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2.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3.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4.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notesSlides/notesSlide5.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6.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7.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8.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9.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0.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1.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2.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13.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4.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5.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notesSlides/notesSlide16.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notesSlides/notesSlide17.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notesSlides/notesSlide18.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notesSlides/notesSlide19.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notesSlides/notesSlide20.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21.xml" ContentType="application/vnd.openxmlformats-officedocument.presentationml.notesSlid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22.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23.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24.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25.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26.xml" ContentType="application/vnd.openxmlformats-officedocument.presentationml.notesSl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27.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71" r:id="rId5"/>
  </p:sldMasterIdLst>
  <p:notesMasterIdLst>
    <p:notesMasterId r:id="rId34"/>
  </p:notesMasterIdLst>
  <p:sldIdLst>
    <p:sldId id="287" r:id="rId6"/>
    <p:sldId id="286" r:id="rId7"/>
    <p:sldId id="276" r:id="rId8"/>
    <p:sldId id="433" r:id="rId9"/>
    <p:sldId id="469" r:id="rId10"/>
    <p:sldId id="434" r:id="rId11"/>
    <p:sldId id="461" r:id="rId12"/>
    <p:sldId id="512" r:id="rId13"/>
    <p:sldId id="436" r:id="rId14"/>
    <p:sldId id="422" r:id="rId15"/>
    <p:sldId id="458" r:id="rId16"/>
    <p:sldId id="435" r:id="rId17"/>
    <p:sldId id="493" r:id="rId18"/>
    <p:sldId id="483" r:id="rId19"/>
    <p:sldId id="472" r:id="rId20"/>
    <p:sldId id="516" r:id="rId21"/>
    <p:sldId id="514" r:id="rId22"/>
    <p:sldId id="515" r:id="rId23"/>
    <p:sldId id="513" r:id="rId24"/>
    <p:sldId id="517" r:id="rId25"/>
    <p:sldId id="511" r:id="rId26"/>
    <p:sldId id="510" r:id="rId27"/>
    <p:sldId id="519" r:id="rId28"/>
    <p:sldId id="398" r:id="rId29"/>
    <p:sldId id="508" r:id="rId30"/>
    <p:sldId id="485" r:id="rId31"/>
    <p:sldId id="285" r:id="rId32"/>
    <p:sldId id="275" r:id="rId33"/>
  </p:sldIdLst>
  <p:sldSz cx="9144000" cy="6858000" type="screen4x3"/>
  <p:notesSz cx="6858000" cy="9144000"/>
  <p:custDataLst>
    <p:tags r:id="rId3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13" autoAdjust="0"/>
    <p:restoredTop sz="74854" autoAdjust="0"/>
  </p:normalViewPr>
  <p:slideViewPr>
    <p:cSldViewPr snapToGrid="0">
      <p:cViewPr varScale="1">
        <p:scale>
          <a:sx n="47" d="100"/>
          <a:sy n="47" d="100"/>
        </p:scale>
        <p:origin x="174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gs" Target="tags/tag1.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788989-C4F2-419E-8CC5-53E2453B8A9F}" type="datetimeFigureOut">
              <a:rPr lang="en-US" smtClean="0"/>
              <a:t>1/30/2026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0D2C8-4E9D-4ABA-936B-5E500A1B423B}" type="slidenum">
              <a:rPr lang="en-US" smtClean="0"/>
              <a:t>‹#›</a:t>
            </a:fld>
            <a:endParaRPr lang="en-US"/>
          </a:p>
        </p:txBody>
      </p:sp>
    </p:spTree>
    <p:extLst>
      <p:ext uri="{BB962C8B-B14F-4D97-AF65-F5344CB8AC3E}">
        <p14:creationId xmlns:p14="http://schemas.microsoft.com/office/powerpoint/2010/main" val="3026740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mn-cs"/>
              </a:rPr>
              <a:t>Hello and welcome to this training on Unemployment Compensation for Federal Employees (also known as UCFE).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mn-cs"/>
            </a:endParaRPr>
          </a:p>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1</a:t>
            </a:fld>
            <a:endParaRPr lang="en-US"/>
          </a:p>
        </p:txBody>
      </p:sp>
    </p:spTree>
    <p:extLst>
      <p:ext uri="{BB962C8B-B14F-4D97-AF65-F5344CB8AC3E}">
        <p14:creationId xmlns:p14="http://schemas.microsoft.com/office/powerpoint/2010/main" val="3545672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65261" indent="-165261">
              <a:buFont typeface="Arial" panose="020B0604020202020204" pitchFamily="34" charset="0"/>
              <a:buChar char="•"/>
              <a:defRPr/>
            </a:pPr>
            <a:r>
              <a:rPr lang="en-US" altLang="en-US" dirty="0">
                <a:latin typeface="Arial" pitchFamily="34" charset="0"/>
                <a:ea typeface="ＭＳ Ｐゴシック" pitchFamily="34" charset="-128"/>
              </a:rPr>
              <a:t>Today I will provide some background on the UCFE program, an explanation of the federal-state</a:t>
            </a:r>
            <a:r>
              <a:rPr lang="en-US" altLang="en-US" baseline="0" dirty="0">
                <a:latin typeface="Arial" pitchFamily="34" charset="0"/>
                <a:ea typeface="ＭＳ Ｐゴシック" pitchFamily="34" charset="-128"/>
              </a:rPr>
              <a:t> partnership, </a:t>
            </a:r>
            <a:r>
              <a:rPr lang="en-US" altLang="en-US" dirty="0">
                <a:latin typeface="Arial" pitchFamily="34" charset="0"/>
                <a:ea typeface="ＭＳ Ｐゴシック" pitchFamily="34" charset="-128"/>
              </a:rPr>
              <a:t>how the program is funded, responsibilities of the US Department of Labor</a:t>
            </a:r>
            <a:r>
              <a:rPr lang="en-US" altLang="en-US" baseline="0" dirty="0">
                <a:latin typeface="Arial" pitchFamily="34" charset="0"/>
                <a:ea typeface="ＭＳ Ｐゴシック" pitchFamily="34" charset="-128"/>
              </a:rPr>
              <a:t>, Federal agencies and state unemployment insurance agencies, </a:t>
            </a:r>
            <a:r>
              <a:rPr lang="en-US" altLang="en-US" dirty="0">
                <a:latin typeface="Arial" pitchFamily="34" charset="0"/>
                <a:ea typeface="ＭＳ Ｐゴシック" pitchFamily="34" charset="-128"/>
              </a:rPr>
              <a:t>an</a:t>
            </a:r>
            <a:r>
              <a:rPr lang="en-US" altLang="en-US" baseline="0" dirty="0">
                <a:latin typeface="Arial" pitchFamily="34" charset="0"/>
                <a:ea typeface="ＭＳ Ｐゴシック" pitchFamily="34" charset="-128"/>
              </a:rPr>
              <a:t> overview of</a:t>
            </a:r>
            <a:r>
              <a:rPr lang="en-US" altLang="en-US" dirty="0">
                <a:latin typeface="Arial" pitchFamily="34" charset="0"/>
                <a:ea typeface="ＭＳ Ｐゴシック" pitchFamily="34" charset="-128"/>
              </a:rPr>
              <a:t> the UCFE claims process, which will include the importance of eligibility determinations, how to appeal a decision, and the forms used in UCFE claim filing, and lastly I will provide some resources</a:t>
            </a:r>
            <a:r>
              <a:rPr lang="en-US" altLang="en-US" baseline="0" dirty="0">
                <a:latin typeface="Arial" pitchFamily="34" charset="0"/>
                <a:ea typeface="ＭＳ Ｐゴシック" pitchFamily="34" charset="-128"/>
              </a:rPr>
              <a:t> available to Federal agencies</a:t>
            </a:r>
            <a:r>
              <a:rPr lang="en-US" altLang="en-US" dirty="0">
                <a:latin typeface="Arial" pitchFamily="34" charset="0"/>
                <a:ea typeface="ＭＳ Ｐゴシック" pitchFamily="34" charset="-128"/>
              </a:rPr>
              <a:t>.  </a:t>
            </a:r>
          </a:p>
          <a:p>
            <a:pPr marL="165261" indent="-165261">
              <a:buFont typeface="Arial" panose="020B0604020202020204" pitchFamily="34" charset="0"/>
              <a:buChar char="•"/>
              <a:defRPr/>
            </a:pPr>
            <a:endParaRPr lang="en-US" altLang="en-US" dirty="0">
              <a:latin typeface="Arial" pitchFamily="34" charset="0"/>
              <a:ea typeface="ＭＳ Ｐゴシック" pitchFamily="34" charset="-128"/>
            </a:endParaRPr>
          </a:p>
          <a:p>
            <a:pPr marL="165261" indent="-165261">
              <a:buFont typeface="Arial" panose="020B0604020202020204" pitchFamily="34" charset="0"/>
              <a:buChar char="•"/>
              <a:defRPr/>
            </a:pPr>
            <a:r>
              <a:rPr lang="en-US" dirty="0">
                <a:latin typeface="Arial" pitchFamily="34" charset="0"/>
                <a:ea typeface="ＭＳ Ｐゴシック" pitchFamily="34" charset="-128"/>
              </a:rPr>
              <a:t>I would</a:t>
            </a:r>
            <a:r>
              <a:rPr lang="en-US" baseline="0" dirty="0">
                <a:latin typeface="Arial" pitchFamily="34" charset="0"/>
                <a:ea typeface="ＭＳ Ｐゴシック" pitchFamily="34" charset="-128"/>
              </a:rPr>
              <a:t> also like to mention the terms u</a:t>
            </a:r>
            <a:r>
              <a:rPr lang="en-US" dirty="0">
                <a:latin typeface="Arial" pitchFamily="34" charset="0"/>
                <a:ea typeface="ＭＳ Ｐゴシック" pitchFamily="34" charset="-128"/>
              </a:rPr>
              <a:t>nemployment compensation or UC and unemployment insurance or UI mean the same thing.  I’ll mostly be using the term UI throughout this presentation.</a:t>
            </a:r>
            <a:endParaRPr lang="en-US" dirty="0"/>
          </a:p>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2</a:t>
            </a:fld>
            <a:endParaRPr lang="en-US"/>
          </a:p>
        </p:txBody>
      </p:sp>
    </p:spTree>
    <p:extLst>
      <p:ext uri="{BB962C8B-B14F-4D97-AF65-F5344CB8AC3E}">
        <p14:creationId xmlns:p14="http://schemas.microsoft.com/office/powerpoint/2010/main" val="3179056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65261" indent="-165261">
              <a:buFont typeface="Arial" panose="020B0604020202020204" pitchFamily="34" charset="0"/>
              <a:buChar char="•"/>
              <a:defRPr/>
            </a:pPr>
            <a:r>
              <a:rPr lang="en-US" altLang="en-US" dirty="0">
                <a:latin typeface="Arial" pitchFamily="34" charset="0"/>
                <a:ea typeface="ＭＳ Ｐゴシック" pitchFamily="34" charset="-128"/>
              </a:rPr>
              <a:t>The UI Program was one of several programs created by the Social Security Act in 1935. </a:t>
            </a:r>
          </a:p>
          <a:p>
            <a:pPr marL="165261" indent="-165261">
              <a:buFont typeface="Arial" panose="020B0604020202020204" pitchFamily="34" charset="0"/>
              <a:buChar char="•"/>
              <a:defRPr/>
            </a:pPr>
            <a:endParaRPr lang="en-US" altLang="en-US" dirty="0"/>
          </a:p>
          <a:p>
            <a:pPr marL="165261" indent="-165261">
              <a:buFont typeface="Arial" panose="020B0604020202020204" pitchFamily="34" charset="0"/>
              <a:buChar char="•"/>
              <a:defRPr/>
            </a:pPr>
            <a:r>
              <a:rPr lang="en-US" altLang="en-US" dirty="0"/>
              <a:t>It </a:t>
            </a:r>
            <a:r>
              <a:rPr lang="en-US" altLang="en-US" dirty="0">
                <a:latin typeface="Arial" pitchFamily="34" charset="0"/>
                <a:ea typeface="ＭＳ Ｐゴシック" pitchFamily="34" charset="-128"/>
              </a:rPr>
              <a:t>was designed as a </a:t>
            </a:r>
            <a:r>
              <a:rPr lang="en-US" altLang="en-US" b="1" dirty="0">
                <a:latin typeface="Arial" pitchFamily="34" charset="0"/>
                <a:ea typeface="ＭＳ Ｐゴシック" pitchFamily="34" charset="-128"/>
              </a:rPr>
              <a:t>temporary source of financial assistance </a:t>
            </a:r>
            <a:r>
              <a:rPr lang="en-US" altLang="en-US" dirty="0">
                <a:latin typeface="Arial" pitchFamily="34" charset="0"/>
                <a:ea typeface="ＭＳ Ｐゴシック" pitchFamily="34" charset="-128"/>
              </a:rPr>
              <a:t>for individuals to help them meet their basic needs while looking for a new job.  The program </a:t>
            </a:r>
            <a:r>
              <a:rPr lang="en-US" altLang="en-US" b="1" dirty="0">
                <a:latin typeface="Arial" pitchFamily="34" charset="0"/>
                <a:ea typeface="ＭＳ Ｐゴシック" pitchFamily="34" charset="-128"/>
              </a:rPr>
              <a:t>also helps to stabilize the economy </a:t>
            </a:r>
            <a:r>
              <a:rPr lang="en-US" altLang="en-US" dirty="0">
                <a:latin typeface="Arial" pitchFamily="34" charset="0"/>
                <a:ea typeface="ＭＳ Ｐゴシック" pitchFamily="34" charset="-128"/>
              </a:rPr>
              <a:t>by maintaining an individual’s purchasing power which allows them to continue to spend money within their community.</a:t>
            </a:r>
          </a:p>
          <a:p>
            <a:pPr marL="165261" indent="-165261">
              <a:buFont typeface="Arial" panose="020B0604020202020204" pitchFamily="34" charset="0"/>
              <a:buChar char="•"/>
              <a:defRPr/>
            </a:pPr>
            <a:endParaRPr lang="en-US" altLang="en-US" dirty="0">
              <a:latin typeface="Arial" pitchFamily="34" charset="0"/>
              <a:ea typeface="ＭＳ Ｐゴシック" pitchFamily="34" charset="-128"/>
            </a:endParaRPr>
          </a:p>
          <a:p>
            <a:pPr marL="165261" indent="-165261">
              <a:buFont typeface="Arial" panose="020B0604020202020204" pitchFamily="34" charset="0"/>
              <a:buChar char="•"/>
              <a:defRPr/>
            </a:pPr>
            <a:r>
              <a:rPr lang="en-US" altLang="en-US" dirty="0">
                <a:solidFill>
                  <a:srgbClr val="FF0000"/>
                </a:solidFill>
                <a:latin typeface="Arial" pitchFamily="34" charset="0"/>
                <a:ea typeface="ＭＳ Ｐゴシック" pitchFamily="34" charset="-128"/>
              </a:rPr>
              <a:t>The UCFE program was established in 1954 and provides benefits to eligible unemployed former civilian Federal employees.  </a:t>
            </a:r>
            <a:r>
              <a:rPr lang="en-US" altLang="en-US" dirty="0">
                <a:latin typeface="Arial" pitchFamily="34" charset="0"/>
                <a:ea typeface="ＭＳ Ｐゴシック" pitchFamily="34" charset="-128"/>
              </a:rPr>
              <a:t>UCFE is operated under the same terms and conditions that apply to regular state UI. </a:t>
            </a:r>
          </a:p>
          <a:p>
            <a:pPr marL="165261" indent="-165261">
              <a:buFont typeface="Arial" panose="020B0604020202020204" pitchFamily="34" charset="0"/>
              <a:buChar char="•"/>
              <a:defRPr/>
            </a:pPr>
            <a:endParaRPr lang="en-US" altLang="en-US" dirty="0">
              <a:latin typeface="Arial" pitchFamily="34"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3</a:t>
            </a:fld>
            <a:endParaRPr lang="en-US"/>
          </a:p>
        </p:txBody>
      </p:sp>
    </p:spTree>
    <p:extLst>
      <p:ext uri="{BB962C8B-B14F-4D97-AF65-F5344CB8AC3E}">
        <p14:creationId xmlns:p14="http://schemas.microsoft.com/office/powerpoint/2010/main" val="4027669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txBody>
          <a:bodyPr/>
          <a:lstStyle/>
          <a:p>
            <a:endParaRPr lang="en-US"/>
          </a:p>
        </p:txBody>
      </p:sp>
      <p:sp>
        <p:nvSpPr>
          <p:cNvPr id="39939"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165261" indent="-165261" eaLnBrk="1" hangingPunct="1">
              <a:buFont typeface="Arial" panose="020B0604020202020204" pitchFamily="34" charset="0"/>
              <a:buChar char="•"/>
              <a:defRPr/>
            </a:pPr>
            <a:r>
              <a:rPr lang="en-US" altLang="en-US" sz="1400" dirty="0"/>
              <a:t>The UI program functions as a federal-state partnership.  The program is based on broad Federal requirements, but states create specific laws for the administration of the program.  As long as the state’s laws conform to the Federal Guidelines, the state is free to run the program.  </a:t>
            </a:r>
          </a:p>
          <a:p>
            <a:pPr marL="165261" indent="-165261" eaLnBrk="1" hangingPunct="1">
              <a:buFont typeface="Arial" panose="020B0604020202020204" pitchFamily="34" charset="0"/>
              <a:buChar char="•"/>
              <a:defRPr/>
            </a:pPr>
            <a:endParaRPr lang="en-US" altLang="en-US" sz="1400" dirty="0"/>
          </a:p>
          <a:p>
            <a:pPr marL="165261" indent="-165261" eaLnBrk="1" hangingPunct="1">
              <a:buFont typeface="Arial" panose="020B0604020202020204" pitchFamily="34" charset="0"/>
              <a:buChar char="•"/>
              <a:defRPr/>
            </a:pPr>
            <a:r>
              <a:rPr lang="en-US" altLang="en-US" sz="1400" dirty="0"/>
              <a:t>Almost all wage and salary</a:t>
            </a:r>
            <a:r>
              <a:rPr lang="en-US" altLang="en-US" sz="1400" baseline="0" dirty="0"/>
              <a:t> workers </a:t>
            </a:r>
            <a:r>
              <a:rPr lang="en-US" altLang="en-US" sz="1400" dirty="0"/>
              <a:t>are covered for UI purposes.</a:t>
            </a:r>
          </a:p>
          <a:p>
            <a:pPr eaLnBrk="1" hangingPunct="1">
              <a:defRPr/>
            </a:pPr>
            <a:endParaRPr lang="en-US" altLang="en-US" sz="1400" dirty="0"/>
          </a:p>
          <a:p>
            <a:pPr marL="165261" indent="-165261" eaLnBrk="1" hangingPunct="1">
              <a:buFontTx/>
              <a:buChar char="•"/>
              <a:defRPr/>
            </a:pPr>
            <a:r>
              <a:rPr lang="en-US" altLang="en-US" sz="1400" dirty="0">
                <a:ea typeface="ＭＳ Ｐゴシック" pitchFamily="34" charset="-128"/>
              </a:rPr>
              <a:t>All 50 states plus the District of Columbia, Puerto Rico, and the U.S. Virgin Islands have UI programs.  </a:t>
            </a:r>
          </a:p>
          <a:p>
            <a:pPr marL="165261" indent="-165261" eaLnBrk="1" hangingPunct="1">
              <a:buFontTx/>
              <a:buChar char="•"/>
              <a:defRPr/>
            </a:pPr>
            <a:endParaRPr lang="en-US" altLang="en-US" sz="1400" dirty="0"/>
          </a:p>
          <a:p>
            <a:pPr marL="165261" indent="-165261" eaLnBrk="1" hangingPunct="1">
              <a:buFont typeface="Arial" panose="020B0604020202020204" pitchFamily="34" charset="0"/>
              <a:buChar char="•"/>
              <a:defRPr/>
            </a:pPr>
            <a:r>
              <a:rPr lang="en-US" altLang="en-US" sz="1400" dirty="0"/>
              <a:t>For Federal UI programs, states </a:t>
            </a:r>
            <a:r>
              <a:rPr lang="en-US" altLang="en-US" sz="1400" b="1" dirty="0"/>
              <a:t>act as agents of the Federal government </a:t>
            </a:r>
            <a:r>
              <a:rPr lang="en-US" altLang="en-US" sz="1400" dirty="0"/>
              <a:t>in administering the program.  </a:t>
            </a:r>
            <a:endParaRPr lang="en-US" altLang="en-US" sz="1400" dirty="0">
              <a:latin typeface="Arial" pitchFamily="34" charset="0"/>
              <a:ea typeface="ＭＳ Ｐゴシック" pitchFamily="34" charset="-128"/>
            </a:endParaRPr>
          </a:p>
        </p:txBody>
      </p:sp>
      <p:sp>
        <p:nvSpPr>
          <p:cNvPr id="39940"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15963" indent="-274638">
              <a:defRPr>
                <a:solidFill>
                  <a:schemeClr val="tx1"/>
                </a:solidFill>
                <a:latin typeface="Arial" panose="020B0604020202020204" pitchFamily="34" charset="0"/>
                <a:ea typeface="ＭＳ Ｐゴシック" panose="020B0600070205080204" pitchFamily="34" charset="-128"/>
              </a:defRPr>
            </a:lvl2pPr>
            <a:lvl3pPr marL="1101725" indent="-219075">
              <a:defRPr>
                <a:solidFill>
                  <a:schemeClr val="tx1"/>
                </a:solidFill>
                <a:latin typeface="Arial" panose="020B0604020202020204" pitchFamily="34" charset="0"/>
                <a:ea typeface="ＭＳ Ｐゴシック" panose="020B0600070205080204" pitchFamily="34" charset="-128"/>
              </a:defRPr>
            </a:lvl3pPr>
            <a:lvl4pPr marL="1541463" indent="-219075">
              <a:defRPr>
                <a:solidFill>
                  <a:schemeClr val="tx1"/>
                </a:solidFill>
                <a:latin typeface="Arial" panose="020B0604020202020204" pitchFamily="34" charset="0"/>
                <a:ea typeface="ＭＳ Ｐゴシック" panose="020B0600070205080204" pitchFamily="34" charset="-128"/>
              </a:defRPr>
            </a:lvl4pPr>
            <a:lvl5pPr marL="1982788" indent="-219075">
              <a:defRPr>
                <a:solidFill>
                  <a:schemeClr val="tx1"/>
                </a:solidFill>
                <a:latin typeface="Arial" panose="020B0604020202020204" pitchFamily="34" charset="0"/>
                <a:ea typeface="ＭＳ Ｐゴシック" panose="020B0600070205080204" pitchFamily="34" charset="-128"/>
              </a:defRPr>
            </a:lvl5pPr>
            <a:lvl6pPr marL="24399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fld id="{061CEFC6-3272-4882-ACB7-963BCC8FFAE1}" type="slidenum">
              <a:rPr lang="en-US" altLang="en-US" smtClean="0"/>
              <a:pPr>
                <a:defRPr/>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txBody>
          <a:bodyPr/>
          <a:lstStyle/>
          <a:p>
            <a:endParaRPr lang="en-US"/>
          </a:p>
        </p:txBody>
      </p:sp>
      <p:sp>
        <p:nvSpPr>
          <p:cNvPr id="52227"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buFont typeface="Arial" panose="020B0604020202020204" pitchFamily="34" charset="0"/>
              <a:buNone/>
              <a:defRPr/>
            </a:pPr>
            <a:r>
              <a:rPr lang="en-US" sz="1100" dirty="0"/>
              <a:t>This slide provides a diagram of how the UCFE program is financed.</a:t>
            </a:r>
          </a:p>
          <a:p>
            <a:pPr marL="0" indent="0">
              <a:buFont typeface="Arial" panose="020B0604020202020204" pitchFamily="34" charset="0"/>
              <a:buNone/>
              <a:defRPr/>
            </a:pPr>
            <a:endParaRPr lang="en-US" sz="1100" dirty="0"/>
          </a:p>
          <a:p>
            <a:pPr marL="165261" indent="-165261">
              <a:buFont typeface="Arial" panose="020B0604020202020204" pitchFamily="34" charset="0"/>
              <a:buChar char="•"/>
              <a:defRPr/>
            </a:pPr>
            <a:r>
              <a:rPr lang="en-US" sz="1100" dirty="0"/>
              <a:t>When a claim is filed and the individual is determined eligible for benefits the state will withdraw funds from the Federal Employees Compensation Account or (FECA) to pay benefits.  The FECA is part of the Unemployment Trust Fund, which is a revolving account held by the US Department of the Treasury.  </a:t>
            </a:r>
          </a:p>
          <a:p>
            <a:pPr marL="165261" indent="-165261">
              <a:buFont typeface="Arial" panose="020B0604020202020204" pitchFamily="34" charset="0"/>
              <a:buChar char="•"/>
              <a:defRPr/>
            </a:pPr>
            <a:endParaRPr lang="en-US" sz="1100" dirty="0"/>
          </a:p>
          <a:p>
            <a:pPr marL="165261" indent="-165261">
              <a:buFont typeface="Arial" panose="020B0604020202020204" pitchFamily="34" charset="0"/>
              <a:buChar char="•"/>
              <a:defRPr/>
            </a:pPr>
            <a:r>
              <a:rPr lang="en-US" altLang="en-US" sz="1100" dirty="0"/>
              <a:t>Quarterly, all states transmit to the Department of Labor’s Office of Unemployment Insurance (also called OUI) a quarterly billing summary report using form ETA 191 titled “Statement of Expenditures and Financial Adjustments of Federal Funds for Unemployment Compensation for Federal Employees and Ex-Servicemembers.”  This form does not show an itemized payment history by individual beneficiary but the aggregate total attributed to a specific agency.  </a:t>
            </a:r>
            <a:r>
              <a:rPr lang="en-US" altLang="en-US" sz="1100" b="1" dirty="0"/>
              <a:t>This report is due to OUI 25 days after the end of the quarter.  </a:t>
            </a:r>
          </a:p>
          <a:p>
            <a:pPr marL="165261" indent="-165261">
              <a:buFont typeface="Arial" panose="020B0604020202020204" pitchFamily="34" charset="0"/>
              <a:buChar char="•"/>
              <a:defRPr/>
            </a:pPr>
            <a:endParaRPr lang="en-US" altLang="en-US" sz="1100" dirty="0">
              <a:solidFill>
                <a:srgbClr val="FF0000"/>
              </a:solidFill>
            </a:endParaRPr>
          </a:p>
          <a:p>
            <a:pPr marL="165261" indent="-165261">
              <a:buFont typeface="Arial" panose="020B0604020202020204" pitchFamily="34" charset="0"/>
              <a:buChar char="•"/>
              <a:defRPr/>
            </a:pPr>
            <a:r>
              <a:rPr lang="en-US" altLang="en-US" sz="1100" dirty="0">
                <a:solidFill>
                  <a:srgbClr val="FF0000"/>
                </a:solidFill>
              </a:rPr>
              <a:t>To help </a:t>
            </a:r>
            <a:r>
              <a:rPr lang="en-US" altLang="en-US" sz="1100" u="sng" dirty="0">
                <a:solidFill>
                  <a:srgbClr val="FF0000"/>
                </a:solidFill>
              </a:rPr>
              <a:t>Federal</a:t>
            </a:r>
            <a:r>
              <a:rPr lang="en-US" altLang="en-US" sz="1100" dirty="0">
                <a:solidFill>
                  <a:srgbClr val="FF0000"/>
                </a:solidFill>
              </a:rPr>
              <a:t> agencies reconcile the quarterly bill from the ETA 191, s</a:t>
            </a:r>
            <a:r>
              <a:rPr lang="en-US" altLang="en-US" sz="1100" dirty="0"/>
              <a:t>tates send each agency </a:t>
            </a:r>
            <a:r>
              <a:rPr lang="en-US" altLang="en-US" sz="1100" b="1" dirty="0"/>
              <a:t>detailed benefit payment data, </a:t>
            </a:r>
            <a:r>
              <a:rPr lang="en-US" altLang="en-US" sz="1100" dirty="0"/>
              <a:t>which may include the claimants’ name, Social Security Number, and the amount paid as well as other information.  Federal agencies should receive this </a:t>
            </a:r>
            <a:r>
              <a:rPr lang="en-US" altLang="en-US" sz="1100" b="1" dirty="0"/>
              <a:t>quarterly Detailed Benefit Payment Data</a:t>
            </a:r>
            <a:r>
              <a:rPr lang="en-US" altLang="en-US" sz="1100" dirty="0"/>
              <a:t> </a:t>
            </a:r>
            <a:r>
              <a:rPr lang="en-US" altLang="en-US" sz="1100" b="1" dirty="0"/>
              <a:t>25 days after the end of the quarter</a:t>
            </a:r>
            <a:r>
              <a:rPr lang="en-US" altLang="en-US" sz="1100" dirty="0"/>
              <a:t>.  If an agency is not receiving this information, it should contact the state.  If the problem persists, the agency should notify the Department of Labor. </a:t>
            </a:r>
          </a:p>
          <a:p>
            <a:pPr marL="165261" indent="-165261">
              <a:buFont typeface="Arial" panose="020B0604020202020204" pitchFamily="34" charset="0"/>
              <a:buChar char="•"/>
              <a:defRPr/>
            </a:pPr>
            <a:endParaRPr lang="en-US" sz="1100" dirty="0"/>
          </a:p>
          <a:p>
            <a:pPr marL="165261" indent="-165261">
              <a:buFont typeface="Arial" panose="020B0604020202020204" pitchFamily="34" charset="0"/>
              <a:buChar char="•"/>
              <a:defRPr/>
            </a:pPr>
            <a:r>
              <a:rPr lang="en-US" sz="1100" dirty="0"/>
              <a:t>The Department of Labor will bill the appropriate Federal agencies dollar-for-dollar for UCFE benefits paid.  </a:t>
            </a:r>
            <a:r>
              <a:rPr lang="en-US" altLang="en-US" sz="1100" dirty="0"/>
              <a:t>After receipt of the ETA 191, OUI aggregates the benefit payments from each state for quarterly consolidated billing to the Federal agencies.  Each Federal agency submits payments back to the Department of labor for Unemployment Trust Fund replenishment using the Intra Governmental Payment and Collection system also</a:t>
            </a:r>
            <a:r>
              <a:rPr lang="en-US" altLang="en-US" sz="1100" baseline="0" dirty="0"/>
              <a:t> called IPAC</a:t>
            </a:r>
            <a:r>
              <a:rPr lang="en-US" altLang="en-US" sz="1100" dirty="0"/>
              <a:t>.  Payments from the Federal agencies are </a:t>
            </a:r>
            <a:r>
              <a:rPr lang="en-US" altLang="en-US" sz="1100" b="1" dirty="0"/>
              <a:t>due within 30 days after billed</a:t>
            </a:r>
            <a:r>
              <a:rPr lang="en-US" altLang="en-US" sz="1100" dirty="0"/>
              <a:t>.  The Secretary of Treasury is authorized to automatically transfer funds from a non-compliant Federal agency to the FECA.</a:t>
            </a:r>
            <a:endParaRPr lang="en-US" sz="1100" dirty="0"/>
          </a:p>
          <a:p>
            <a:pPr marL="165261" indent="-165261">
              <a:buFont typeface="Arial" panose="020B0604020202020204" pitchFamily="34" charset="0"/>
              <a:buChar char="•"/>
              <a:defRPr/>
            </a:pPr>
            <a:endParaRPr lang="en-US" sz="1100" dirty="0"/>
          </a:p>
          <a:p>
            <a:pPr marL="165261" indent="-165261">
              <a:buFont typeface="Arial" panose="020B0604020202020204" pitchFamily="34" charset="0"/>
              <a:buChar char="•"/>
              <a:defRPr/>
            </a:pPr>
            <a:r>
              <a:rPr lang="en-US" sz="1100" dirty="0"/>
              <a:t>Upon receipt of the payments from the Federal agencies the Department of Labor will reimburse the FECA.  </a:t>
            </a:r>
            <a:endParaRPr lang="en-US" altLang="en-US" sz="1100" dirty="0"/>
          </a:p>
        </p:txBody>
      </p:sp>
      <p:sp>
        <p:nvSpPr>
          <p:cNvPr id="52228"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15963" indent="-274638">
              <a:defRPr>
                <a:solidFill>
                  <a:schemeClr val="tx1"/>
                </a:solidFill>
                <a:latin typeface="Arial" panose="020B0604020202020204" pitchFamily="34" charset="0"/>
                <a:ea typeface="ＭＳ Ｐゴシック" panose="020B0600070205080204" pitchFamily="34" charset="-128"/>
              </a:defRPr>
            </a:lvl2pPr>
            <a:lvl3pPr marL="1101725" indent="-219075">
              <a:defRPr>
                <a:solidFill>
                  <a:schemeClr val="tx1"/>
                </a:solidFill>
                <a:latin typeface="Arial" panose="020B0604020202020204" pitchFamily="34" charset="0"/>
                <a:ea typeface="ＭＳ Ｐゴシック" panose="020B0600070205080204" pitchFamily="34" charset="-128"/>
              </a:defRPr>
            </a:lvl3pPr>
            <a:lvl4pPr marL="1541463" indent="-219075">
              <a:defRPr>
                <a:solidFill>
                  <a:schemeClr val="tx1"/>
                </a:solidFill>
                <a:latin typeface="Arial" panose="020B0604020202020204" pitchFamily="34" charset="0"/>
                <a:ea typeface="ＭＳ Ｐゴシック" panose="020B0600070205080204" pitchFamily="34" charset="-128"/>
              </a:defRPr>
            </a:lvl4pPr>
            <a:lvl5pPr marL="1982788" indent="-219075">
              <a:defRPr>
                <a:solidFill>
                  <a:schemeClr val="tx1"/>
                </a:solidFill>
                <a:latin typeface="Arial" panose="020B0604020202020204" pitchFamily="34" charset="0"/>
                <a:ea typeface="ＭＳ Ｐゴシック" panose="020B0600070205080204" pitchFamily="34" charset="-128"/>
              </a:defRPr>
            </a:lvl5pPr>
            <a:lvl6pPr marL="24399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fld id="{68264215-A2C4-4367-BDBD-DC16F1017EBE}" type="slidenum">
              <a:rPr lang="en-US" altLang="en-US" smtClean="0"/>
              <a:pPr>
                <a:defRPr/>
              </a:pPr>
              <a:t>5</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txBody>
          <a:bodyPr/>
          <a:lstStyle/>
          <a:p>
            <a:endParaRPr lang="en-US"/>
          </a:p>
        </p:txBody>
      </p:sp>
      <p:sp>
        <p:nvSpPr>
          <p:cNvPr id="41987"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en-US" altLang="en-US" dirty="0">
                <a:latin typeface="Arial" pitchFamily="34" charset="0"/>
                <a:ea typeface="ＭＳ Ｐゴシック" pitchFamily="34" charset="-128"/>
              </a:rPr>
              <a:t>Now I want to briefly talk about the responsibilities of the Department of Labor, other Federal agencies and the states as they relate to the </a:t>
            </a:r>
            <a:r>
              <a:rPr lang="en-US" altLang="en-US" u="none" dirty="0">
                <a:latin typeface="Arial" pitchFamily="34" charset="0"/>
                <a:ea typeface="ＭＳ Ｐゴシック" pitchFamily="34" charset="-128"/>
              </a:rPr>
              <a:t>UI</a:t>
            </a:r>
            <a:r>
              <a:rPr lang="en-US" altLang="en-US" u="none" baseline="0" dirty="0">
                <a:latin typeface="Arial" pitchFamily="34" charset="0"/>
                <a:ea typeface="ＭＳ Ｐゴシック" pitchFamily="34" charset="-128"/>
              </a:rPr>
              <a:t> </a:t>
            </a:r>
            <a:r>
              <a:rPr lang="en-US" altLang="en-US" u="none" dirty="0">
                <a:latin typeface="Arial" pitchFamily="34" charset="0"/>
                <a:ea typeface="ＭＳ Ｐゴシック" pitchFamily="34" charset="-128"/>
              </a:rPr>
              <a:t>program</a:t>
            </a:r>
            <a:r>
              <a:rPr lang="en-US" altLang="en-US" dirty="0">
                <a:latin typeface="Arial" pitchFamily="34" charset="0"/>
                <a:ea typeface="ＭＳ Ｐゴシック" pitchFamily="34" charset="-128"/>
              </a:rPr>
              <a:t>.</a:t>
            </a:r>
          </a:p>
          <a:p>
            <a:pPr>
              <a:defRPr/>
            </a:pPr>
            <a:endParaRPr lang="en-US" altLang="en-US" dirty="0">
              <a:latin typeface="Arial" pitchFamily="34" charset="0"/>
              <a:ea typeface="ＭＳ Ｐゴシック" pitchFamily="34" charset="-128"/>
            </a:endParaRPr>
          </a:p>
          <a:p>
            <a:pPr>
              <a:defRPr/>
            </a:pPr>
            <a:r>
              <a:rPr lang="en-US" altLang="en-US" dirty="0">
                <a:latin typeface="Arial" pitchFamily="34" charset="0"/>
                <a:ea typeface="ＭＳ Ｐゴシック" pitchFamily="34" charset="-128"/>
              </a:rPr>
              <a:t>The U. S. Department of Labor provides the administrative funding to states to administer the states’ UI programs, and t</a:t>
            </a:r>
            <a:r>
              <a:rPr lang="en-US" altLang="en-US" dirty="0"/>
              <a:t>he OUI ensures that state laws conform to federal law.  </a:t>
            </a:r>
          </a:p>
          <a:p>
            <a:pPr>
              <a:defRPr/>
            </a:pPr>
            <a:endParaRPr lang="en-US" altLang="en-US" dirty="0"/>
          </a:p>
          <a:p>
            <a:pPr>
              <a:defRPr/>
            </a:pPr>
            <a:r>
              <a:rPr lang="en-US" altLang="en-US" dirty="0"/>
              <a:t>OUI also sets broad policies for the administration of the program, and provides leadership, direction and assistance to states in the implementation and administration of state UI programs and Federal UI programs.</a:t>
            </a:r>
          </a:p>
          <a:p>
            <a:pPr>
              <a:defRPr/>
            </a:pPr>
            <a:endParaRPr lang="en-US" altLang="en-US" dirty="0">
              <a:latin typeface="Arial" pitchFamily="34" charset="0"/>
              <a:ea typeface="ＭＳ Ｐゴシック" pitchFamily="34" charset="-128"/>
            </a:endParaRPr>
          </a:p>
          <a:p>
            <a:pPr>
              <a:defRPr/>
            </a:pPr>
            <a:r>
              <a:rPr lang="en-US" altLang="en-US" dirty="0">
                <a:latin typeface="Arial" pitchFamily="34" charset="0"/>
                <a:ea typeface="ＭＳ Ｐゴシック" pitchFamily="34" charset="-128"/>
              </a:rPr>
              <a:t>To help ensure states have the correct contact information for Federal agencies for UCFE purposes, the Department of Labor maintains a directory of Federal agencies. The Directory of Federal Agencies contains the mailing address and a contact person for each Federal agency.  This contact person should know how to respond to states request for wage and separation information and should be able to answer any other questions the state may have in order to determine a former Federal employee’s eligibility for UCFE benefits.  </a:t>
            </a:r>
          </a:p>
          <a:p>
            <a:pPr>
              <a:defRPr/>
            </a:pPr>
            <a:endParaRPr lang="en-US" altLang="en-US" dirty="0">
              <a:latin typeface="Arial" pitchFamily="34" charset="0"/>
              <a:ea typeface="ＭＳ Ｐゴシック" pitchFamily="34" charset="-128"/>
            </a:endParaRPr>
          </a:p>
        </p:txBody>
      </p:sp>
      <p:sp>
        <p:nvSpPr>
          <p:cNvPr id="41988"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15963" indent="-274638">
              <a:defRPr>
                <a:solidFill>
                  <a:schemeClr val="tx1"/>
                </a:solidFill>
                <a:latin typeface="Arial" panose="020B0604020202020204" pitchFamily="34" charset="0"/>
                <a:ea typeface="ＭＳ Ｐゴシック" panose="020B0600070205080204" pitchFamily="34" charset="-128"/>
              </a:defRPr>
            </a:lvl2pPr>
            <a:lvl3pPr marL="1101725" indent="-219075">
              <a:defRPr>
                <a:solidFill>
                  <a:schemeClr val="tx1"/>
                </a:solidFill>
                <a:latin typeface="Arial" panose="020B0604020202020204" pitchFamily="34" charset="0"/>
                <a:ea typeface="ＭＳ Ｐゴシック" panose="020B0600070205080204" pitchFamily="34" charset="-128"/>
              </a:defRPr>
            </a:lvl3pPr>
            <a:lvl4pPr marL="1541463" indent="-219075">
              <a:defRPr>
                <a:solidFill>
                  <a:schemeClr val="tx1"/>
                </a:solidFill>
                <a:latin typeface="Arial" panose="020B0604020202020204" pitchFamily="34" charset="0"/>
                <a:ea typeface="ＭＳ Ｐゴシック" panose="020B0600070205080204" pitchFamily="34" charset="-128"/>
              </a:defRPr>
            </a:lvl4pPr>
            <a:lvl5pPr marL="1982788" indent="-219075">
              <a:defRPr>
                <a:solidFill>
                  <a:schemeClr val="tx1"/>
                </a:solidFill>
                <a:latin typeface="Arial" panose="020B0604020202020204" pitchFamily="34" charset="0"/>
                <a:ea typeface="ＭＳ Ｐゴシック" panose="020B0600070205080204" pitchFamily="34" charset="-128"/>
              </a:defRPr>
            </a:lvl5pPr>
            <a:lvl6pPr marL="24399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fld id="{01A50AE9-AC83-4BC8-BAF0-C39CAF78A38A}" type="slidenum">
              <a:rPr lang="en-US" altLang="en-US" smtClean="0"/>
              <a:pPr>
                <a:defRPr/>
              </a:pPr>
              <a:t>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txBody>
          <a:bodyPr/>
          <a:lstStyle/>
          <a:p>
            <a:endParaRPr lang="en-US"/>
          </a:p>
        </p:txBody>
      </p:sp>
      <p:sp>
        <p:nvSpPr>
          <p:cNvPr id="50179"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indent="0">
              <a:buFont typeface="Arial" panose="020B0604020202020204" pitchFamily="34" charset="0"/>
              <a:buNone/>
              <a:defRPr/>
            </a:pPr>
            <a:r>
              <a:rPr lang="en-US" altLang="en-US" dirty="0">
                <a:latin typeface="Arial" pitchFamily="34" charset="0"/>
                <a:ea typeface="ＭＳ Ｐゴシック" pitchFamily="34" charset="-128"/>
              </a:rPr>
              <a:t>In addition to maintaining contact information for the Federal agencies in the Federal Agency Directory, the Department of Labor is also responsible for </a:t>
            </a:r>
            <a:r>
              <a:rPr lang="en-US" altLang="en-US" b="1" i="1" dirty="0">
                <a:latin typeface="Arial" pitchFamily="34" charset="0"/>
                <a:ea typeface="ＭＳ Ｐゴシック" pitchFamily="34" charset="-128"/>
              </a:rPr>
              <a:t>creating</a:t>
            </a:r>
            <a:r>
              <a:rPr lang="en-US" altLang="en-US" dirty="0">
                <a:latin typeface="Arial" pitchFamily="34" charset="0"/>
                <a:ea typeface="ＭＳ Ｐゴシック" pitchFamily="34" charset="-128"/>
              </a:rPr>
              <a:t> and assigning unique Federal Identification Codes, or FICs, for each Federal agency for UCFE purposes.  </a:t>
            </a:r>
          </a:p>
          <a:p>
            <a:pPr marL="0" indent="0">
              <a:buFont typeface="Arial" panose="020B0604020202020204" pitchFamily="34" charset="0"/>
              <a:buNone/>
              <a:defRPr/>
            </a:pPr>
            <a:endParaRPr lang="en-US" altLang="en-US" dirty="0">
              <a:latin typeface="Arial" pitchFamily="34" charset="0"/>
              <a:ea typeface="ＭＳ Ｐゴシック" pitchFamily="34" charset="-128"/>
            </a:endParaRPr>
          </a:p>
          <a:p>
            <a:pPr marL="0" indent="0">
              <a:buFont typeface="Arial" panose="020B0604020202020204" pitchFamily="34" charset="0"/>
              <a:buNone/>
              <a:defRPr/>
            </a:pPr>
            <a:r>
              <a:rPr lang="en-US" altLang="en-US" dirty="0">
                <a:latin typeface="Arial" pitchFamily="34" charset="0"/>
                <a:ea typeface="ＭＳ Ｐゴシック" pitchFamily="34" charset="-128"/>
              </a:rPr>
              <a:t>The states use the FIC code to identify the Federal employer for UCFE claims processing.  </a:t>
            </a:r>
          </a:p>
          <a:p>
            <a:pPr marL="0" indent="0">
              <a:buFont typeface="Arial" panose="020B0604020202020204" pitchFamily="34" charset="0"/>
              <a:buNone/>
              <a:defRPr/>
            </a:pPr>
            <a:endParaRPr lang="en-US" altLang="en-US" dirty="0">
              <a:latin typeface="Arial" pitchFamily="34" charset="0"/>
              <a:ea typeface="ＭＳ Ｐゴシック" pitchFamily="34" charset="-128"/>
            </a:endParaRPr>
          </a:p>
          <a:p>
            <a:pPr marL="0" indent="0">
              <a:buFont typeface="Arial" panose="020B0604020202020204" pitchFamily="34" charset="0"/>
              <a:buNone/>
              <a:defRPr/>
            </a:pPr>
            <a:r>
              <a:rPr lang="en-US" altLang="en-US" dirty="0">
                <a:latin typeface="Arial" pitchFamily="34" charset="0"/>
                <a:ea typeface="ＭＳ Ｐゴシック" pitchFamily="34" charset="-128"/>
              </a:rPr>
              <a:t>All Federal agencies also have a sub-code called a destination code.  The destination code tells the state where to send UCFE forms, determinations, or other correspondence.  Some Federal agencies have one destination code to designate an agency.  However, some Agencies, like the Department of Veterans Affairs </a:t>
            </a:r>
            <a:r>
              <a:rPr lang="en-US" altLang="en-US" dirty="0">
                <a:solidFill>
                  <a:srgbClr val="FF0000"/>
                </a:solidFill>
                <a:latin typeface="Arial" pitchFamily="34" charset="0"/>
                <a:ea typeface="ＭＳ Ｐゴシック" pitchFamily="34" charset="-128"/>
              </a:rPr>
              <a:t>have</a:t>
            </a:r>
            <a:r>
              <a:rPr lang="en-US" altLang="en-US" dirty="0">
                <a:latin typeface="Arial" pitchFamily="34" charset="0"/>
                <a:ea typeface="ＭＳ Ｐゴシック" pitchFamily="34" charset="-128"/>
              </a:rPr>
              <a:t> over 150 unique destination codes with each representing a different location, which is why it can be challenging for states to identity the correct location to send information.</a:t>
            </a:r>
          </a:p>
          <a:p>
            <a:pPr marL="165261" indent="-165261">
              <a:buFont typeface="Arial" panose="020B0604020202020204" pitchFamily="34" charset="0"/>
              <a:buChar char="•"/>
              <a:defRPr/>
            </a:pPr>
            <a:endParaRPr lang="en-US" altLang="en-US" dirty="0">
              <a:latin typeface="Arial" pitchFamily="34" charset="0"/>
              <a:ea typeface="ＭＳ Ｐゴシック" pitchFamily="34" charset="-128"/>
            </a:endParaRPr>
          </a:p>
        </p:txBody>
      </p:sp>
      <p:sp>
        <p:nvSpPr>
          <p:cNvPr id="50180"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15963" indent="-274638">
              <a:defRPr>
                <a:solidFill>
                  <a:schemeClr val="tx1"/>
                </a:solidFill>
                <a:latin typeface="Arial" panose="020B0604020202020204" pitchFamily="34" charset="0"/>
                <a:ea typeface="ＭＳ Ｐゴシック" panose="020B0600070205080204" pitchFamily="34" charset="-128"/>
              </a:defRPr>
            </a:lvl2pPr>
            <a:lvl3pPr marL="1101725" indent="-219075">
              <a:defRPr>
                <a:solidFill>
                  <a:schemeClr val="tx1"/>
                </a:solidFill>
                <a:latin typeface="Arial" panose="020B0604020202020204" pitchFamily="34" charset="0"/>
                <a:ea typeface="ＭＳ Ｐゴシック" panose="020B0600070205080204" pitchFamily="34" charset="-128"/>
              </a:defRPr>
            </a:lvl3pPr>
            <a:lvl4pPr marL="1541463" indent="-219075">
              <a:defRPr>
                <a:solidFill>
                  <a:schemeClr val="tx1"/>
                </a:solidFill>
                <a:latin typeface="Arial" panose="020B0604020202020204" pitchFamily="34" charset="0"/>
                <a:ea typeface="ＭＳ Ｐゴシック" panose="020B0600070205080204" pitchFamily="34" charset="-128"/>
              </a:defRPr>
            </a:lvl4pPr>
            <a:lvl5pPr marL="1982788" indent="-219075">
              <a:defRPr>
                <a:solidFill>
                  <a:schemeClr val="tx1"/>
                </a:solidFill>
                <a:latin typeface="Arial" panose="020B0604020202020204" pitchFamily="34" charset="0"/>
                <a:ea typeface="ＭＳ Ｐゴシック" panose="020B0600070205080204" pitchFamily="34" charset="-128"/>
              </a:defRPr>
            </a:lvl5pPr>
            <a:lvl6pPr marL="24399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fld id="{40512F8F-4BBF-4F75-B2EB-E52A63F3E596}" type="slidenum">
              <a:rPr lang="en-US" altLang="en-US" smtClean="0"/>
              <a:pPr>
                <a:defRPr/>
              </a:pPr>
              <a:t>7</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24579" name="Notes Placeholder 2"/>
          <p:cNvSpPr>
            <a:spLocks noGrp="1"/>
          </p:cNvSpPr>
          <p:nvPr>
            <p:ph type="body" idx="1"/>
          </p:nvPr>
        </p:nvSpPr>
        <p:spPr>
          <a:noFill/>
        </p:spPr>
        <p:txBody>
          <a:bodyPr/>
          <a:lstStyle/>
          <a:p>
            <a:r>
              <a:rPr lang="en-US" altLang="en-US" dirty="0">
                <a:latin typeface="Arial" panose="020B0604020202020204" pitchFamily="34" charset="0"/>
                <a:ea typeface="ＭＳ Ｐゴシック" panose="020B0600070205080204" pitchFamily="34" charset="-128"/>
              </a:rPr>
              <a:t>So what are your responsibilities as a Federal agency?</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In order for you to ensure that your agency’s account is not incorrectly charged for UCFE benefits, your agency should:</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Notify the Department of Labor of any address or UCFE contact information changes.  Since we maintain the Federal Directory that contains the addresses where your agency wants information sent, it is extremely important to inform us when any of the contact information for your agency changes.  We all know that positions are fluid</a:t>
            </a:r>
            <a:r>
              <a:rPr lang="en-US" altLang="en-US" dirty="0">
                <a:solidFill>
                  <a:srgbClr val="FF0000"/>
                </a:solidFill>
                <a:latin typeface="Arial" panose="020B0604020202020204" pitchFamily="34" charset="0"/>
                <a:ea typeface="ＭＳ Ｐゴシック" panose="020B0600070205080204" pitchFamily="34" charset="-128"/>
              </a:rPr>
              <a:t>; p</a:t>
            </a:r>
            <a:r>
              <a:rPr lang="en-US" altLang="en-US" dirty="0">
                <a:latin typeface="Arial" panose="020B0604020202020204" pitchFamily="34" charset="0"/>
                <a:ea typeface="ＭＳ Ｐゴシック" panose="020B0600070205080204" pitchFamily="34" charset="-128"/>
              </a:rPr>
              <a:t>eople come and go, retire, take promotions, and agencies also relocate, consolidate, etc.  So if you need a change to your address or your point of contact, please get in touch with us to let us know of the change.  It’s in your agency’s best interest to keep the directory updated in order to protect your account and avoid improper payments.  </a:t>
            </a:r>
            <a:endParaRPr lang="en-US" altLang="en-US" dirty="0">
              <a:solidFill>
                <a:srgbClr val="FF0000"/>
              </a:solidFill>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Your agency should also be providing SF-8s to all separating Federal employees.  I will discuss this form in more detail a little later.</a:t>
            </a:r>
            <a:endParaRPr lang="en-US" altLang="en-US" u="sng" dirty="0">
              <a:latin typeface="Arial" panose="020B0604020202020204" pitchFamily="34" charset="0"/>
              <a:ea typeface="ＭＳ Ｐゴシック" panose="020B0600070205080204" pitchFamily="34" charset="-128"/>
            </a:endParaRP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When you get requests for wage and separation information, you must respond to the request within 12 days of the mailing date.  These requests come in the form of the ETA-931, 931A, and 934.  I will discuss these forms shortly.  Your agency should also respond quickly to all other UCFE related requests from the states.</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Finally, you must reimburse the FECA account in the full amount of the quarterly bill for benefits paid within 30 days of receipt of the bill.  Any issues with the charges should be resolved with the state as soon as possible. </a:t>
            </a:r>
          </a:p>
        </p:txBody>
      </p:sp>
      <p:sp>
        <p:nvSpPr>
          <p:cNvPr id="2458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15963" indent="-274638">
              <a:defRPr>
                <a:solidFill>
                  <a:schemeClr val="tx1"/>
                </a:solidFill>
                <a:latin typeface="Arial" panose="020B0604020202020204" pitchFamily="34" charset="0"/>
                <a:ea typeface="ＭＳ Ｐゴシック" panose="020B0600070205080204" pitchFamily="34" charset="-128"/>
              </a:defRPr>
            </a:lvl2pPr>
            <a:lvl3pPr marL="1101725" indent="-219075">
              <a:defRPr>
                <a:solidFill>
                  <a:schemeClr val="tx1"/>
                </a:solidFill>
                <a:latin typeface="Arial" panose="020B0604020202020204" pitchFamily="34" charset="0"/>
                <a:ea typeface="ＭＳ Ｐゴシック" panose="020B0600070205080204" pitchFamily="34" charset="-128"/>
              </a:defRPr>
            </a:lvl3pPr>
            <a:lvl4pPr marL="1541463" indent="-219075">
              <a:defRPr>
                <a:solidFill>
                  <a:schemeClr val="tx1"/>
                </a:solidFill>
                <a:latin typeface="Arial" panose="020B0604020202020204" pitchFamily="34" charset="0"/>
                <a:ea typeface="ＭＳ Ｐゴシック" panose="020B0600070205080204" pitchFamily="34" charset="-128"/>
              </a:defRPr>
            </a:lvl4pPr>
            <a:lvl5pPr marL="1982788" indent="-219075">
              <a:defRPr>
                <a:solidFill>
                  <a:schemeClr val="tx1"/>
                </a:solidFill>
                <a:latin typeface="Arial" panose="020B0604020202020204" pitchFamily="34" charset="0"/>
                <a:ea typeface="ＭＳ Ｐゴシック" panose="020B0600070205080204" pitchFamily="34" charset="-128"/>
              </a:defRPr>
            </a:lvl5pPr>
            <a:lvl6pPr marL="24399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F234E90-039B-4994-81EE-944DF6F9C46A}" type="slidenum">
              <a:rPr lang="en-US" altLang="en-US" smtClean="0"/>
              <a:pPr/>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txBody>
          <a:bodyPr/>
          <a:lstStyle/>
          <a:p>
            <a:endParaRPr lang="en-US"/>
          </a:p>
        </p:txBody>
      </p:sp>
      <p:sp>
        <p:nvSpPr>
          <p:cNvPr id="26627" name="Notes Placeholder 2"/>
          <p:cNvSpPr>
            <a:spLocks noGrp="1"/>
          </p:cNvSpPr>
          <p:nvPr>
            <p:ph type="body" idx="1"/>
          </p:nvPr>
        </p:nvSpPr>
        <p:spPr>
          <a:noFill/>
        </p:spPr>
        <p:txBody>
          <a:bodyPr/>
          <a:lstStyle/>
          <a:p>
            <a:r>
              <a:rPr lang="en-US" altLang="en-US" dirty="0">
                <a:latin typeface="Arial" panose="020B0604020202020204" pitchFamily="34" charset="0"/>
                <a:ea typeface="ＭＳ Ｐゴシック" panose="020B0600070205080204" pitchFamily="34" charset="-128"/>
              </a:rPr>
              <a:t>As mentioned before, each state administers its UI program within guidelines established by Federal law.</a:t>
            </a:r>
          </a:p>
          <a:p>
            <a:r>
              <a:rPr lang="en-US" altLang="en-US" dirty="0">
                <a:latin typeface="Arial" panose="020B0604020202020204" pitchFamily="34" charset="0"/>
                <a:ea typeface="ＭＳ Ｐゴシック" panose="020B0600070205080204" pitchFamily="34" charset="-128"/>
              </a:rPr>
              <a:t>  </a:t>
            </a:r>
          </a:p>
          <a:p>
            <a:r>
              <a:rPr lang="en-US" altLang="en-US" dirty="0">
                <a:latin typeface="Arial" panose="020B0604020202020204" pitchFamily="34" charset="0"/>
                <a:ea typeface="ＭＳ Ｐゴシック" panose="020B0600070205080204" pitchFamily="34" charset="-128"/>
              </a:rPr>
              <a:t>Each state:   </a:t>
            </a:r>
          </a:p>
          <a:p>
            <a:r>
              <a:rPr lang="en-US" altLang="en-US" dirty="0">
                <a:latin typeface="Arial" panose="020B0604020202020204" pitchFamily="34" charset="0"/>
                <a:ea typeface="ＭＳ Ｐゴシック" panose="020B0600070205080204" pitchFamily="34" charset="-128"/>
              </a:rPr>
              <a:t>  </a:t>
            </a:r>
          </a:p>
          <a:p>
            <a:pPr>
              <a:buFontTx/>
              <a:buChar char="•"/>
            </a:pPr>
            <a:r>
              <a:rPr lang="en-US" altLang="en-US" dirty="0">
                <a:latin typeface="Arial" panose="020B0604020202020204" pitchFamily="34" charset="0"/>
                <a:ea typeface="ＭＳ Ｐゴシック" panose="020B0600070205080204" pitchFamily="34" charset="-128"/>
              </a:rPr>
              <a:t> Establishes its own operational processes and procedures</a:t>
            </a:r>
          </a:p>
          <a:p>
            <a:pPr>
              <a:buFontTx/>
              <a:buChar char="•"/>
            </a:pPr>
            <a:endParaRPr lang="en-US" altLang="en-US" dirty="0">
              <a:latin typeface="Arial" panose="020B0604020202020204" pitchFamily="34" charset="0"/>
              <a:ea typeface="ＭＳ Ｐゴシック" panose="020B0600070205080204" pitchFamily="34" charset="-128"/>
            </a:endParaRPr>
          </a:p>
          <a:p>
            <a:pPr>
              <a:buFontTx/>
              <a:buChar char="•"/>
            </a:pPr>
            <a:r>
              <a:rPr lang="en-US" altLang="en-US" dirty="0">
                <a:latin typeface="Arial" panose="020B0604020202020204" pitchFamily="34" charset="0"/>
                <a:ea typeface="ＭＳ Ｐゴシック" panose="020B0600070205080204" pitchFamily="34" charset="-128"/>
              </a:rPr>
              <a:t>Takes and processes UI claim applications, determines eligibility and ensures timely benefit payments;  </a:t>
            </a:r>
          </a:p>
          <a:p>
            <a:pPr>
              <a:buFontTx/>
              <a:buChar char="•"/>
            </a:pPr>
            <a:endParaRPr lang="en-US" altLang="en-US" dirty="0">
              <a:latin typeface="Arial" panose="020B0604020202020204" pitchFamily="34" charset="0"/>
              <a:ea typeface="ＭＳ Ｐゴシック" panose="020B0600070205080204" pitchFamily="34" charset="-128"/>
            </a:endParaRPr>
          </a:p>
          <a:p>
            <a:pPr>
              <a:buFontTx/>
              <a:buChar char="•"/>
            </a:pPr>
            <a:r>
              <a:rPr lang="en-US" altLang="en-US" dirty="0">
                <a:latin typeface="Arial" panose="020B0604020202020204" pitchFamily="34" charset="0"/>
                <a:ea typeface="ＭＳ Ｐゴシック" panose="020B0600070205080204" pitchFamily="34" charset="-128"/>
              </a:rPr>
              <a:t> Collects employer taxes for the regular UI program, and</a:t>
            </a:r>
          </a:p>
          <a:p>
            <a:pPr>
              <a:buFontTx/>
              <a:buChar char="•"/>
            </a:pPr>
            <a:endParaRPr lang="en-US" altLang="en-US" dirty="0">
              <a:latin typeface="Arial" panose="020B0604020202020204" pitchFamily="34" charset="0"/>
              <a:ea typeface="ＭＳ Ｐゴシック" panose="020B0600070205080204" pitchFamily="34" charset="-128"/>
            </a:endParaRPr>
          </a:p>
          <a:p>
            <a:pPr>
              <a:buFontTx/>
              <a:buChar char="•"/>
            </a:pPr>
            <a:r>
              <a:rPr lang="en-US" altLang="en-US" dirty="0">
                <a:latin typeface="Arial" panose="020B0604020202020204" pitchFamily="34" charset="0"/>
                <a:ea typeface="ＭＳ Ｐゴシック" panose="020B0600070205080204" pitchFamily="34" charset="-128"/>
              </a:rPr>
              <a:t> Prepares and sends quarterly detailed benefit payment data to the Federal agency and also sends an aggregate summary of the benefits paid to the US Department of labor via the ETA 191.</a:t>
            </a:r>
          </a:p>
          <a:p>
            <a:endParaRPr lang="en-US" altLang="en-US" dirty="0">
              <a:latin typeface="Arial" panose="020B0604020202020204" pitchFamily="34" charset="0"/>
              <a:ea typeface="ＭＳ Ｐゴシック" panose="020B0600070205080204" pitchFamily="34" charset="-128"/>
            </a:endParaRPr>
          </a:p>
        </p:txBody>
      </p:sp>
      <p:sp>
        <p:nvSpPr>
          <p:cNvPr id="43012"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15963" indent="-274638">
              <a:defRPr>
                <a:solidFill>
                  <a:schemeClr val="tx1"/>
                </a:solidFill>
                <a:latin typeface="Arial" panose="020B0604020202020204" pitchFamily="34" charset="0"/>
                <a:ea typeface="ＭＳ Ｐゴシック" panose="020B0600070205080204" pitchFamily="34" charset="-128"/>
              </a:defRPr>
            </a:lvl2pPr>
            <a:lvl3pPr marL="1101725" indent="-219075">
              <a:defRPr>
                <a:solidFill>
                  <a:schemeClr val="tx1"/>
                </a:solidFill>
                <a:latin typeface="Arial" panose="020B0604020202020204" pitchFamily="34" charset="0"/>
                <a:ea typeface="ＭＳ Ｐゴシック" panose="020B0600070205080204" pitchFamily="34" charset="-128"/>
              </a:defRPr>
            </a:lvl3pPr>
            <a:lvl4pPr marL="1541463" indent="-219075">
              <a:defRPr>
                <a:solidFill>
                  <a:schemeClr val="tx1"/>
                </a:solidFill>
                <a:latin typeface="Arial" panose="020B0604020202020204" pitchFamily="34" charset="0"/>
                <a:ea typeface="ＭＳ Ｐゴシック" panose="020B0600070205080204" pitchFamily="34" charset="-128"/>
              </a:defRPr>
            </a:lvl4pPr>
            <a:lvl5pPr marL="1982788" indent="-219075">
              <a:defRPr>
                <a:solidFill>
                  <a:schemeClr val="tx1"/>
                </a:solidFill>
                <a:latin typeface="Arial" panose="020B0604020202020204" pitchFamily="34" charset="0"/>
                <a:ea typeface="ＭＳ Ｐゴシック" panose="020B0600070205080204" pitchFamily="34" charset="-128"/>
              </a:defRPr>
            </a:lvl5pPr>
            <a:lvl6pPr marL="24399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fld id="{D8853546-315D-46C1-BC64-DBF5C2259299}" type="slidenum">
              <a:rPr lang="en-US" altLang="en-US" smtClean="0"/>
              <a:pPr>
                <a:defRPr/>
              </a:pPr>
              <a:t>9</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58371" name="Notes Placeholder 2"/>
          <p:cNvSpPr>
            <a:spLocks noGrp="1"/>
          </p:cNvSpPr>
          <p:nvPr>
            <p:ph type="body" idx="1"/>
          </p:nvPr>
        </p:nvSpPr>
        <p:spPr/>
        <p:txBody>
          <a:bodyPr/>
          <a:lstStyle/>
          <a:p>
            <a:pPr marL="165261" indent="-165261">
              <a:buFont typeface="Arial" panose="020B0604020202020204" pitchFamily="34" charset="0"/>
              <a:buChar char="•"/>
              <a:defRPr/>
            </a:pPr>
            <a:r>
              <a:rPr lang="en-US" altLang="en-US" dirty="0">
                <a:latin typeface="Candara" pitchFamily="34" charset="0"/>
                <a:ea typeface="ＭＳ Ｐゴシック" pitchFamily="34" charset="-128"/>
              </a:rPr>
              <a:t>To ensure the integrity of the program, the Department of Labor established the Federal Claims Control Center (also called the FCCC).</a:t>
            </a:r>
          </a:p>
          <a:p>
            <a:pPr marL="165261" indent="-165261">
              <a:buFont typeface="Arial" panose="020B0604020202020204" pitchFamily="34" charset="0"/>
              <a:buChar char="•"/>
              <a:defRPr/>
            </a:pPr>
            <a:endParaRPr lang="en-US" altLang="en-US" dirty="0">
              <a:latin typeface="Candara" pitchFamily="34" charset="0"/>
              <a:ea typeface="ＭＳ Ｐゴシック" pitchFamily="34" charset="-128"/>
            </a:endParaRPr>
          </a:p>
          <a:p>
            <a:pPr marL="165261" indent="-165261">
              <a:buFont typeface="Arial" panose="020B0604020202020204" pitchFamily="34" charset="0"/>
              <a:buChar char="•"/>
              <a:defRPr/>
            </a:pPr>
            <a:r>
              <a:rPr lang="en-US" altLang="en-US" dirty="0">
                <a:latin typeface="Candara" pitchFamily="34" charset="0"/>
                <a:ea typeface="ＭＳ Ｐゴシック" pitchFamily="34" charset="-128"/>
              </a:rPr>
              <a:t>The FCCC keeps a record of where wages are assigned to prevent wages being assigned to multiple states.  </a:t>
            </a:r>
          </a:p>
          <a:p>
            <a:pPr marL="171450" indent="-171450">
              <a:buFont typeface="Arial" panose="020B0604020202020204" pitchFamily="34" charset="0"/>
              <a:buChar char="•"/>
              <a:defRPr/>
            </a:pPr>
            <a:endParaRPr lang="en-US" altLang="en-US" dirty="0">
              <a:latin typeface="Candara" pitchFamily="34" charset="0"/>
              <a:ea typeface="ＭＳ Ｐゴシック" pitchFamily="34" charset="-128"/>
            </a:endParaRPr>
          </a:p>
          <a:p>
            <a:pPr marL="165261" indent="-165261">
              <a:buFont typeface="Arial" panose="020B0604020202020204" pitchFamily="34" charset="0"/>
              <a:buChar char="•"/>
              <a:defRPr/>
            </a:pPr>
            <a:r>
              <a:rPr lang="en-US" altLang="en-US" dirty="0">
                <a:latin typeface="Candara" pitchFamily="34" charset="0"/>
                <a:ea typeface="ＭＳ Ｐゴシック" pitchFamily="34" charset="-128"/>
              </a:rPr>
              <a:t>These controls serve to help maintain integrity in the UCX and UCFE programs.</a:t>
            </a:r>
          </a:p>
          <a:p>
            <a:pPr>
              <a:defRPr/>
            </a:pPr>
            <a:endParaRPr lang="en-US" altLang="en-US" dirty="0">
              <a:ea typeface="ＭＳ Ｐゴシック" pitchFamily="34" charset="-128"/>
            </a:endParaRPr>
          </a:p>
        </p:txBody>
      </p:sp>
      <p:sp>
        <p:nvSpPr>
          <p:cNvPr id="28676"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15963" indent="-274638">
              <a:defRPr>
                <a:solidFill>
                  <a:schemeClr val="tx1"/>
                </a:solidFill>
                <a:latin typeface="Arial" panose="020B0604020202020204" pitchFamily="34" charset="0"/>
                <a:ea typeface="ＭＳ Ｐゴシック" panose="020B0600070205080204" pitchFamily="34" charset="-128"/>
              </a:defRPr>
            </a:lvl2pPr>
            <a:lvl3pPr marL="1101725" indent="-219075">
              <a:defRPr>
                <a:solidFill>
                  <a:schemeClr val="tx1"/>
                </a:solidFill>
                <a:latin typeface="Arial" panose="020B0604020202020204" pitchFamily="34" charset="0"/>
                <a:ea typeface="ＭＳ Ｐゴシック" panose="020B0600070205080204" pitchFamily="34" charset="-128"/>
              </a:defRPr>
            </a:lvl3pPr>
            <a:lvl4pPr marL="1541463" indent="-219075">
              <a:defRPr>
                <a:solidFill>
                  <a:schemeClr val="tx1"/>
                </a:solidFill>
                <a:latin typeface="Arial" panose="020B0604020202020204" pitchFamily="34" charset="0"/>
                <a:ea typeface="ＭＳ Ｐゴシック" panose="020B0600070205080204" pitchFamily="34" charset="-128"/>
              </a:defRPr>
            </a:lvl4pPr>
            <a:lvl5pPr marL="1982788" indent="-219075">
              <a:defRPr>
                <a:solidFill>
                  <a:schemeClr val="tx1"/>
                </a:solidFill>
                <a:latin typeface="Arial" panose="020B0604020202020204" pitchFamily="34" charset="0"/>
                <a:ea typeface="ＭＳ Ｐゴシック" panose="020B0600070205080204" pitchFamily="34" charset="-128"/>
              </a:defRPr>
            </a:lvl5pPr>
            <a:lvl6pPr marL="24399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2A3ADA7B-6471-4AD0-9255-3C2DF9C69CB3}" type="slidenum">
              <a:rPr lang="en-US" altLang="en-US" smtClean="0"/>
              <a:pPr/>
              <a:t>10</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txBody>
          <a:bodyPr/>
          <a:lstStyle/>
          <a:p>
            <a:endParaRPr lang="en-US"/>
          </a:p>
        </p:txBody>
      </p:sp>
      <p:sp>
        <p:nvSpPr>
          <p:cNvPr id="47107"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165261" indent="-165261">
              <a:buFont typeface="Arial" panose="020B0604020202020204" pitchFamily="34" charset="0"/>
              <a:buChar char="•"/>
              <a:defRPr/>
            </a:pPr>
            <a:r>
              <a:rPr lang="en-US" altLang="en-US" dirty="0">
                <a:latin typeface="Arial" pitchFamily="34" charset="0"/>
                <a:ea typeface="ＭＳ Ｐゴシック" pitchFamily="34" charset="-128"/>
              </a:rPr>
              <a:t>An individual’s Federal civilian service and Federal wages will generally be “assigned” to the state in which the individual had his or her last official duty station prior to filing the UCFE claim. When a former Federal employee files a claim for unemployment benefits, the state UI agency will request wage and separation information from the Federal agency via an ETA-931.  </a:t>
            </a:r>
            <a:r>
              <a:rPr lang="en-US" altLang="en-US" dirty="0">
                <a:solidFill>
                  <a:srgbClr val="FF0000"/>
                </a:solidFill>
                <a:latin typeface="Arial" pitchFamily="34" charset="0"/>
                <a:ea typeface="ＭＳ Ｐゴシック" pitchFamily="34" charset="-128"/>
              </a:rPr>
              <a:t>This is where the Federal agency will report the last official duty station., which will determine where the wages should be assigned.  If the last official duty station was in a state other than the state where the claimant is attempting to file the claim, the state will advise the claimant that he or she must contact the state where the last official duty station was located to file the claim. </a:t>
            </a:r>
          </a:p>
          <a:p>
            <a:pPr marL="165261" indent="-165261">
              <a:buFont typeface="Arial" panose="020B0604020202020204" pitchFamily="34" charset="0"/>
              <a:buChar char="•"/>
              <a:defRPr/>
            </a:pPr>
            <a:endParaRPr lang="en-US" altLang="en-US" dirty="0">
              <a:solidFill>
                <a:srgbClr val="FF0000"/>
              </a:solidFill>
              <a:latin typeface="Arial" pitchFamily="34" charset="0"/>
              <a:ea typeface="ＭＳ Ｐゴシック" pitchFamily="34" charset="-128"/>
            </a:endParaRPr>
          </a:p>
          <a:p>
            <a:pPr marL="165261" indent="-165261">
              <a:buFont typeface="Arial" panose="020B0604020202020204" pitchFamily="34" charset="0"/>
              <a:buChar char="•"/>
              <a:defRPr/>
            </a:pPr>
            <a:r>
              <a:rPr lang="en-US" altLang="en-US" dirty="0">
                <a:latin typeface="Arial" pitchFamily="34" charset="0"/>
                <a:ea typeface="ＭＳ Ｐゴシック" pitchFamily="34" charset="-128"/>
              </a:rPr>
              <a:t>There are two exceptions to the rule of wage assignment based on last official duty station:  If the individual moves to another state and goes to work in the private sector in that state and later files a claim, UCFE wages could be assigned to the state where the individual last worked for the private sector company, or if the individual’s Federal employment was performed outside of the U.S. </a:t>
            </a:r>
            <a:endParaRPr lang="en-US" altLang="en-US" u="sng" dirty="0">
              <a:solidFill>
                <a:srgbClr val="FF0000"/>
              </a:solidFill>
              <a:latin typeface="Arial" pitchFamily="34" charset="0"/>
              <a:ea typeface="ＭＳ Ｐゴシック" pitchFamily="34" charset="-128"/>
            </a:endParaRPr>
          </a:p>
        </p:txBody>
      </p:sp>
      <p:sp>
        <p:nvSpPr>
          <p:cNvPr id="47108"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15963" indent="-274638">
              <a:defRPr>
                <a:solidFill>
                  <a:schemeClr val="tx1"/>
                </a:solidFill>
                <a:latin typeface="Arial" panose="020B0604020202020204" pitchFamily="34" charset="0"/>
                <a:ea typeface="ＭＳ Ｐゴシック" panose="020B0600070205080204" pitchFamily="34" charset="-128"/>
              </a:defRPr>
            </a:lvl2pPr>
            <a:lvl3pPr marL="1101725" indent="-219075">
              <a:defRPr>
                <a:solidFill>
                  <a:schemeClr val="tx1"/>
                </a:solidFill>
                <a:latin typeface="Arial" panose="020B0604020202020204" pitchFamily="34" charset="0"/>
                <a:ea typeface="ＭＳ Ｐゴシック" panose="020B0600070205080204" pitchFamily="34" charset="-128"/>
              </a:defRPr>
            </a:lvl3pPr>
            <a:lvl4pPr marL="1541463" indent="-219075">
              <a:defRPr>
                <a:solidFill>
                  <a:schemeClr val="tx1"/>
                </a:solidFill>
                <a:latin typeface="Arial" panose="020B0604020202020204" pitchFamily="34" charset="0"/>
                <a:ea typeface="ＭＳ Ｐゴシック" panose="020B0600070205080204" pitchFamily="34" charset="-128"/>
              </a:defRPr>
            </a:lvl4pPr>
            <a:lvl5pPr marL="1982788" indent="-219075">
              <a:defRPr>
                <a:solidFill>
                  <a:schemeClr val="tx1"/>
                </a:solidFill>
                <a:latin typeface="Arial" panose="020B0604020202020204" pitchFamily="34" charset="0"/>
                <a:ea typeface="ＭＳ Ｐゴシック" panose="020B0600070205080204" pitchFamily="34" charset="-128"/>
              </a:defRPr>
            </a:lvl5pPr>
            <a:lvl6pPr marL="24399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fld id="{09ACB6B7-B78D-4D32-AD0C-D788D9E1DFE2}" type="slidenum">
              <a:rPr lang="en-US" altLang="en-US" smtClean="0"/>
              <a:pPr>
                <a:defRPr/>
              </a:pPr>
              <a:t>11</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txBody>
          <a:bodyPr/>
          <a:lstStyle/>
          <a:p>
            <a:endParaRPr lang="en-US"/>
          </a:p>
        </p:txBody>
      </p:sp>
      <p:sp>
        <p:nvSpPr>
          <p:cNvPr id="44035"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165261" indent="-165261">
              <a:buFont typeface="Arial" panose="020B0604020202020204" pitchFamily="34" charset="0"/>
              <a:buChar char="•"/>
              <a:defRPr/>
            </a:pPr>
            <a:r>
              <a:rPr lang="en-US" altLang="en-US" dirty="0">
                <a:latin typeface="Arial" pitchFamily="34" charset="0"/>
                <a:ea typeface="ＭＳ Ｐゴシック" pitchFamily="34" charset="-128"/>
              </a:rPr>
              <a:t>To qualify for benefits, individuals must meet </a:t>
            </a:r>
            <a:r>
              <a:rPr lang="en-US" altLang="en-US" b="1" dirty="0">
                <a:latin typeface="Arial" pitchFamily="34" charset="0"/>
                <a:ea typeface="ＭＳ Ｐゴシック" pitchFamily="34" charset="-128"/>
              </a:rPr>
              <a:t>both</a:t>
            </a:r>
            <a:r>
              <a:rPr lang="en-US" altLang="en-US" dirty="0">
                <a:latin typeface="Arial" pitchFamily="34" charset="0"/>
                <a:ea typeface="ＭＳ Ｐゴシック" pitchFamily="34" charset="-128"/>
              </a:rPr>
              <a:t> monetary and non-monetary </a:t>
            </a:r>
            <a:r>
              <a:rPr lang="en-US" altLang="en-US" b="1" dirty="0">
                <a:latin typeface="Arial" pitchFamily="34" charset="0"/>
                <a:ea typeface="ＭＳ Ｐゴシック" pitchFamily="34" charset="-128"/>
              </a:rPr>
              <a:t>eligibility requirements under state law</a:t>
            </a:r>
            <a:r>
              <a:rPr lang="en-US" altLang="en-US" dirty="0">
                <a:latin typeface="Arial" pitchFamily="34" charset="0"/>
                <a:ea typeface="ＭＳ Ｐゴシック" pitchFamily="34" charset="-128"/>
              </a:rPr>
              <a:t>.  </a:t>
            </a:r>
          </a:p>
          <a:p>
            <a:pPr marL="165261" indent="-165261">
              <a:buFont typeface="Arial" panose="020B0604020202020204" pitchFamily="34" charset="0"/>
              <a:buChar char="•"/>
              <a:defRPr/>
            </a:pPr>
            <a:endParaRPr lang="en-US" altLang="en-US" dirty="0">
              <a:latin typeface="Arial" pitchFamily="34" charset="0"/>
              <a:ea typeface="ＭＳ Ｐゴシック" pitchFamily="34" charset="-128"/>
            </a:endParaRPr>
          </a:p>
          <a:p>
            <a:pPr marL="165261" indent="-165261">
              <a:buFont typeface="Arial" panose="020B0604020202020204" pitchFamily="34" charset="0"/>
              <a:buChar char="•"/>
              <a:defRPr/>
            </a:pPr>
            <a:r>
              <a:rPr lang="en-US" altLang="en-US" dirty="0">
                <a:ea typeface="ＭＳ Ｐゴシック" panose="020B0600070205080204" pitchFamily="34" charset="-128"/>
              </a:rPr>
              <a:t>To monetarily qualify for benefits the individual must earn sufficient wages in a recent one-year period called the “base period” (usually the last 15-18 months; in many states, it is the first four of the last five completed calendar quarters of wages).  Each state has its own formula for qualification.  T</a:t>
            </a:r>
            <a:r>
              <a:rPr lang="en-US" altLang="en-US" dirty="0">
                <a:latin typeface="Arial" pitchFamily="34" charset="0"/>
                <a:ea typeface="ＭＳ Ｐゴシック" pitchFamily="34" charset="-128"/>
              </a:rPr>
              <a:t>he amount of benefits an individual can receive is based on his or her past work and wages.  States set the weekly benefit rates and duration of payments. </a:t>
            </a:r>
            <a:r>
              <a:rPr lang="en-US" altLang="en-US" dirty="0"/>
              <a:t>For example, the weekly benefit amounts can range anywhere from $5-$1,103/week with dependent allowances and </a:t>
            </a:r>
            <a:r>
              <a:rPr lang="en-US" altLang="en-US" dirty="0">
                <a:solidFill>
                  <a:srgbClr val="FF0000"/>
                </a:solidFill>
              </a:rPr>
              <a:t>can </a:t>
            </a:r>
            <a:r>
              <a:rPr lang="en-US" altLang="en-US" dirty="0"/>
              <a:t>last up to 30 weeks </a:t>
            </a:r>
            <a:r>
              <a:rPr lang="en-US" altLang="en-US" dirty="0">
                <a:solidFill>
                  <a:srgbClr val="FF0000"/>
                </a:solidFill>
              </a:rPr>
              <a:t>(although most states have durations of between 20-26 weeks)</a:t>
            </a:r>
            <a:r>
              <a:rPr lang="en-US" altLang="en-US" dirty="0"/>
              <a:t>.  </a:t>
            </a:r>
          </a:p>
          <a:p>
            <a:pPr marL="165261" indent="-165261">
              <a:buFont typeface="Arial" panose="020B0604020202020204" pitchFamily="34" charset="0"/>
              <a:buChar char="•"/>
              <a:defRPr/>
            </a:pPr>
            <a:endParaRPr lang="en-US" altLang="en-US" dirty="0">
              <a:latin typeface="Arial" pitchFamily="34" charset="0"/>
              <a:ea typeface="ＭＳ Ｐゴシック" pitchFamily="34" charset="-128"/>
            </a:endParaRPr>
          </a:p>
          <a:p>
            <a:pPr marL="165261" indent="-165261">
              <a:buFont typeface="Arial" panose="020B0604020202020204" pitchFamily="34" charset="0"/>
              <a:buChar char="•"/>
              <a:defRPr/>
            </a:pPr>
            <a:r>
              <a:rPr lang="en-US" altLang="en-US" dirty="0">
                <a:latin typeface="Arial" pitchFamily="34" charset="0"/>
                <a:ea typeface="ＭＳ Ｐゴシック" pitchFamily="34" charset="-128"/>
              </a:rPr>
              <a:t>States also determine non-monetary entitlement, which I will discuss in more detail on the next slide.  </a:t>
            </a:r>
          </a:p>
          <a:p>
            <a:pPr marL="165261" indent="-165261">
              <a:buFont typeface="Arial" panose="020B0604020202020204" pitchFamily="34" charset="0"/>
              <a:buChar char="•"/>
              <a:defRPr/>
            </a:pPr>
            <a:endParaRPr lang="en-US" altLang="en-US" dirty="0"/>
          </a:p>
          <a:p>
            <a:pPr marL="165261" indent="-165261">
              <a:buFont typeface="Arial" panose="020B0604020202020204" pitchFamily="34" charset="0"/>
              <a:buChar char="•"/>
              <a:defRPr/>
            </a:pPr>
            <a:r>
              <a:rPr lang="en-US" altLang="en-US" dirty="0"/>
              <a:t>If you want to know more about various state laws, the US Department of Labor publishes an annual </a:t>
            </a:r>
            <a:r>
              <a:rPr lang="en-US" altLang="en-US" i="1" dirty="0"/>
              <a:t>Comparison of State Unemployment Insurance Laws.  </a:t>
            </a:r>
            <a:r>
              <a:rPr lang="en-US" altLang="en-US" dirty="0"/>
              <a:t>This publication is available on the Department of Labor Website, which shows the different provisions of state UI laws.  A link to the document is shown here.</a:t>
            </a:r>
            <a:endParaRPr lang="en-US" altLang="en-US" dirty="0">
              <a:latin typeface="Arial" pitchFamily="34" charset="0"/>
              <a:ea typeface="ＭＳ Ｐゴシック" pitchFamily="34" charset="-128"/>
            </a:endParaRPr>
          </a:p>
        </p:txBody>
      </p:sp>
      <p:sp>
        <p:nvSpPr>
          <p:cNvPr id="44036"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15963" indent="-274638">
              <a:defRPr>
                <a:solidFill>
                  <a:schemeClr val="tx1"/>
                </a:solidFill>
                <a:latin typeface="Arial" panose="020B0604020202020204" pitchFamily="34" charset="0"/>
                <a:ea typeface="ＭＳ Ｐゴシック" panose="020B0600070205080204" pitchFamily="34" charset="-128"/>
              </a:defRPr>
            </a:lvl2pPr>
            <a:lvl3pPr marL="1101725" indent="-219075">
              <a:defRPr>
                <a:solidFill>
                  <a:schemeClr val="tx1"/>
                </a:solidFill>
                <a:latin typeface="Arial" panose="020B0604020202020204" pitchFamily="34" charset="0"/>
                <a:ea typeface="ＭＳ Ｐゴシック" panose="020B0600070205080204" pitchFamily="34" charset="-128"/>
              </a:defRPr>
            </a:lvl3pPr>
            <a:lvl4pPr marL="1541463" indent="-219075">
              <a:defRPr>
                <a:solidFill>
                  <a:schemeClr val="tx1"/>
                </a:solidFill>
                <a:latin typeface="Arial" panose="020B0604020202020204" pitchFamily="34" charset="0"/>
                <a:ea typeface="ＭＳ Ｐゴシック" panose="020B0600070205080204" pitchFamily="34" charset="-128"/>
              </a:defRPr>
            </a:lvl4pPr>
            <a:lvl5pPr marL="1982788" indent="-219075">
              <a:defRPr>
                <a:solidFill>
                  <a:schemeClr val="tx1"/>
                </a:solidFill>
                <a:latin typeface="Arial" panose="020B0604020202020204" pitchFamily="34" charset="0"/>
                <a:ea typeface="ＭＳ Ｐゴシック" panose="020B0600070205080204" pitchFamily="34" charset="-128"/>
              </a:defRPr>
            </a:lvl5pPr>
            <a:lvl6pPr marL="24399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fld id="{178BCDC4-AEAD-4F42-AC45-912B78ADCEEA}" type="slidenum">
              <a:rPr lang="en-US" altLang="en-US" smtClean="0"/>
              <a:pPr>
                <a:defRPr/>
              </a:pPr>
              <a:t>12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57347" name="Notes Placeholder 2"/>
          <p:cNvSpPr>
            <a:spLocks noGrp="1"/>
          </p:cNvSpPr>
          <p:nvPr>
            <p:ph type="body" idx="1"/>
          </p:nvPr>
        </p:nvSpPr>
        <p:spPr/>
        <p:txBody>
          <a:bodyPr/>
          <a:lstStyle/>
          <a:p>
            <a:pPr marL="171450" indent="-171450">
              <a:buFont typeface="Arial" panose="020B0604020202020204" pitchFamily="34" charset="0"/>
              <a:buChar char="•"/>
              <a:defRPr/>
            </a:pPr>
            <a:r>
              <a:rPr lang="en-US" altLang="en-US" dirty="0">
                <a:latin typeface="Arial" pitchFamily="34" charset="0"/>
                <a:ea typeface="ＭＳ Ｐゴシック" pitchFamily="34" charset="-128"/>
              </a:rPr>
              <a:t>States must determine whether an individual is unemployed for </a:t>
            </a:r>
            <a:r>
              <a:rPr lang="en-US" altLang="en-US" b="1" dirty="0">
                <a:latin typeface="Arial" pitchFamily="34" charset="0"/>
                <a:ea typeface="ＭＳ Ｐゴシック" pitchFamily="34" charset="-128"/>
              </a:rPr>
              <a:t>non-disqualifying reasons </a:t>
            </a:r>
            <a:r>
              <a:rPr lang="en-US" altLang="en-US" dirty="0">
                <a:latin typeface="Arial" pitchFamily="34" charset="0"/>
                <a:ea typeface="ＭＳ Ｐゴシック" pitchFamily="34" charset="-128"/>
              </a:rPr>
              <a:t>under the state UI law. </a:t>
            </a:r>
            <a:r>
              <a:rPr lang="en-US" altLang="en-US" dirty="0">
                <a:solidFill>
                  <a:srgbClr val="000000"/>
                </a:solidFill>
                <a:latin typeface="Calibri" panose="020F0502020204030204" pitchFamily="34" charset="0"/>
                <a:ea typeface="ＭＳ Ｐゴシック" panose="020B0600070205080204" pitchFamily="34" charset="-128"/>
                <a:sym typeface="Calibri" panose="020F0502020204030204" pitchFamily="34" charset="0"/>
              </a:rPr>
              <a:t>The determination of a claimant’s eligibility for UI benefits is a critical UI program function. </a:t>
            </a:r>
            <a:r>
              <a:rPr lang="en-US" altLang="en-US" dirty="0">
                <a:latin typeface="Arial" pitchFamily="34" charset="0"/>
                <a:ea typeface="ＭＳ Ｐゴシック" pitchFamily="34" charset="-128"/>
              </a:rPr>
              <a:t>Individuals must be determined to be able to work, available for work, actively seeking work, and must meet any other eligibility requirements under state law.  Individuals must submit weekly or biweekly a claim certification to certify that they meet these requirements.  </a:t>
            </a:r>
            <a:endParaRPr lang="en-US" altLang="en-US" dirty="0">
              <a:solidFill>
                <a:srgbClr val="000000"/>
              </a:solidFill>
              <a:latin typeface="Calibri" panose="020F0502020204030204" pitchFamily="34" charset="0"/>
              <a:ea typeface="ＭＳ Ｐゴシック" panose="020B0600070205080204" pitchFamily="34" charset="-128"/>
              <a:sym typeface="Calibri" panose="020F0502020204030204" pitchFamily="34" charset="0"/>
            </a:endParaRPr>
          </a:p>
          <a:p>
            <a:pPr>
              <a:defRPr/>
            </a:pPr>
            <a:endParaRPr lang="en-US" altLang="en-US" dirty="0">
              <a:solidFill>
                <a:srgbClr val="000000"/>
              </a:solidFill>
              <a:latin typeface="Calibri" panose="020F0502020204030204" pitchFamily="34" charset="0"/>
              <a:ea typeface="ＭＳ Ｐゴシック" panose="020B0600070205080204" pitchFamily="34" charset="-128"/>
              <a:sym typeface="Calibri" panose="020F0502020204030204" pitchFamily="34" charset="0"/>
            </a:endParaRPr>
          </a:p>
          <a:p>
            <a:pPr marL="171450" indent="-171450">
              <a:buFont typeface="Arial" panose="020B0604020202020204" pitchFamily="34" charset="0"/>
              <a:buChar char="•"/>
              <a:defRPr/>
            </a:pPr>
            <a:r>
              <a:rPr lang="en-US" altLang="en-US" dirty="0">
                <a:solidFill>
                  <a:srgbClr val="000000"/>
                </a:solidFill>
                <a:latin typeface="Calibri" panose="020F0502020204030204" pitchFamily="34" charset="0"/>
                <a:ea typeface="ＭＳ Ｐゴシック" panose="020B0600070205080204" pitchFamily="34" charset="-128"/>
                <a:sym typeface="Calibri" panose="020F0502020204030204" pitchFamily="34" charset="0"/>
              </a:rPr>
              <a:t>A nonmonetary determination is a decision made by the initial authority based on facts related to an issue.  An issue is an act, circumstance or condition potentially disqualifying under state or Federal law.  </a:t>
            </a:r>
          </a:p>
          <a:p>
            <a:pPr>
              <a:defRPr/>
            </a:pPr>
            <a:endParaRPr lang="en-US" altLang="en-US" dirty="0">
              <a:solidFill>
                <a:srgbClr val="000000"/>
              </a:solidFill>
              <a:latin typeface="Calibri" panose="020F0502020204030204" pitchFamily="34" charset="0"/>
              <a:ea typeface="ＭＳ Ｐゴシック" panose="020B0600070205080204" pitchFamily="34" charset="-128"/>
              <a:sym typeface="Calibri" panose="020F0502020204030204" pitchFamily="34" charset="0"/>
            </a:endParaRPr>
          </a:p>
          <a:p>
            <a:pPr marL="171450" indent="-171450">
              <a:buFont typeface="Arial" panose="020B0604020202020204" pitchFamily="34" charset="0"/>
              <a:buChar char="•"/>
              <a:defRPr/>
            </a:pPr>
            <a:r>
              <a:rPr lang="en-US" altLang="en-US" dirty="0">
                <a:solidFill>
                  <a:srgbClr val="000000"/>
                </a:solidFill>
                <a:latin typeface="Calibri" panose="020F0502020204030204" pitchFamily="34" charset="0"/>
                <a:ea typeface="ＭＳ Ｐゴシック" panose="020B0600070205080204" pitchFamily="34" charset="-128"/>
                <a:sym typeface="Calibri" panose="020F0502020204030204" pitchFamily="34" charset="0"/>
              </a:rPr>
              <a:t>Issues fall into two categories:  Separation issues which are separations due to reasons other than lack of work (for example, quits or discharges) and Non-separation issues, which constitute everything else.  Examples of non-separation issues include ability to work, availability for work, refusals of work, not meeting the state’s reporting requirements, not looking for work as required, etc.  I will discuss in more detail about separation issues later.</a:t>
            </a:r>
          </a:p>
          <a:p>
            <a:pPr marL="171450" indent="-171450">
              <a:buFont typeface="Arial" panose="020B0604020202020204" pitchFamily="34" charset="0"/>
              <a:buChar char="•"/>
              <a:defRPr/>
            </a:pPr>
            <a:endParaRPr lang="en-US" altLang="en-US" dirty="0">
              <a:solidFill>
                <a:srgbClr val="FF0000"/>
              </a:solidFill>
              <a:latin typeface="Calibri" panose="020F0502020204030204" pitchFamily="34" charset="0"/>
              <a:ea typeface="ＭＳ Ｐゴシック" panose="020B0600070205080204" pitchFamily="34" charset="-128"/>
              <a:sym typeface="Calibri" panose="020F0502020204030204" pitchFamily="34" charset="0"/>
            </a:endParaRPr>
          </a:p>
          <a:p>
            <a:pPr marL="171450" indent="-171450">
              <a:buFont typeface="Arial" panose="020B0604020202020204" pitchFamily="34" charset="0"/>
              <a:buChar char="•"/>
              <a:defRPr/>
            </a:pPr>
            <a:r>
              <a:rPr lang="en-US" altLang="en-US" dirty="0">
                <a:solidFill>
                  <a:srgbClr val="000000"/>
                </a:solidFill>
                <a:latin typeface="Calibri" panose="020F0502020204030204" pitchFamily="34" charset="0"/>
                <a:ea typeface="ＭＳ Ｐゴシック" panose="020B0600070205080204" pitchFamily="34" charset="-128"/>
                <a:sym typeface="Calibri" panose="020F0502020204030204" pitchFamily="34" charset="0"/>
              </a:rPr>
              <a:t>When issues are detected at initial claim filing or throughout the continued claim lifecycle, such determinations may also affect an employer’s liability for benefit charges.  </a:t>
            </a:r>
            <a:endParaRPr lang="en-US" altLang="en-US" dirty="0">
              <a:latin typeface="Arial" panose="020B0604020202020204" pitchFamily="34" charset="0"/>
              <a:ea typeface="ＭＳ Ｐゴシック" panose="020B0600070205080204" pitchFamily="34" charset="-128"/>
            </a:endParaRPr>
          </a:p>
        </p:txBody>
      </p:sp>
      <p:sp>
        <p:nvSpPr>
          <p:cNvPr id="3482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15963" indent="-274638">
              <a:defRPr>
                <a:solidFill>
                  <a:schemeClr val="tx1"/>
                </a:solidFill>
                <a:latin typeface="Arial" panose="020B0604020202020204" pitchFamily="34" charset="0"/>
                <a:ea typeface="ＭＳ Ｐゴシック" panose="020B0600070205080204" pitchFamily="34" charset="-128"/>
              </a:defRPr>
            </a:lvl2pPr>
            <a:lvl3pPr marL="1101725" indent="-219075">
              <a:defRPr>
                <a:solidFill>
                  <a:schemeClr val="tx1"/>
                </a:solidFill>
                <a:latin typeface="Arial" panose="020B0604020202020204" pitchFamily="34" charset="0"/>
                <a:ea typeface="ＭＳ Ｐゴシック" panose="020B0600070205080204" pitchFamily="34" charset="-128"/>
              </a:defRPr>
            </a:lvl3pPr>
            <a:lvl4pPr marL="1541463" indent="-219075">
              <a:defRPr>
                <a:solidFill>
                  <a:schemeClr val="tx1"/>
                </a:solidFill>
                <a:latin typeface="Arial" panose="020B0604020202020204" pitchFamily="34" charset="0"/>
                <a:ea typeface="ＭＳ Ｐゴシック" panose="020B0600070205080204" pitchFamily="34" charset="-128"/>
              </a:defRPr>
            </a:lvl4pPr>
            <a:lvl5pPr marL="1982788" indent="-219075">
              <a:defRPr>
                <a:solidFill>
                  <a:schemeClr val="tx1"/>
                </a:solidFill>
                <a:latin typeface="Arial" panose="020B0604020202020204" pitchFamily="34" charset="0"/>
                <a:ea typeface="ＭＳ Ｐゴシック" panose="020B0600070205080204" pitchFamily="34" charset="-128"/>
              </a:defRPr>
            </a:lvl5pPr>
            <a:lvl6pPr marL="24399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FABFFA7-CDDF-430F-A614-9650A6A21E44}" type="slidenum">
              <a:rPr lang="en-US" altLang="en-US" smtClean="0"/>
              <a:pPr/>
              <a:t>13</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txBody>
          <a:bodyPr/>
          <a:lstStyle/>
          <a:p>
            <a:endParaRPr lang="en-US"/>
          </a:p>
        </p:txBody>
      </p:sp>
      <p:sp>
        <p:nvSpPr>
          <p:cNvPr id="51203"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lnSpc>
                <a:spcPct val="90000"/>
              </a:lnSpc>
              <a:defRPr/>
            </a:pPr>
            <a:r>
              <a:rPr lang="en-US" altLang="en-US" dirty="0">
                <a:latin typeface="Arial" pitchFamily="34" charset="0"/>
                <a:ea typeface="ＭＳ Ｐゴシック" pitchFamily="34" charset="-128"/>
              </a:rPr>
              <a:t>Now I would like to discuss the forms used in the UCFE claims process.  While I am discussing the forms, I will touch a little more on non-monetary determinations and the information the states need to make accurate determinations of eligibility.</a:t>
            </a:r>
          </a:p>
          <a:p>
            <a:pPr>
              <a:lnSpc>
                <a:spcPct val="90000"/>
              </a:lnSpc>
              <a:defRPr/>
            </a:pPr>
            <a:endParaRPr lang="en-US" altLang="en-US" dirty="0">
              <a:latin typeface="Arial" pitchFamily="34" charset="0"/>
              <a:ea typeface="ＭＳ Ｐゴシック" pitchFamily="34" charset="-128"/>
            </a:endParaRPr>
          </a:p>
          <a:p>
            <a:pPr>
              <a:lnSpc>
                <a:spcPct val="90000"/>
              </a:lnSpc>
              <a:defRPr/>
            </a:pPr>
            <a:r>
              <a:rPr lang="en-US" altLang="en-US" dirty="0">
                <a:latin typeface="Arial" pitchFamily="34" charset="0"/>
                <a:ea typeface="ＭＳ Ｐゴシック" pitchFamily="34" charset="-128"/>
              </a:rPr>
              <a:t>There are several forms used in the UCFE claims filing process. </a:t>
            </a:r>
          </a:p>
          <a:p>
            <a:pPr>
              <a:lnSpc>
                <a:spcPct val="90000"/>
              </a:lnSpc>
              <a:defRPr/>
            </a:pPr>
            <a:endParaRPr lang="en-US" altLang="en-US" dirty="0">
              <a:latin typeface="Arial" pitchFamily="34" charset="0"/>
              <a:ea typeface="ＭＳ Ｐゴシック" pitchFamily="34" charset="-128"/>
            </a:endParaRPr>
          </a:p>
          <a:p>
            <a:pPr>
              <a:lnSpc>
                <a:spcPct val="90000"/>
              </a:lnSpc>
              <a:defRPr/>
            </a:pPr>
            <a:r>
              <a:rPr lang="en-US" altLang="en-US" dirty="0">
                <a:latin typeface="Arial" pitchFamily="34" charset="0"/>
                <a:ea typeface="ＭＳ Ｐゴシック" pitchFamily="34" charset="-128"/>
              </a:rPr>
              <a:t>The </a:t>
            </a:r>
            <a:r>
              <a:rPr lang="en-US" altLang="en-US" b="1" dirty="0">
                <a:latin typeface="Arial" pitchFamily="34" charset="0"/>
                <a:ea typeface="ＭＳ Ｐゴシック" pitchFamily="34" charset="-128"/>
              </a:rPr>
              <a:t>SF-8 </a:t>
            </a:r>
            <a:r>
              <a:rPr lang="en-US" altLang="en-US" dirty="0">
                <a:latin typeface="Arial" pitchFamily="34" charset="0"/>
                <a:ea typeface="ＭＳ Ｐゴシック" pitchFamily="34" charset="-128"/>
              </a:rPr>
              <a:t>is provided to an employee by the separating Federal agency to inform the employee of his/her right to file for UI.  The form also has the Federal agency contact information.  This form is especially important for large Federal agencies to hand out to separating Federal employees, such as the Department of Veterans Affairs which has a large number of Human Resource offices that process UCFE claims.  This form helps to ensure states send requests for wage and separation information to the correct Federal agency location.</a:t>
            </a:r>
          </a:p>
          <a:p>
            <a:pPr>
              <a:lnSpc>
                <a:spcPct val="90000"/>
              </a:lnSpc>
              <a:defRPr/>
            </a:pPr>
            <a:endParaRPr lang="en-US" altLang="en-US" dirty="0">
              <a:latin typeface="Arial" pitchFamily="34" charset="0"/>
              <a:ea typeface="ＭＳ Ｐゴシック" pitchFamily="34" charset="-128"/>
            </a:endParaRPr>
          </a:p>
          <a:p>
            <a:pPr>
              <a:lnSpc>
                <a:spcPct val="90000"/>
              </a:lnSpc>
              <a:defRPr/>
            </a:pPr>
            <a:r>
              <a:rPr lang="en-US" altLang="en-US" dirty="0">
                <a:latin typeface="Arial" pitchFamily="34" charset="0"/>
                <a:ea typeface="ＭＳ Ｐゴシック" pitchFamily="34" charset="-128"/>
              </a:rPr>
              <a:t>The </a:t>
            </a:r>
            <a:r>
              <a:rPr lang="en-US" altLang="en-US" b="1" dirty="0">
                <a:latin typeface="Arial" pitchFamily="34" charset="0"/>
                <a:ea typeface="ＭＳ Ｐゴシック" pitchFamily="34" charset="-128"/>
              </a:rPr>
              <a:t>SF-50 </a:t>
            </a:r>
            <a:r>
              <a:rPr lang="en-US" altLang="en-US" dirty="0">
                <a:latin typeface="Arial" pitchFamily="34" charset="0"/>
                <a:ea typeface="ＭＳ Ｐゴシック" pitchFamily="34" charset="-128"/>
              </a:rPr>
              <a:t>documents a Federal employee’s personnel action affecting position and pay.  The latest SF-50 usually has the individual’s employer information, the individual’s latest grade level, pay schedule and employment status.  This form might be used by the state to establish monetary entitlement if the Federal agency does not respond to the ETA-931.  </a:t>
            </a:r>
          </a:p>
          <a:p>
            <a:pPr>
              <a:lnSpc>
                <a:spcPct val="90000"/>
              </a:lnSpc>
              <a:defRPr/>
            </a:pPr>
            <a:endParaRPr lang="en-US" altLang="en-US" dirty="0">
              <a:latin typeface="Arial" pitchFamily="34" charset="0"/>
              <a:ea typeface="ＭＳ Ｐゴシック" pitchFamily="34" charset="-128"/>
            </a:endParaRPr>
          </a:p>
          <a:p>
            <a:pPr>
              <a:lnSpc>
                <a:spcPct val="90000"/>
              </a:lnSpc>
              <a:defRPr/>
            </a:pPr>
            <a:r>
              <a:rPr lang="en-US" altLang="en-US" dirty="0">
                <a:latin typeface="Arial" pitchFamily="34" charset="0"/>
                <a:ea typeface="ＭＳ Ｐゴシック" pitchFamily="34" charset="-128"/>
              </a:rPr>
              <a:t>The </a:t>
            </a:r>
            <a:r>
              <a:rPr lang="en-US" altLang="en-US" b="1" dirty="0">
                <a:latin typeface="Arial" pitchFamily="34" charset="0"/>
                <a:ea typeface="ＭＳ Ｐゴシック" pitchFamily="34" charset="-128"/>
              </a:rPr>
              <a:t>ETA-931 </a:t>
            </a:r>
            <a:r>
              <a:rPr lang="en-US" altLang="en-US" dirty="0">
                <a:latin typeface="Arial" pitchFamily="34" charset="0"/>
                <a:ea typeface="ＭＳ Ｐゴシック" pitchFamily="34" charset="-128"/>
              </a:rPr>
              <a:t>is used to Request Wage and Separation Information from the separating</a:t>
            </a:r>
            <a:r>
              <a:rPr lang="en-US" altLang="en-US" baseline="0" dirty="0">
                <a:latin typeface="Arial" pitchFamily="34" charset="0"/>
                <a:ea typeface="ＭＳ Ｐゴシック" pitchFamily="34" charset="-128"/>
              </a:rPr>
              <a:t> Federal employer.</a:t>
            </a:r>
            <a:endParaRPr lang="en-US" altLang="en-US" dirty="0">
              <a:latin typeface="Arial" pitchFamily="34" charset="0"/>
              <a:ea typeface="ＭＳ Ｐゴシック" pitchFamily="34" charset="-128"/>
            </a:endParaRPr>
          </a:p>
          <a:p>
            <a:pPr>
              <a:lnSpc>
                <a:spcPct val="90000"/>
              </a:lnSpc>
              <a:defRPr/>
            </a:pPr>
            <a:endParaRPr lang="en-US" altLang="en-US" dirty="0">
              <a:latin typeface="Arial" pitchFamily="34" charset="0"/>
              <a:ea typeface="ＭＳ Ｐゴシック" pitchFamily="34" charset="-128"/>
            </a:endParaRPr>
          </a:p>
          <a:p>
            <a:pPr>
              <a:lnSpc>
                <a:spcPct val="90000"/>
              </a:lnSpc>
              <a:defRPr/>
            </a:pPr>
            <a:r>
              <a:rPr lang="en-US" altLang="en-US" dirty="0">
                <a:latin typeface="Arial" pitchFamily="34" charset="0"/>
                <a:ea typeface="ＭＳ Ｐゴシック" pitchFamily="34" charset="-128"/>
              </a:rPr>
              <a:t>The </a:t>
            </a:r>
            <a:r>
              <a:rPr lang="en-US" altLang="en-US" b="1" dirty="0">
                <a:latin typeface="Arial" pitchFamily="34" charset="0"/>
                <a:ea typeface="ＭＳ Ｐゴシック" pitchFamily="34" charset="-128"/>
              </a:rPr>
              <a:t>ETA-931A</a:t>
            </a:r>
            <a:r>
              <a:rPr lang="en-US" altLang="en-US" dirty="0">
                <a:latin typeface="Arial" pitchFamily="34" charset="0"/>
                <a:ea typeface="ＭＳ Ｐゴシック" pitchFamily="34" charset="-128"/>
              </a:rPr>
              <a:t> is used to request only separation information on an additional claim.  An additional claim occurs after a break in filing weekly claims.  The state only needs separation information in this instance because it is not establishing a new claim. </a:t>
            </a:r>
          </a:p>
          <a:p>
            <a:pPr>
              <a:lnSpc>
                <a:spcPct val="90000"/>
              </a:lnSpc>
              <a:defRPr/>
            </a:pPr>
            <a:endParaRPr lang="en-US" altLang="en-US" dirty="0">
              <a:latin typeface="Arial" pitchFamily="34" charset="0"/>
              <a:ea typeface="ＭＳ Ｐゴシック" pitchFamily="34" charset="-128"/>
            </a:endParaRPr>
          </a:p>
          <a:p>
            <a:pPr>
              <a:lnSpc>
                <a:spcPct val="90000"/>
              </a:lnSpc>
              <a:defRPr/>
            </a:pPr>
            <a:r>
              <a:rPr lang="en-US" altLang="en-US" dirty="0">
                <a:latin typeface="Arial" pitchFamily="34" charset="0"/>
                <a:ea typeface="ＭＳ Ｐゴシック" pitchFamily="34" charset="-128"/>
              </a:rPr>
              <a:t>The </a:t>
            </a:r>
            <a:r>
              <a:rPr lang="en-US" altLang="en-US" b="1" dirty="0">
                <a:latin typeface="Arial" pitchFamily="34" charset="0"/>
                <a:ea typeface="ＭＳ Ｐゴシック" pitchFamily="34" charset="-128"/>
              </a:rPr>
              <a:t>ETA-934</a:t>
            </a:r>
            <a:r>
              <a:rPr lang="en-US" altLang="en-US" dirty="0">
                <a:latin typeface="Arial" pitchFamily="34" charset="0"/>
                <a:ea typeface="ＭＳ Ｐゴシック" pitchFamily="34" charset="-128"/>
              </a:rPr>
              <a:t> is a request for additional information from the Federal agency or a reconsideration of the wages the Federal agency indicated that the claimant earned. This form is used when the claimant disagrees with what the Federal agency provides as wages or if additional separation information is needed.</a:t>
            </a:r>
          </a:p>
          <a:p>
            <a:pPr>
              <a:lnSpc>
                <a:spcPct val="90000"/>
              </a:lnSpc>
              <a:defRPr/>
            </a:pPr>
            <a:endParaRPr lang="en-US" altLang="en-US" dirty="0">
              <a:latin typeface="Arial" pitchFamily="34" charset="0"/>
              <a:ea typeface="ＭＳ Ｐゴシック" pitchFamily="34" charset="-128"/>
            </a:endParaRPr>
          </a:p>
          <a:p>
            <a:pPr>
              <a:lnSpc>
                <a:spcPct val="90000"/>
              </a:lnSpc>
              <a:defRPr/>
            </a:pPr>
            <a:r>
              <a:rPr lang="en-US" altLang="en-US" dirty="0">
                <a:latin typeface="Arial" pitchFamily="34" charset="0"/>
                <a:ea typeface="ＭＳ Ｐゴシック" pitchFamily="34" charset="-128"/>
              </a:rPr>
              <a:t>The</a:t>
            </a:r>
            <a:r>
              <a:rPr lang="en-US" altLang="en-US" b="1" dirty="0">
                <a:latin typeface="Arial" pitchFamily="34" charset="0"/>
                <a:ea typeface="ＭＳ Ｐゴシック" pitchFamily="34" charset="-128"/>
              </a:rPr>
              <a:t> ETA-935</a:t>
            </a:r>
            <a:r>
              <a:rPr lang="en-US" altLang="en-US" dirty="0">
                <a:latin typeface="Arial" pitchFamily="34" charset="0"/>
                <a:ea typeface="ＭＳ Ｐゴシック" pitchFamily="34" charset="-128"/>
              </a:rPr>
              <a:t> is used when no response to an ETA-931 is received. The state will take an affidavit of Federal civilian service from the claimant, like a pay stub, W-2 or an SF-50. </a:t>
            </a:r>
          </a:p>
        </p:txBody>
      </p:sp>
      <p:sp>
        <p:nvSpPr>
          <p:cNvPr id="51204"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55650" indent="-2905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63638" indent="-231775">
              <a:spcBef>
                <a:spcPct val="30000"/>
              </a:spcBef>
              <a:defRPr sz="1200">
                <a:solidFill>
                  <a:schemeClr val="tx1"/>
                </a:solidFill>
                <a:latin typeface="Arial" panose="020B0604020202020204" pitchFamily="34" charset="0"/>
                <a:ea typeface="ＭＳ Ｐゴシック" panose="020B0600070205080204" pitchFamily="34" charset="-128"/>
              </a:defRPr>
            </a:lvl3pPr>
            <a:lvl4pPr marL="1630363" indent="-23177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95500" indent="-231775">
              <a:spcBef>
                <a:spcPct val="30000"/>
              </a:spcBef>
              <a:defRPr sz="1200">
                <a:solidFill>
                  <a:schemeClr val="tx1"/>
                </a:solidFill>
                <a:latin typeface="Arial" panose="020B0604020202020204" pitchFamily="34" charset="0"/>
                <a:ea typeface="ＭＳ Ｐゴシック" panose="020B0600070205080204" pitchFamily="34" charset="-128"/>
              </a:defRPr>
            </a:lvl5pPr>
            <a:lvl6pPr marL="2552700" indent="-2317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3009900" indent="-2317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67100" indent="-2317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924300" indent="-2317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defRPr/>
            </a:pPr>
            <a:fld id="{9523D0AE-6864-4EB1-B5DD-FD08D7AEE592}" type="slidenum">
              <a:rPr lang="en-US" altLang="en-US" smtClean="0"/>
              <a:pPr>
                <a:spcBef>
                  <a:spcPct val="0"/>
                </a:spcBef>
                <a:defRPr/>
              </a:pPr>
              <a:t>14</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52227" name="Notes Placeholder 2"/>
          <p:cNvSpPr>
            <a:spLocks noGrp="1"/>
          </p:cNvSpPr>
          <p:nvPr>
            <p:ph type="body" idx="1"/>
          </p:nvPr>
        </p:nvSpPr>
        <p:spPr/>
        <p:txBody>
          <a:bodyPr/>
          <a:lstStyle/>
          <a:p>
            <a:pPr marL="165261" indent="-165261">
              <a:buFont typeface="Arial" panose="020B0604020202020204" pitchFamily="34" charset="0"/>
              <a:buChar char="•"/>
              <a:defRPr/>
            </a:pPr>
            <a:r>
              <a:rPr lang="en-US" altLang="en-US" dirty="0">
                <a:solidFill>
                  <a:srgbClr val="FF0000"/>
                </a:solidFill>
                <a:ea typeface="ＭＳ Ｐゴシック" pitchFamily="34" charset="-128"/>
              </a:rPr>
              <a:t>The main form that you, as a Federal Agency will receive from the state is the ETA 931.</a:t>
            </a:r>
          </a:p>
          <a:p>
            <a:pPr marL="165261" indent="-165261">
              <a:buFont typeface="Arial" panose="020B0604020202020204" pitchFamily="34" charset="0"/>
              <a:buChar char="•"/>
              <a:defRPr/>
            </a:pPr>
            <a:endParaRPr lang="en-US" altLang="en-US" dirty="0">
              <a:ea typeface="ＭＳ Ｐゴシック" pitchFamily="34" charset="-128"/>
            </a:endParaRPr>
          </a:p>
          <a:p>
            <a:pPr marL="165261" indent="-165261">
              <a:buFont typeface="Arial" panose="020B0604020202020204" pitchFamily="34" charset="0"/>
              <a:buChar char="•"/>
              <a:defRPr/>
            </a:pPr>
            <a:r>
              <a:rPr lang="en-US" altLang="en-US" dirty="0">
                <a:ea typeface="ＭＳ Ｐゴシック" pitchFamily="34" charset="-128"/>
              </a:rPr>
              <a:t>This is an example of an ETA-931.  I know the form is hard to see but in the next few slides I will provide a closer look at the different sections of the form.  Currently each state has its own version of the form; however, the elements are the same.  </a:t>
            </a:r>
          </a:p>
          <a:p>
            <a:pPr marL="165261" indent="-165261">
              <a:buFont typeface="Arial" panose="020B0604020202020204" pitchFamily="34" charset="0"/>
              <a:buChar char="•"/>
              <a:defRPr/>
            </a:pPr>
            <a:endParaRPr lang="en-US" altLang="en-US" dirty="0">
              <a:ea typeface="ＭＳ Ｐゴシック" pitchFamily="34" charset="-128"/>
            </a:endParaRPr>
          </a:p>
          <a:p>
            <a:pPr marL="165261" indent="-165261">
              <a:buFont typeface="Arial" panose="020B0604020202020204" pitchFamily="34" charset="0"/>
              <a:buChar char="•"/>
              <a:defRPr/>
            </a:pPr>
            <a:r>
              <a:rPr lang="en-US" altLang="en-US" dirty="0">
                <a:ea typeface="ＭＳ Ｐゴシック" pitchFamily="34" charset="-128"/>
              </a:rPr>
              <a:t>States use the completed ETA 931 to make monetary and non-monetary eligibility determinations when a claim is filed.  A response from the Federal agency is due 12 days after the mailing date from the state agency.</a:t>
            </a:r>
          </a:p>
          <a:p>
            <a:pPr>
              <a:defRPr/>
            </a:pPr>
            <a:endParaRPr lang="en-US" altLang="en-US" dirty="0">
              <a:ea typeface="ＭＳ Ｐゴシック" pitchFamily="34" charset="-128"/>
            </a:endParaRPr>
          </a:p>
          <a:p>
            <a:pPr marL="165261" indent="-165261">
              <a:buFont typeface="Arial" panose="020B0604020202020204" pitchFamily="34" charset="0"/>
              <a:buChar char="•"/>
              <a:defRPr/>
            </a:pPr>
            <a:r>
              <a:rPr lang="en-US" altLang="en-US" dirty="0">
                <a:ea typeface="ＭＳ Ｐゴシック" pitchFamily="34" charset="-128"/>
              </a:rPr>
              <a:t>The completed ETA 931 form provides the Federal agency the opportunity to manage costs by providing accurate and complete wage and separation information that is sufficient to allow the state to properly determine a former employee’s eligibility for benefits when a claim is filed. </a:t>
            </a:r>
          </a:p>
          <a:p>
            <a:pPr marL="165261" indent="-165261">
              <a:buFont typeface="Arial" panose="020B0604020202020204" pitchFamily="34" charset="0"/>
              <a:buChar char="•"/>
              <a:defRPr/>
            </a:pPr>
            <a:endParaRPr lang="en-US" altLang="en-US" dirty="0">
              <a:ea typeface="ＭＳ Ｐゴシック" pitchFamily="34" charset="-128"/>
            </a:endParaRPr>
          </a:p>
          <a:p>
            <a:pPr marL="165261" indent="-165261">
              <a:buFont typeface="Arial" panose="020B0604020202020204" pitchFamily="34" charset="0"/>
              <a:buChar char="•"/>
              <a:defRPr/>
            </a:pPr>
            <a:r>
              <a:rPr lang="en-US" altLang="en-US" dirty="0">
                <a:ea typeface="ＭＳ Ｐゴシック" pitchFamily="34" charset="-128"/>
              </a:rPr>
              <a:t>Issues related to job separations require sufficient detail on the ETA 931 to allow the state to understand the circumstances or reason(s) that led to the job separation in order to make a proper determination of eligibility.  This is why it is so important for Federal agencies, to provide details and documentation for cases where the individual was separated for a potential disqualifying reason.</a:t>
            </a:r>
          </a:p>
        </p:txBody>
      </p:sp>
      <p:sp>
        <p:nvSpPr>
          <p:cNvPr id="38916"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15963" indent="-274638">
              <a:defRPr>
                <a:solidFill>
                  <a:schemeClr val="tx1"/>
                </a:solidFill>
                <a:latin typeface="Arial" panose="020B0604020202020204" pitchFamily="34" charset="0"/>
                <a:ea typeface="ＭＳ Ｐゴシック" panose="020B0600070205080204" pitchFamily="34" charset="-128"/>
              </a:defRPr>
            </a:lvl2pPr>
            <a:lvl3pPr marL="1101725" indent="-219075">
              <a:defRPr>
                <a:solidFill>
                  <a:schemeClr val="tx1"/>
                </a:solidFill>
                <a:latin typeface="Arial" panose="020B0604020202020204" pitchFamily="34" charset="0"/>
                <a:ea typeface="ＭＳ Ｐゴシック" panose="020B0600070205080204" pitchFamily="34" charset="-128"/>
              </a:defRPr>
            </a:lvl3pPr>
            <a:lvl4pPr marL="1541463" indent="-219075">
              <a:defRPr>
                <a:solidFill>
                  <a:schemeClr val="tx1"/>
                </a:solidFill>
                <a:latin typeface="Arial" panose="020B0604020202020204" pitchFamily="34" charset="0"/>
                <a:ea typeface="ＭＳ Ｐゴシック" panose="020B0600070205080204" pitchFamily="34" charset="-128"/>
              </a:defRPr>
            </a:lvl4pPr>
            <a:lvl5pPr marL="1982788" indent="-219075">
              <a:defRPr>
                <a:solidFill>
                  <a:schemeClr val="tx1"/>
                </a:solidFill>
                <a:latin typeface="Arial" panose="020B0604020202020204" pitchFamily="34" charset="0"/>
                <a:ea typeface="ＭＳ Ｐゴシック" panose="020B0600070205080204" pitchFamily="34" charset="-128"/>
              </a:defRPr>
            </a:lvl5pPr>
            <a:lvl6pPr marL="24399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151E299-CC2E-4C9F-8794-68B46FB86F5B}" type="slidenum">
              <a:rPr lang="en-US" altLang="en-US" smtClean="0"/>
              <a:pPr/>
              <a:t>15</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40963" name="Notes Placeholder 2"/>
          <p:cNvSpPr>
            <a:spLocks noGrp="1"/>
          </p:cNvSpPr>
          <p:nvPr>
            <p:ph type="body" idx="1"/>
          </p:nvPr>
        </p:nvSpPr>
        <p:spPr>
          <a:noFill/>
        </p:spPr>
        <p:txBody>
          <a:bodyPr/>
          <a:lstStyle/>
          <a:p>
            <a:r>
              <a:rPr lang="en-US" altLang="en-US" dirty="0">
                <a:latin typeface="Arial" panose="020B0604020202020204" pitchFamily="34" charset="0"/>
                <a:ea typeface="ＭＳ Ｐゴシック" panose="020B0600070205080204" pitchFamily="34" charset="-128"/>
              </a:rPr>
              <a:t>This is the top portion of the ETA-931.  Items 1 through 8 require some basic information about the Federal agency and the claimant such as the name and address of the Federal agency and the claimant’s name and social security number.  This information is pre-filled by the state.  </a:t>
            </a:r>
          </a:p>
        </p:txBody>
      </p:sp>
      <p:sp>
        <p:nvSpPr>
          <p:cNvPr id="40964"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15963" indent="-274638">
              <a:defRPr>
                <a:solidFill>
                  <a:schemeClr val="tx1"/>
                </a:solidFill>
                <a:latin typeface="Arial" panose="020B0604020202020204" pitchFamily="34" charset="0"/>
                <a:ea typeface="ＭＳ Ｐゴシック" panose="020B0600070205080204" pitchFamily="34" charset="-128"/>
              </a:defRPr>
            </a:lvl2pPr>
            <a:lvl3pPr marL="1101725" indent="-219075">
              <a:defRPr>
                <a:solidFill>
                  <a:schemeClr val="tx1"/>
                </a:solidFill>
                <a:latin typeface="Arial" panose="020B0604020202020204" pitchFamily="34" charset="0"/>
                <a:ea typeface="ＭＳ Ｐゴシック" panose="020B0600070205080204" pitchFamily="34" charset="-128"/>
              </a:defRPr>
            </a:lvl3pPr>
            <a:lvl4pPr marL="1541463" indent="-219075">
              <a:defRPr>
                <a:solidFill>
                  <a:schemeClr val="tx1"/>
                </a:solidFill>
                <a:latin typeface="Arial" panose="020B0604020202020204" pitchFamily="34" charset="0"/>
                <a:ea typeface="ＭＳ Ｐゴシック" panose="020B0600070205080204" pitchFamily="34" charset="-128"/>
              </a:defRPr>
            </a:lvl4pPr>
            <a:lvl5pPr marL="1982788" indent="-219075">
              <a:defRPr>
                <a:solidFill>
                  <a:schemeClr val="tx1"/>
                </a:solidFill>
                <a:latin typeface="Arial" panose="020B0604020202020204" pitchFamily="34" charset="0"/>
                <a:ea typeface="ＭＳ Ｐゴシック" panose="020B0600070205080204" pitchFamily="34" charset="-128"/>
              </a:defRPr>
            </a:lvl5pPr>
            <a:lvl6pPr marL="24399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84F540AE-9607-4688-9CEB-53D0C5726195}" type="slidenum">
              <a:rPr lang="en-US" altLang="en-US" smtClean="0"/>
              <a:pPr/>
              <a:t>16</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43011" name="Notes Placeholder 2"/>
          <p:cNvSpPr>
            <a:spLocks noGrp="1"/>
          </p:cNvSpPr>
          <p:nvPr>
            <p:ph type="body" idx="1"/>
          </p:nvPr>
        </p:nvSpPr>
        <p:spPr>
          <a:noFill/>
        </p:spPr>
        <p:txBody>
          <a:bodyPr/>
          <a:lstStyle/>
          <a:p>
            <a:r>
              <a:rPr lang="en-US" altLang="en-US" dirty="0">
                <a:latin typeface="Arial" panose="020B0604020202020204" pitchFamily="34" charset="0"/>
                <a:ea typeface="ＭＳ Ｐゴシック" panose="020B0600070205080204" pitchFamily="34" charset="-128"/>
              </a:rPr>
              <a:t>Item 9 asks for the location of the Official Duty Station.  As I mentioned before, this is important because it determines where the Federal wages should be assigned.  Item 10 is used to determine if the claimant performed Federal civilian service that is covered under the UCFE program.  </a:t>
            </a:r>
          </a:p>
        </p:txBody>
      </p:sp>
      <p:sp>
        <p:nvSpPr>
          <p:cNvPr id="43012"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15963" indent="-274638">
              <a:defRPr>
                <a:solidFill>
                  <a:schemeClr val="tx1"/>
                </a:solidFill>
                <a:latin typeface="Arial" panose="020B0604020202020204" pitchFamily="34" charset="0"/>
                <a:ea typeface="ＭＳ Ｐゴシック" panose="020B0600070205080204" pitchFamily="34" charset="-128"/>
              </a:defRPr>
            </a:lvl2pPr>
            <a:lvl3pPr marL="1101725" indent="-219075">
              <a:defRPr>
                <a:solidFill>
                  <a:schemeClr val="tx1"/>
                </a:solidFill>
                <a:latin typeface="Arial" panose="020B0604020202020204" pitchFamily="34" charset="0"/>
                <a:ea typeface="ＭＳ Ｐゴシック" panose="020B0600070205080204" pitchFamily="34" charset="-128"/>
              </a:defRPr>
            </a:lvl3pPr>
            <a:lvl4pPr marL="1541463" indent="-219075">
              <a:defRPr>
                <a:solidFill>
                  <a:schemeClr val="tx1"/>
                </a:solidFill>
                <a:latin typeface="Arial" panose="020B0604020202020204" pitchFamily="34" charset="0"/>
                <a:ea typeface="ＭＳ Ｐゴシック" panose="020B0600070205080204" pitchFamily="34" charset="-128"/>
              </a:defRPr>
            </a:lvl4pPr>
            <a:lvl5pPr marL="1982788" indent="-219075">
              <a:defRPr>
                <a:solidFill>
                  <a:schemeClr val="tx1"/>
                </a:solidFill>
                <a:latin typeface="Arial" panose="020B0604020202020204" pitchFamily="34" charset="0"/>
                <a:ea typeface="ＭＳ Ｐゴシック" panose="020B0600070205080204" pitchFamily="34" charset="-128"/>
              </a:defRPr>
            </a:lvl5pPr>
            <a:lvl6pPr marL="24399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B54639D-6AE9-44FF-9595-6373474E9136}" type="slidenum">
              <a:rPr lang="en-US" altLang="en-US" smtClean="0"/>
              <a:pPr/>
              <a:t>17</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45059" name="Notes Placeholder 2"/>
          <p:cNvSpPr>
            <a:spLocks noGrp="1"/>
          </p:cNvSpPr>
          <p:nvPr>
            <p:ph type="body" idx="1"/>
          </p:nvPr>
        </p:nvSpPr>
        <p:spPr>
          <a:noFill/>
        </p:spPr>
        <p:txBody>
          <a:bodyPr/>
          <a:lstStyle/>
          <a:p>
            <a:r>
              <a:rPr lang="en-US" altLang="en-US" dirty="0">
                <a:solidFill>
                  <a:srgbClr val="FF0000"/>
                </a:solidFill>
                <a:latin typeface="Arial" panose="020B0604020202020204" pitchFamily="34" charset="0"/>
                <a:ea typeface="ＭＳ Ｐゴシック" panose="020B0600070205080204" pitchFamily="34" charset="-128"/>
              </a:rPr>
              <a:t>In this section of the form the Federal agency provides the most recent 9 quarters of wages paid to the individual.  The state will use this information to determine monetary entitlement (including whether or not the individual earned enough wages to qualify for a UI claim, and if so, the weekly benefit amount, the maximum benefit amount, and the duration of the claim (in states with variable durations).  </a:t>
            </a:r>
            <a:r>
              <a:rPr lang="en-US" altLang="en-US" dirty="0">
                <a:latin typeface="Arial" panose="020B0604020202020204" pitchFamily="34" charset="0"/>
                <a:ea typeface="ＭＳ Ｐゴシック" panose="020B0600070205080204" pitchFamily="34" charset="-128"/>
              </a:rPr>
              <a:t>The wages provided in this section should not include severance pay or lump sum annual leave, even though these are considered Federal wages.  </a:t>
            </a:r>
            <a:r>
              <a:rPr lang="en-US" altLang="en-US" dirty="0">
                <a:solidFill>
                  <a:srgbClr val="FF0000"/>
                </a:solidFill>
                <a:latin typeface="Arial" panose="020B0604020202020204" pitchFamily="34" charset="0"/>
                <a:ea typeface="ＭＳ Ｐゴシック" panose="020B0600070205080204" pitchFamily="34" charset="-128"/>
              </a:rPr>
              <a:t>This information should be supplied in item 12.</a:t>
            </a:r>
            <a:r>
              <a:rPr lang="en-US" altLang="en-US" dirty="0">
                <a:latin typeface="Arial" panose="020B0604020202020204" pitchFamily="34" charset="0"/>
                <a:ea typeface="ＭＳ Ｐゴシック" panose="020B0600070205080204" pitchFamily="34" charset="-128"/>
              </a:rPr>
              <a:t>  The state will provide the Federal agency with the period for which wages are needed in 11a.</a:t>
            </a:r>
          </a:p>
        </p:txBody>
      </p:sp>
      <p:sp>
        <p:nvSpPr>
          <p:cNvPr id="4506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15963" indent="-274638">
              <a:defRPr>
                <a:solidFill>
                  <a:schemeClr val="tx1"/>
                </a:solidFill>
                <a:latin typeface="Arial" panose="020B0604020202020204" pitchFamily="34" charset="0"/>
                <a:ea typeface="ＭＳ Ｐゴシック" panose="020B0600070205080204" pitchFamily="34" charset="-128"/>
              </a:defRPr>
            </a:lvl2pPr>
            <a:lvl3pPr marL="1101725" indent="-219075">
              <a:defRPr>
                <a:solidFill>
                  <a:schemeClr val="tx1"/>
                </a:solidFill>
                <a:latin typeface="Arial" panose="020B0604020202020204" pitchFamily="34" charset="0"/>
                <a:ea typeface="ＭＳ Ｐゴシック" panose="020B0600070205080204" pitchFamily="34" charset="-128"/>
              </a:defRPr>
            </a:lvl3pPr>
            <a:lvl4pPr marL="1541463" indent="-219075">
              <a:defRPr>
                <a:solidFill>
                  <a:schemeClr val="tx1"/>
                </a:solidFill>
                <a:latin typeface="Arial" panose="020B0604020202020204" pitchFamily="34" charset="0"/>
                <a:ea typeface="ＭＳ Ｐゴシック" panose="020B0600070205080204" pitchFamily="34" charset="-128"/>
              </a:defRPr>
            </a:lvl4pPr>
            <a:lvl5pPr marL="1982788" indent="-219075">
              <a:defRPr>
                <a:solidFill>
                  <a:schemeClr val="tx1"/>
                </a:solidFill>
                <a:latin typeface="Arial" panose="020B0604020202020204" pitchFamily="34" charset="0"/>
                <a:ea typeface="ＭＳ Ｐゴシック" panose="020B0600070205080204" pitchFamily="34" charset="-128"/>
              </a:defRPr>
            </a:lvl5pPr>
            <a:lvl6pPr marL="24399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C274F8E-F7F9-45AE-BDE1-30199D1EF455}" type="slidenum">
              <a:rPr lang="en-US" altLang="en-US" smtClean="0"/>
              <a:pPr/>
              <a:t>18</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47107" name="Notes Placeholder 2"/>
          <p:cNvSpPr>
            <a:spLocks noGrp="1"/>
          </p:cNvSpPr>
          <p:nvPr>
            <p:ph type="body" idx="1"/>
          </p:nvPr>
        </p:nvSpPr>
        <p:spPr>
          <a:noFill/>
        </p:spPr>
        <p:txBody>
          <a:bodyPr/>
          <a:lstStyle/>
          <a:p>
            <a:r>
              <a:rPr lang="en-US" altLang="en-US" dirty="0">
                <a:latin typeface="Arial" panose="020B0604020202020204" pitchFamily="34" charset="0"/>
                <a:ea typeface="ＭＳ Ｐゴシック" panose="020B0600070205080204" pitchFamily="34" charset="-128"/>
              </a:rPr>
              <a:t>Part of section 12 of the ETA-931, the portions highlighted on the slide, asks about payments received for lump sum annual leave and severance pay.  These wages are separated from the gross wages provided in item 11 </a:t>
            </a:r>
            <a:r>
              <a:rPr lang="en-US" altLang="en-US" dirty="0">
                <a:solidFill>
                  <a:srgbClr val="FF0000"/>
                </a:solidFill>
                <a:latin typeface="Arial" panose="020B0604020202020204" pitchFamily="34" charset="0"/>
                <a:ea typeface="ＭＳ Ｐゴシック" panose="020B0600070205080204" pitchFamily="34" charset="-128"/>
              </a:rPr>
              <a:t>because they will not be used to determine monetary eligibility, however they </a:t>
            </a:r>
            <a:r>
              <a:rPr lang="en-US" altLang="en-US" dirty="0">
                <a:latin typeface="Arial" panose="020B0604020202020204" pitchFamily="34" charset="0"/>
                <a:ea typeface="ＭＳ Ｐゴシック" panose="020B0600070205080204" pitchFamily="34" charset="-128"/>
              </a:rPr>
              <a:t>may be deductible from the claimant’s weekly benefit amount under state UI law.  </a:t>
            </a:r>
          </a:p>
        </p:txBody>
      </p:sp>
      <p:sp>
        <p:nvSpPr>
          <p:cNvPr id="47108"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15963" indent="-274638">
              <a:defRPr>
                <a:solidFill>
                  <a:schemeClr val="tx1"/>
                </a:solidFill>
                <a:latin typeface="Arial" panose="020B0604020202020204" pitchFamily="34" charset="0"/>
                <a:ea typeface="ＭＳ Ｐゴシック" panose="020B0600070205080204" pitchFamily="34" charset="-128"/>
              </a:defRPr>
            </a:lvl2pPr>
            <a:lvl3pPr marL="1101725" indent="-219075">
              <a:defRPr>
                <a:solidFill>
                  <a:schemeClr val="tx1"/>
                </a:solidFill>
                <a:latin typeface="Arial" panose="020B0604020202020204" pitchFamily="34" charset="0"/>
                <a:ea typeface="ＭＳ Ｐゴシック" panose="020B0600070205080204" pitchFamily="34" charset="-128"/>
              </a:defRPr>
            </a:lvl3pPr>
            <a:lvl4pPr marL="1541463" indent="-219075">
              <a:defRPr>
                <a:solidFill>
                  <a:schemeClr val="tx1"/>
                </a:solidFill>
                <a:latin typeface="Arial" panose="020B0604020202020204" pitchFamily="34" charset="0"/>
                <a:ea typeface="ＭＳ Ｐゴシック" panose="020B0600070205080204" pitchFamily="34" charset="-128"/>
              </a:defRPr>
            </a:lvl4pPr>
            <a:lvl5pPr marL="1982788" indent="-219075">
              <a:defRPr>
                <a:solidFill>
                  <a:schemeClr val="tx1"/>
                </a:solidFill>
                <a:latin typeface="Arial" panose="020B0604020202020204" pitchFamily="34" charset="0"/>
                <a:ea typeface="ＭＳ Ｐゴシック" panose="020B0600070205080204" pitchFamily="34" charset="-128"/>
              </a:defRPr>
            </a:lvl5pPr>
            <a:lvl6pPr marL="24399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8AC4B48-A844-4804-823C-84C81D8F6BF3}" type="slidenum">
              <a:rPr lang="en-US" altLang="en-US" smtClean="0"/>
              <a:pPr/>
              <a:t>19</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49155" name="Notes Placeholder 2"/>
          <p:cNvSpPr>
            <a:spLocks noGrp="1"/>
          </p:cNvSpPr>
          <p:nvPr>
            <p:ph type="body" idx="1"/>
          </p:nvPr>
        </p:nvSpPr>
        <p:spPr>
          <a:noFill/>
        </p:spPr>
        <p:txBody>
          <a:bodyPr/>
          <a:lstStyle/>
          <a:p>
            <a:r>
              <a:rPr lang="en-US" altLang="en-US" dirty="0">
                <a:latin typeface="Arial" panose="020B0604020202020204" pitchFamily="34" charset="0"/>
                <a:ea typeface="ＭＳ Ｐゴシック" panose="020B0600070205080204" pitchFamily="34" charset="-128"/>
              </a:rPr>
              <a:t>This highlighted portion of section 12 asks for the reason for separation.  If additional space is needed to provide this information, the Federal agency should attach a separate document with a detailed explanation of the reason for separation.  </a:t>
            </a:r>
          </a:p>
          <a:p>
            <a:endParaRPr lang="en-US" altLang="en-US" dirty="0">
              <a:latin typeface="Arial" panose="020B0604020202020204" pitchFamily="34" charset="0"/>
              <a:ea typeface="ＭＳ Ｐゴシック" panose="020B0600070205080204" pitchFamily="34" charset="-128"/>
            </a:endParaRPr>
          </a:p>
          <a:p>
            <a:r>
              <a:rPr lang="is-IS" altLang="en-US" dirty="0">
                <a:solidFill>
                  <a:srgbClr val="FF0000"/>
                </a:solidFill>
                <a:latin typeface="Arial" panose="020B0604020202020204" pitchFamily="34" charset="0"/>
                <a:ea typeface="ＭＳ Ｐゴシック" panose="020B0600070205080204" pitchFamily="34" charset="-128"/>
              </a:rPr>
              <a:t>As noted before, non-monetary issues fall into two categories Separations and Non-Separations:  There are generallly three types of separations (layoffs-due to lack of work, discharges and quits).  </a:t>
            </a:r>
            <a:r>
              <a:rPr lang="is-IS" altLang="en-US" dirty="0">
                <a:latin typeface="Arial" panose="020B0604020202020204" pitchFamily="34" charset="0"/>
                <a:ea typeface="ＭＳ Ｐゴシック" panose="020B0600070205080204" pitchFamily="34" charset="-128"/>
              </a:rPr>
              <a:t>Discharges occur when the employer terminates the employment relationship </a:t>
            </a:r>
            <a:r>
              <a:rPr lang="is-IS" altLang="en-US" dirty="0">
                <a:solidFill>
                  <a:srgbClr val="FF0000"/>
                </a:solidFill>
                <a:latin typeface="Arial" panose="020B0604020202020204" pitchFamily="34" charset="0"/>
                <a:ea typeface="ＭＳ Ｐゴシック" panose="020B0600070205080204" pitchFamily="34" charset="-128"/>
              </a:rPr>
              <a:t>for reasons other than lack of work,</a:t>
            </a:r>
            <a:r>
              <a:rPr lang="is-IS" altLang="en-US" dirty="0">
                <a:latin typeface="Arial" panose="020B0604020202020204" pitchFamily="34" charset="0"/>
                <a:ea typeface="ＭＳ Ｐゴシック" panose="020B0600070205080204" pitchFamily="34" charset="-128"/>
              </a:rPr>
              <a:t> and quits </a:t>
            </a:r>
            <a:r>
              <a:rPr lang="is-IS" altLang="en-US" dirty="0">
                <a:solidFill>
                  <a:srgbClr val="FF0000"/>
                </a:solidFill>
                <a:latin typeface="Arial" panose="020B0604020202020204" pitchFamily="34" charset="0"/>
                <a:ea typeface="ＭＳ Ｐゴシック" panose="020B0600070205080204" pitchFamily="34" charset="-128"/>
              </a:rPr>
              <a:t>occur </a:t>
            </a:r>
            <a:r>
              <a:rPr lang="is-IS" altLang="en-US" dirty="0">
                <a:latin typeface="Arial" panose="020B0604020202020204" pitchFamily="34" charset="0"/>
                <a:ea typeface="ＭＳ Ｐゴシック" panose="020B0600070205080204" pitchFamily="34" charset="-128"/>
              </a:rPr>
              <a:t>when the employee leaves his/her employment voluntarily.  Discharges for </a:t>
            </a:r>
            <a:r>
              <a:rPr lang="is-IS" altLang="en-US" dirty="0">
                <a:solidFill>
                  <a:srgbClr val="FF0000"/>
                </a:solidFill>
                <a:latin typeface="Arial" panose="020B0604020202020204" pitchFamily="34" charset="0"/>
                <a:ea typeface="ＭＳ Ｐゴシック" panose="020B0600070205080204" pitchFamily="34" charset="-128"/>
              </a:rPr>
              <a:t>misconduct </a:t>
            </a:r>
            <a:r>
              <a:rPr lang="is-IS" altLang="en-US" dirty="0">
                <a:latin typeface="Arial" panose="020B0604020202020204" pitchFamily="34" charset="0"/>
                <a:ea typeface="ＭＳ Ｐゴシック" panose="020B0600070205080204" pitchFamily="34" charset="-128"/>
              </a:rPr>
              <a:t>and voluntary quits require the state to determine if the separation is disqualifying, this is done through fact-finding.  </a:t>
            </a:r>
            <a:r>
              <a:rPr lang="en-US" altLang="en-US" dirty="0">
                <a:solidFill>
                  <a:srgbClr val="000000"/>
                </a:solidFill>
                <a:latin typeface="Calibri" panose="020F0502020204030204" pitchFamily="34" charset="0"/>
                <a:ea typeface="ＭＳ Ｐゴシック" panose="020B0600070205080204" pitchFamily="34" charset="-128"/>
                <a:sym typeface="Calibri" panose="020F0502020204030204" pitchFamily="34" charset="0"/>
              </a:rPr>
              <a:t>It is incumbent upon, you</a:t>
            </a:r>
            <a:r>
              <a:rPr lang="en-US" altLang="en-US" u="sng" dirty="0">
                <a:solidFill>
                  <a:srgbClr val="000000"/>
                </a:solidFill>
                <a:latin typeface="Calibri" panose="020F0502020204030204" pitchFamily="34" charset="0"/>
                <a:ea typeface="ＭＳ Ｐゴシック" panose="020B0600070205080204" pitchFamily="34" charset="-128"/>
                <a:sym typeface="Calibri" panose="020F0502020204030204" pitchFamily="34" charset="0"/>
              </a:rPr>
              <a:t>,</a:t>
            </a:r>
            <a:r>
              <a:rPr lang="en-US" altLang="en-US" dirty="0">
                <a:solidFill>
                  <a:srgbClr val="000000"/>
                </a:solidFill>
                <a:latin typeface="Calibri" panose="020F0502020204030204" pitchFamily="34" charset="0"/>
                <a:ea typeface="ＭＳ Ｐゴシック" panose="020B0600070205080204" pitchFamily="34" charset="-128"/>
                <a:sym typeface="Calibri" panose="020F0502020204030204" pitchFamily="34" charset="0"/>
              </a:rPr>
              <a:t> the employer to be responsive to the state agency’s request for information to ensure </a:t>
            </a:r>
            <a:r>
              <a:rPr lang="en-US" altLang="en-US" dirty="0">
                <a:solidFill>
                  <a:srgbClr val="FF0000"/>
                </a:solidFill>
                <a:latin typeface="Calibri" panose="020F0502020204030204" pitchFamily="34" charset="0"/>
                <a:ea typeface="ＭＳ Ｐゴシック" panose="020B0600070205080204" pitchFamily="34" charset="-128"/>
                <a:sym typeface="Calibri" panose="020F0502020204030204" pitchFamily="34" charset="0"/>
              </a:rPr>
              <a:t>the integrity of the program and</a:t>
            </a:r>
            <a:r>
              <a:rPr lang="en-US" altLang="en-US" dirty="0">
                <a:solidFill>
                  <a:srgbClr val="000000"/>
                </a:solidFill>
                <a:latin typeface="Calibri" panose="020F0502020204030204" pitchFamily="34" charset="0"/>
                <a:ea typeface="ＭＳ Ｐゴシック" panose="020B0600070205080204" pitchFamily="34" charset="-128"/>
                <a:sym typeface="Calibri" panose="020F0502020204030204" pitchFamily="34" charset="0"/>
              </a:rPr>
              <a:t> </a:t>
            </a:r>
            <a:r>
              <a:rPr lang="en-US" altLang="en-US" b="1" dirty="0">
                <a:solidFill>
                  <a:srgbClr val="000000"/>
                </a:solidFill>
                <a:latin typeface="Calibri" panose="020F0502020204030204" pitchFamily="34" charset="0"/>
                <a:ea typeface="ＭＳ Ｐゴシック" panose="020B0600070205080204" pitchFamily="34" charset="-128"/>
                <a:sym typeface="Calibri" panose="020F0502020204030204" pitchFamily="34" charset="0"/>
              </a:rPr>
              <a:t>help to ensure </a:t>
            </a:r>
            <a:r>
              <a:rPr lang="en-US" altLang="en-US" dirty="0">
                <a:solidFill>
                  <a:srgbClr val="000000"/>
                </a:solidFill>
                <a:latin typeface="Calibri" panose="020F0502020204030204" pitchFamily="34" charset="0"/>
                <a:ea typeface="ＭＳ Ｐゴシック" panose="020B0600070205080204" pitchFamily="34" charset="-128"/>
                <a:sym typeface="Calibri" panose="020F0502020204030204" pitchFamily="34" charset="0"/>
              </a:rPr>
              <a:t>that the </a:t>
            </a:r>
            <a:r>
              <a:rPr lang="en-US" altLang="en-US" dirty="0">
                <a:solidFill>
                  <a:srgbClr val="FF0000"/>
                </a:solidFill>
                <a:latin typeface="Calibri" panose="020F0502020204030204" pitchFamily="34" charset="0"/>
                <a:ea typeface="ＭＳ Ｐゴシック" panose="020B0600070205080204" pitchFamily="34" charset="-128"/>
                <a:sym typeface="Calibri" panose="020F0502020204030204" pitchFamily="34" charset="0"/>
              </a:rPr>
              <a:t>Federal agency </a:t>
            </a:r>
            <a:r>
              <a:rPr lang="en-US" altLang="en-US" dirty="0">
                <a:solidFill>
                  <a:srgbClr val="000000"/>
                </a:solidFill>
                <a:latin typeface="Calibri" panose="020F0502020204030204" pitchFamily="34" charset="0"/>
                <a:ea typeface="ＭＳ Ｐゴシック" panose="020B0600070205080204" pitchFamily="34" charset="-128"/>
                <a:sym typeface="Calibri" panose="020F0502020204030204" pitchFamily="34" charset="0"/>
              </a:rPr>
              <a:t>is charged appropriately.</a:t>
            </a:r>
          </a:p>
          <a:p>
            <a:endParaRPr lang="en-US" altLang="en-US" dirty="0">
              <a:solidFill>
                <a:srgbClr val="000000"/>
              </a:solidFill>
              <a:latin typeface="Calibri" panose="020F0502020204030204" pitchFamily="34" charset="0"/>
              <a:ea typeface="ＭＳ Ｐゴシック" panose="020B0600070205080204" pitchFamily="34" charset="-128"/>
              <a:sym typeface="Calibri" panose="020F0502020204030204" pitchFamily="34" charset="0"/>
            </a:endParaRPr>
          </a:p>
          <a:p>
            <a:r>
              <a:rPr lang="en-US" altLang="en-US" dirty="0">
                <a:solidFill>
                  <a:srgbClr val="FF0000"/>
                </a:solidFill>
                <a:latin typeface="Calibri" panose="020F0502020204030204" pitchFamily="34" charset="0"/>
                <a:ea typeface="ＭＳ Ｐゴシック" panose="020B0600070205080204" pitchFamily="34" charset="-128"/>
                <a:sym typeface="Calibri" panose="020F0502020204030204" pitchFamily="34" charset="0"/>
              </a:rPr>
              <a:t>Non-separation issues are anything other than separation issues.  The primary non-separation issues are not being able and available to work, not seeking work, refusing suitable work, having deductible income, and failing to report as required.  If you know that your former employee might have a non-separation issue you should also advise the state of that issue when you respond to this form (use a separate sheet of paper if needed).</a:t>
            </a:r>
          </a:p>
          <a:p>
            <a:endParaRPr lang="en-US" altLang="en-US" dirty="0">
              <a:solidFill>
                <a:srgbClr val="000000"/>
              </a:solidFill>
              <a:latin typeface="Calibri" panose="020F0502020204030204" pitchFamily="34" charset="0"/>
              <a:ea typeface="ＭＳ Ｐゴシック" panose="020B0600070205080204" pitchFamily="34" charset="-128"/>
              <a:sym typeface="Calibri" panose="020F0502020204030204" pitchFamily="34" charset="0"/>
            </a:endParaRPr>
          </a:p>
          <a:p>
            <a:r>
              <a:rPr lang="en-US" altLang="en-US" dirty="0">
                <a:latin typeface="Arial" panose="020B0604020202020204" pitchFamily="34" charset="0"/>
                <a:ea typeface="ＭＳ Ｐゴシック" panose="020B0600070205080204" pitchFamily="34" charset="-128"/>
              </a:rPr>
              <a:t>Also, a determination is necessary if there is a question on whether the claimant’s activities constitute employment, or if the claimant received wages for employment sufficient to render him/her ineligible as “not unemployed” or “partially unemployed”.  This is important</a:t>
            </a:r>
            <a:r>
              <a:rPr lang="en-US" altLang="en-US" baseline="0" dirty="0">
                <a:latin typeface="Arial" panose="020B0604020202020204" pitchFamily="34" charset="0"/>
                <a:ea typeface="ＭＳ Ｐゴシック" panose="020B0600070205080204" pitchFamily="34" charset="-128"/>
              </a:rPr>
              <a:t> to note in case of a furlough.  </a:t>
            </a:r>
            <a:r>
              <a:rPr lang="en-US" altLang="en-US" dirty="0">
                <a:latin typeface="Arial" panose="020B0604020202020204" pitchFamily="34" charset="0"/>
                <a:ea typeface="ＭＳ Ｐゴシック" panose="020B0600070205080204" pitchFamily="34" charset="-128"/>
              </a:rPr>
              <a:t>During the 2013 furlough, many Federal employees filed for UCFE.  Because Congress awarded back-pay after the shutdown ended, those employees who filed for and received UCFE benefits were </a:t>
            </a:r>
            <a:r>
              <a:rPr lang="en-US" altLang="en-US" dirty="0">
                <a:solidFill>
                  <a:srgbClr val="FF0000"/>
                </a:solidFill>
                <a:latin typeface="Arial" panose="020B0604020202020204" pitchFamily="34" charset="0"/>
                <a:ea typeface="ＭＳ Ｐゴシック" panose="020B0600070205080204" pitchFamily="34" charset="-128"/>
              </a:rPr>
              <a:t>found to not be unemployed.  This created overpayments to individuals who were paid UCFE benefits during the furlough and were later denied the benefits because the “backpay” rendered them ineligible.  The individuals ended up having to repay the UCFE benefits received.  </a:t>
            </a:r>
          </a:p>
        </p:txBody>
      </p:sp>
      <p:sp>
        <p:nvSpPr>
          <p:cNvPr id="49156"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15963" indent="-274638">
              <a:defRPr>
                <a:solidFill>
                  <a:schemeClr val="tx1"/>
                </a:solidFill>
                <a:latin typeface="Arial" panose="020B0604020202020204" pitchFamily="34" charset="0"/>
                <a:ea typeface="ＭＳ Ｐゴシック" panose="020B0600070205080204" pitchFamily="34" charset="-128"/>
              </a:defRPr>
            </a:lvl2pPr>
            <a:lvl3pPr marL="1101725" indent="-219075">
              <a:defRPr>
                <a:solidFill>
                  <a:schemeClr val="tx1"/>
                </a:solidFill>
                <a:latin typeface="Arial" panose="020B0604020202020204" pitchFamily="34" charset="0"/>
                <a:ea typeface="ＭＳ Ｐゴシック" panose="020B0600070205080204" pitchFamily="34" charset="-128"/>
              </a:defRPr>
            </a:lvl3pPr>
            <a:lvl4pPr marL="1541463" indent="-219075">
              <a:defRPr>
                <a:solidFill>
                  <a:schemeClr val="tx1"/>
                </a:solidFill>
                <a:latin typeface="Arial" panose="020B0604020202020204" pitchFamily="34" charset="0"/>
                <a:ea typeface="ＭＳ Ｐゴシック" panose="020B0600070205080204" pitchFamily="34" charset="-128"/>
              </a:defRPr>
            </a:lvl4pPr>
            <a:lvl5pPr marL="1982788" indent="-219075">
              <a:defRPr>
                <a:solidFill>
                  <a:schemeClr val="tx1"/>
                </a:solidFill>
                <a:latin typeface="Arial" panose="020B0604020202020204" pitchFamily="34" charset="0"/>
                <a:ea typeface="ＭＳ Ｐゴシック" panose="020B0600070205080204" pitchFamily="34" charset="-128"/>
              </a:defRPr>
            </a:lvl5pPr>
            <a:lvl6pPr marL="24399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CB762C2-57BB-444C-99F3-87E89032AE00}" type="slidenum">
              <a:rPr lang="en-US" altLang="en-US" smtClean="0"/>
              <a:pPr/>
              <a:t>20</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51203" name="Notes Placeholder 2"/>
          <p:cNvSpPr>
            <a:spLocks noGrp="1"/>
          </p:cNvSpPr>
          <p:nvPr>
            <p:ph type="body" idx="1"/>
          </p:nvPr>
        </p:nvSpPr>
        <p:spPr>
          <a:noFill/>
        </p:spPr>
        <p:txBody>
          <a:bodyPr/>
          <a:lstStyle/>
          <a:p>
            <a:r>
              <a:rPr lang="en-US" altLang="en-US" dirty="0">
                <a:solidFill>
                  <a:srgbClr val="FF0000"/>
                </a:solidFill>
                <a:latin typeface="Arial" panose="020B0604020202020204" pitchFamily="34" charset="0"/>
                <a:ea typeface="ＭＳ Ｐゴシック" panose="020B0600070205080204" pitchFamily="34" charset="-128"/>
              </a:rPr>
              <a:t>So what is needed by the state to determine eligibility when the employee is discharged?  First of all, the burden of showing that the discharge was for misconduct connected to the work falls to the employer. The state will need to know:  </a:t>
            </a:r>
            <a:r>
              <a:rPr lang="en-US" altLang="en-US" dirty="0">
                <a:latin typeface="Arial" panose="020B0604020202020204" pitchFamily="34" charset="0"/>
                <a:ea typeface="ＭＳ Ｐゴシック" panose="020B0600070205080204" pitchFamily="34" charset="-128"/>
              </a:rPr>
              <a:t>  </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Why was the employee discharged?  It is necessary to pinpoint the reason that an employer decided to discharge an employee.  There may have been a number of incidents that occurred over a period of time; however, the state will attempt to pinpoint the incident, which finally led to the discharge.  It may be important to know what happened on the last day and how the employer’s interests were affected.  It may be important to explain why the worker was not discharged immediately following an act or omission, which later caused the employer to discharge the worker.</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What were the conditions of work? Behavior that an employer has a right to expect may be outlined specifically in written agency or union agreement/rule.  Practices or conduct peculiar to a particular job, a law or regulation which governs health and safety practices may be covered by commonly accepted standard practices that are in writing.  </a:t>
            </a:r>
            <a:r>
              <a:rPr lang="en-US" altLang="en-US" dirty="0">
                <a:solidFill>
                  <a:srgbClr val="FF0000"/>
                </a:solidFill>
                <a:latin typeface="Arial" panose="020B0604020202020204" pitchFamily="34" charset="0"/>
                <a:ea typeface="ＭＳ Ｐゴシック" panose="020B0600070205080204" pitchFamily="34" charset="-128"/>
              </a:rPr>
              <a:t>This is often conveyed through an employee handbook or orientation training, or the employee standards.  Copies of these documents (or a description of them) should be provided in the Federal agency’s response back to the state.</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What did the employer do to maintain the employer/employee relationship?  This focuses on the efforts of the employer to control or prevent the behavior that resulted in the discharge in order to establish both the reasonableness of the employer’s action and the claimant’s knowledge of the consequence of the conduct.  </a:t>
            </a:r>
            <a:r>
              <a:rPr lang="en-US" altLang="en-US" dirty="0">
                <a:solidFill>
                  <a:srgbClr val="FF0000"/>
                </a:solidFill>
                <a:latin typeface="Arial" panose="020B0604020202020204" pitchFamily="34" charset="0"/>
                <a:ea typeface="ＭＳ Ｐゴシック" panose="020B0600070205080204" pitchFamily="34" charset="-128"/>
              </a:rPr>
              <a:t>For example, were warnings given, if so, the Agency needs to provide the documentation of the warnings.</a:t>
            </a:r>
          </a:p>
          <a:p>
            <a:endParaRPr lang="en-US" altLang="en-US" dirty="0">
              <a:solidFill>
                <a:srgbClr val="FF0000"/>
              </a:solidFill>
              <a:latin typeface="Arial" panose="020B0604020202020204" pitchFamily="34" charset="0"/>
              <a:ea typeface="ＭＳ Ｐゴシック" panose="020B0600070205080204" pitchFamily="34" charset="-128"/>
            </a:endParaRPr>
          </a:p>
          <a:p>
            <a:r>
              <a:rPr lang="en-US" altLang="en-US" dirty="0">
                <a:solidFill>
                  <a:srgbClr val="FF0000"/>
                </a:solidFill>
                <a:latin typeface="Arial" panose="020B0604020202020204" pitchFamily="34" charset="0"/>
                <a:ea typeface="ＭＳ Ｐゴシック" panose="020B0600070205080204" pitchFamily="34" charset="-128"/>
              </a:rPr>
              <a:t>Provide as much detail as you can.  If you have copies of warnings or handbooks, or anything else that would support a discharge for misconduct, you should send them to the state as well.</a:t>
            </a:r>
          </a:p>
        </p:txBody>
      </p:sp>
      <p:sp>
        <p:nvSpPr>
          <p:cNvPr id="51204"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15963" indent="-274638">
              <a:defRPr>
                <a:solidFill>
                  <a:schemeClr val="tx1"/>
                </a:solidFill>
                <a:latin typeface="Arial" panose="020B0604020202020204" pitchFamily="34" charset="0"/>
                <a:ea typeface="ＭＳ Ｐゴシック" panose="020B0600070205080204" pitchFamily="34" charset="-128"/>
              </a:defRPr>
            </a:lvl2pPr>
            <a:lvl3pPr marL="1101725" indent="-219075">
              <a:defRPr>
                <a:solidFill>
                  <a:schemeClr val="tx1"/>
                </a:solidFill>
                <a:latin typeface="Arial" panose="020B0604020202020204" pitchFamily="34" charset="0"/>
                <a:ea typeface="ＭＳ Ｐゴシック" panose="020B0600070205080204" pitchFamily="34" charset="-128"/>
              </a:defRPr>
            </a:lvl3pPr>
            <a:lvl4pPr marL="1541463" indent="-219075">
              <a:defRPr>
                <a:solidFill>
                  <a:schemeClr val="tx1"/>
                </a:solidFill>
                <a:latin typeface="Arial" panose="020B0604020202020204" pitchFamily="34" charset="0"/>
                <a:ea typeface="ＭＳ Ｐゴシック" panose="020B0600070205080204" pitchFamily="34" charset="-128"/>
              </a:defRPr>
            </a:lvl4pPr>
            <a:lvl5pPr marL="1982788" indent="-219075">
              <a:defRPr>
                <a:solidFill>
                  <a:schemeClr val="tx1"/>
                </a:solidFill>
                <a:latin typeface="Arial" panose="020B0604020202020204" pitchFamily="34" charset="0"/>
                <a:ea typeface="ＭＳ Ｐゴシック" panose="020B0600070205080204" pitchFamily="34" charset="-128"/>
              </a:defRPr>
            </a:lvl5pPr>
            <a:lvl6pPr marL="24399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A8D0D26E-9A1B-48A4-A9BB-89B01D061B33}" type="slidenum">
              <a:rPr lang="en-US" altLang="en-US" smtClean="0"/>
              <a:pPr/>
              <a:t>21</a:t>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52227" name="Notes Placeholder 2"/>
          <p:cNvSpPr>
            <a:spLocks noGrp="1"/>
          </p:cNvSpPr>
          <p:nvPr>
            <p:ph type="body" idx="1"/>
          </p:nvPr>
        </p:nvSpPr>
        <p:spPr/>
        <p:txBody>
          <a:bodyPr/>
          <a:lstStyle/>
          <a:p>
            <a:pPr>
              <a:buFont typeface="Arial" panose="020B0604020202020204" pitchFamily="34" charset="0"/>
              <a:buNone/>
              <a:defRPr/>
            </a:pPr>
            <a:r>
              <a:rPr lang="en-US" altLang="en-US" dirty="0">
                <a:solidFill>
                  <a:srgbClr val="FF0000"/>
                </a:solidFill>
                <a:ea typeface="ＭＳ Ｐゴシック" pitchFamily="34" charset="-128"/>
              </a:rPr>
              <a:t>For voluntary quits, the burden of proving the quit was for a good reason falls to the claimant, however, the state will need to confirm some things with the Federal agency.  The state will need to know:</a:t>
            </a:r>
          </a:p>
          <a:p>
            <a:pPr marL="165261" indent="-165261">
              <a:buFont typeface="Arial" panose="020B0604020202020204" pitchFamily="34" charset="0"/>
              <a:buChar char="•"/>
              <a:defRPr/>
            </a:pPr>
            <a:endParaRPr lang="en-US" altLang="en-US" dirty="0">
              <a:ea typeface="ＭＳ Ｐゴシック" pitchFamily="34" charset="-128"/>
            </a:endParaRPr>
          </a:p>
          <a:p>
            <a:pPr marL="165261" indent="-165261">
              <a:buFont typeface="Arial" panose="020B0604020202020204" pitchFamily="34" charset="0"/>
              <a:buChar char="•"/>
              <a:defRPr/>
            </a:pPr>
            <a:r>
              <a:rPr lang="en-US" altLang="en-US" dirty="0">
                <a:ea typeface="ＭＳ Ｐゴシック" pitchFamily="34" charset="-128"/>
              </a:rPr>
              <a:t>When did the employee quit?  What was the last day of work and the date of separation if different?</a:t>
            </a:r>
          </a:p>
          <a:p>
            <a:pPr>
              <a:buFont typeface="Arial" panose="020B0604020202020204" pitchFamily="34" charset="0"/>
              <a:buNone/>
              <a:defRPr/>
            </a:pPr>
            <a:endParaRPr lang="en-US" altLang="en-US" dirty="0">
              <a:ea typeface="ＭＳ Ｐゴシック" pitchFamily="34" charset="-128"/>
            </a:endParaRPr>
          </a:p>
          <a:p>
            <a:pPr marL="165261" indent="-165261">
              <a:buFont typeface="Arial" panose="020B0604020202020204" pitchFamily="34" charset="0"/>
              <a:buChar char="•"/>
              <a:defRPr/>
            </a:pPr>
            <a:r>
              <a:rPr lang="en-US" altLang="en-US" dirty="0">
                <a:ea typeface="ＭＳ Ｐゴシック" pitchFamily="34" charset="-128"/>
              </a:rPr>
              <a:t>Why did the employee quit?  What reason did the employee give you for quitting if any?  This information is necessary for the state to try to determine the specific reason the employee decided to leave work.  The state will consider the following regarding the reason the employee quit; was the reason for leaving compelling, would most reasonably prudent persons in a similar situation quit, how severe or immediate were the harmful circumstances, if the reason for separation is straightforward with no adverse effects related to work, for example, when someone voluntarily quits for retirement, a clear statement to that effect is all that may be needed (however, the state may also request information related to any annuity payments the individual may collect).</a:t>
            </a:r>
          </a:p>
          <a:p>
            <a:pPr marL="165261" indent="-165261">
              <a:buFont typeface="Arial" panose="020B0604020202020204" pitchFamily="34" charset="0"/>
              <a:buChar char="•"/>
              <a:defRPr/>
            </a:pPr>
            <a:endParaRPr lang="en-US" altLang="en-US" dirty="0">
              <a:ea typeface="ＭＳ Ｐゴシック" pitchFamily="34" charset="-128"/>
            </a:endParaRPr>
          </a:p>
          <a:p>
            <a:pPr marL="165261" indent="-165261">
              <a:buFont typeface="Arial" panose="020B0604020202020204" pitchFamily="34" charset="0"/>
              <a:buChar char="•"/>
              <a:defRPr/>
            </a:pPr>
            <a:r>
              <a:rPr lang="en-US" altLang="en-US" dirty="0">
                <a:ea typeface="ＭＳ Ｐゴシック" pitchFamily="34" charset="-128"/>
              </a:rPr>
              <a:t>Was the reason for leaving personal or work related?  States may or may not have “good cause” provisions in their law.  Therefore, it is important to distinguish whether the employee left because of work related matters or for non-work related matters.</a:t>
            </a:r>
          </a:p>
          <a:p>
            <a:pPr marL="165261" indent="-165261">
              <a:buFont typeface="Arial" panose="020B0604020202020204" pitchFamily="34" charset="0"/>
              <a:buChar char="•"/>
              <a:defRPr/>
            </a:pPr>
            <a:endParaRPr lang="en-US" altLang="en-US" dirty="0">
              <a:ea typeface="ＭＳ Ｐゴシック" pitchFamily="34" charset="-128"/>
            </a:endParaRPr>
          </a:p>
          <a:p>
            <a:pPr marL="165261" indent="-165261">
              <a:buFont typeface="Arial" panose="020B0604020202020204" pitchFamily="34" charset="0"/>
              <a:buChar char="•"/>
              <a:defRPr/>
            </a:pPr>
            <a:r>
              <a:rPr lang="en-US" altLang="en-US" dirty="0">
                <a:ea typeface="ＭＳ Ｐゴシック" pitchFamily="34" charset="-128"/>
              </a:rPr>
              <a:t>What were the conditions of work?  If the reason for leaving was work-related, the state will need to examine the conditions of work.  What did the employee have a right to expect from the employer?  The employment agreement may be verbal or written, a matter of union contract, peculiar to a specific job, or a specific health or safety regulation.  The working conditions may also be considered unacceptable due to a violation of commonly accepted employer practices such as fair work assignments.</a:t>
            </a:r>
          </a:p>
          <a:p>
            <a:pPr marL="165261" indent="-165261">
              <a:buFont typeface="Arial" panose="020B0604020202020204" pitchFamily="34" charset="0"/>
              <a:buChar char="•"/>
              <a:defRPr/>
            </a:pPr>
            <a:endParaRPr lang="en-US" altLang="en-US" dirty="0">
              <a:ea typeface="ＭＳ Ｐゴシック" pitchFamily="34" charset="-128"/>
            </a:endParaRPr>
          </a:p>
          <a:p>
            <a:pPr marL="165261" indent="-165261">
              <a:buFont typeface="Arial" panose="020B0604020202020204" pitchFamily="34" charset="0"/>
              <a:buChar char="•"/>
              <a:defRPr/>
            </a:pPr>
            <a:r>
              <a:rPr lang="en-US" altLang="en-US" dirty="0">
                <a:ea typeface="ＭＳ Ｐゴシック" pitchFamily="34" charset="-128"/>
              </a:rPr>
              <a:t>What steps did the employee take to remedy the situation prior to leaving?  The employee is generally expected to pursue reasonable alternatives prior to quitting a job.  For example, did the employee ask for a transfer or a leave of absence?  Did he or she pursue established grievance procedures?  Did the employee give the job a fair trail?  Or if alternatives were not pursued, would such action have been futile anyway (for example no alternative work schedules or transfers would have been available even if the employee asked)?</a:t>
            </a:r>
          </a:p>
        </p:txBody>
      </p:sp>
      <p:sp>
        <p:nvSpPr>
          <p:cNvPr id="53252"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15963" indent="-274638">
              <a:defRPr>
                <a:solidFill>
                  <a:schemeClr val="tx1"/>
                </a:solidFill>
                <a:latin typeface="Arial" panose="020B0604020202020204" pitchFamily="34" charset="0"/>
                <a:ea typeface="ＭＳ Ｐゴシック" panose="020B0600070205080204" pitchFamily="34" charset="-128"/>
              </a:defRPr>
            </a:lvl2pPr>
            <a:lvl3pPr marL="1101725" indent="-219075">
              <a:defRPr>
                <a:solidFill>
                  <a:schemeClr val="tx1"/>
                </a:solidFill>
                <a:latin typeface="Arial" panose="020B0604020202020204" pitchFamily="34" charset="0"/>
                <a:ea typeface="ＭＳ Ｐゴシック" panose="020B0600070205080204" pitchFamily="34" charset="-128"/>
              </a:defRPr>
            </a:lvl3pPr>
            <a:lvl4pPr marL="1541463" indent="-219075">
              <a:defRPr>
                <a:solidFill>
                  <a:schemeClr val="tx1"/>
                </a:solidFill>
                <a:latin typeface="Arial" panose="020B0604020202020204" pitchFamily="34" charset="0"/>
                <a:ea typeface="ＭＳ Ｐゴシック" panose="020B0600070205080204" pitchFamily="34" charset="-128"/>
              </a:defRPr>
            </a:lvl4pPr>
            <a:lvl5pPr marL="1982788" indent="-219075">
              <a:defRPr>
                <a:solidFill>
                  <a:schemeClr val="tx1"/>
                </a:solidFill>
                <a:latin typeface="Arial" panose="020B0604020202020204" pitchFamily="34" charset="0"/>
                <a:ea typeface="ＭＳ Ｐゴシック" panose="020B0600070205080204" pitchFamily="34" charset="-128"/>
              </a:defRPr>
            </a:lvl5pPr>
            <a:lvl6pPr marL="24399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56ECCE2-5FB2-41F4-8238-35DF71B8082F}" type="slidenum">
              <a:rPr lang="en-US" altLang="en-US" smtClean="0"/>
              <a:pPr/>
              <a:t>22</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For additional information on</a:t>
            </a:r>
            <a:r>
              <a:rPr lang="en-US" baseline="0" dirty="0"/>
              <a:t> eligibility requirements and completing the ETA-931, please see </a:t>
            </a:r>
            <a:r>
              <a:rPr lang="en-US" sz="1200" kern="1200" baseline="0" dirty="0">
                <a:solidFill>
                  <a:schemeClr val="tx1"/>
                </a:solidFill>
                <a:latin typeface="Arial" charset="0"/>
                <a:ea typeface="ＭＳ Ｐゴシック" charset="0"/>
                <a:cs typeface="ＭＳ Ｐゴシック" charset="0"/>
              </a:rPr>
              <a:t>the Unemployment Compensation for Federal Employees Federal Agency Responsibilities Related to UCFE:  Guide to Responding to Wage and Separation Information Requests on the USDOL website listed here.</a:t>
            </a:r>
          </a:p>
        </p:txBody>
      </p:sp>
      <p:sp>
        <p:nvSpPr>
          <p:cNvPr id="4" name="Slide Number Placeholder 3"/>
          <p:cNvSpPr>
            <a:spLocks noGrp="1"/>
          </p:cNvSpPr>
          <p:nvPr>
            <p:ph type="sldNum" sz="quarter" idx="10"/>
          </p:nvPr>
        </p:nvSpPr>
        <p:spPr/>
        <p:txBody>
          <a:bodyPr/>
          <a:lstStyle/>
          <a:p>
            <a:pPr>
              <a:defRPr/>
            </a:pPr>
            <a:fld id="{525935F3-4194-46B7-91F7-70B0C6B83E15}" type="slidenum">
              <a:rPr lang="en-US" altLang="en-US" smtClean="0"/>
              <a:pPr>
                <a:defRPr/>
              </a:pPr>
              <a:t>23</a:t>
            </a:fld>
            <a:endParaRPr lang="en-US" altLang="en-US"/>
          </a:p>
        </p:txBody>
      </p:sp>
    </p:spTree>
    <p:extLst>
      <p:ext uri="{BB962C8B-B14F-4D97-AF65-F5344CB8AC3E}">
        <p14:creationId xmlns:p14="http://schemas.microsoft.com/office/powerpoint/2010/main" val="5860815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55299" name="Notes Placeholder 2"/>
          <p:cNvSpPr>
            <a:spLocks noGrp="1"/>
          </p:cNvSpPr>
          <p:nvPr>
            <p:ph type="body" idx="1"/>
          </p:nvPr>
        </p:nvSpPr>
        <p:spPr>
          <a:noFill/>
        </p:spPr>
        <p:txBody>
          <a:bodyPr/>
          <a:lstStyle/>
          <a:p>
            <a:r>
              <a:rPr lang="en-US" altLang="en-US" dirty="0">
                <a:solidFill>
                  <a:schemeClr val="tx1"/>
                </a:solidFill>
                <a:latin typeface="Arial" panose="020B0604020202020204" pitchFamily="34" charset="0"/>
                <a:ea typeface="ＭＳ Ｐゴシック" panose="020B0600070205080204" pitchFamily="34" charset="-128"/>
              </a:rPr>
              <a:t>Once a determination of eligibility is made, if the Federal agency responded timely to the ETA-931, the Federal agency will be notified of the State’s decision.  </a:t>
            </a:r>
          </a:p>
          <a:p>
            <a:endParaRPr lang="en-US" altLang="en-US" dirty="0">
              <a:solidFill>
                <a:schemeClr val="tx1"/>
              </a:solidFill>
              <a:latin typeface="Arial" panose="020B0604020202020204" pitchFamily="34" charset="0"/>
              <a:ea typeface="ＭＳ Ｐゴシック" panose="020B0600070205080204" pitchFamily="34" charset="-128"/>
            </a:endParaRPr>
          </a:p>
          <a:p>
            <a:r>
              <a:rPr lang="en-US" altLang="en-US" dirty="0">
                <a:solidFill>
                  <a:schemeClr val="tx1"/>
                </a:solidFill>
                <a:latin typeface="Arial" panose="020B0604020202020204" pitchFamily="34" charset="0"/>
                <a:ea typeface="ＭＳ Ｐゴシック" panose="020B0600070205080204" pitchFamily="34" charset="-128"/>
              </a:rPr>
              <a:t>Claimant’s can either be found eligible or can be found ineligible.  If a claimant is found ineligible for benefits, he or she may file an appeal with the state agency.  If the claimant is found eligible and the Federal agency does not agree with that decision, the agency can also appeal the decision.  There are time limits for filing appeals, the filing deadline will be located on the Notice of Determination that is sent to the Federal agency.  It is important that the appeal is filed timely, untimely appeals may not be heard by the State appeal agency.</a:t>
            </a:r>
          </a:p>
          <a:p>
            <a:endParaRPr lang="en-US" altLang="en-US" dirty="0">
              <a:latin typeface="Arial" panose="020B0604020202020204" pitchFamily="34" charset="0"/>
              <a:ea typeface="ＭＳ Ｐゴシック" panose="020B0600070205080204" pitchFamily="34" charset="-128"/>
            </a:endParaRPr>
          </a:p>
        </p:txBody>
      </p:sp>
      <p:sp>
        <p:nvSpPr>
          <p:cNvPr id="5530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15963" indent="-274638">
              <a:defRPr>
                <a:solidFill>
                  <a:schemeClr val="tx1"/>
                </a:solidFill>
                <a:latin typeface="Arial" panose="020B0604020202020204" pitchFamily="34" charset="0"/>
                <a:ea typeface="ＭＳ Ｐゴシック" panose="020B0600070205080204" pitchFamily="34" charset="-128"/>
              </a:defRPr>
            </a:lvl2pPr>
            <a:lvl3pPr marL="1101725" indent="-219075">
              <a:defRPr>
                <a:solidFill>
                  <a:schemeClr val="tx1"/>
                </a:solidFill>
                <a:latin typeface="Arial" panose="020B0604020202020204" pitchFamily="34" charset="0"/>
                <a:ea typeface="ＭＳ Ｐゴシック" panose="020B0600070205080204" pitchFamily="34" charset="-128"/>
              </a:defRPr>
            </a:lvl3pPr>
            <a:lvl4pPr marL="1541463" indent="-219075">
              <a:defRPr>
                <a:solidFill>
                  <a:schemeClr val="tx1"/>
                </a:solidFill>
                <a:latin typeface="Arial" panose="020B0604020202020204" pitchFamily="34" charset="0"/>
                <a:ea typeface="ＭＳ Ｐゴシック" panose="020B0600070205080204" pitchFamily="34" charset="-128"/>
              </a:defRPr>
            </a:lvl4pPr>
            <a:lvl5pPr marL="1982788" indent="-219075">
              <a:defRPr>
                <a:solidFill>
                  <a:schemeClr val="tx1"/>
                </a:solidFill>
                <a:latin typeface="Arial" panose="020B0604020202020204" pitchFamily="34" charset="0"/>
                <a:ea typeface="ＭＳ Ｐゴシック" panose="020B0600070205080204" pitchFamily="34" charset="-128"/>
              </a:defRPr>
            </a:lvl5pPr>
            <a:lvl6pPr marL="24399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24EFFFB-96B9-4F3B-BDB0-B44DEABEF057}" type="slidenum">
              <a:rPr lang="en-US" altLang="en-US" smtClean="0"/>
              <a:pPr/>
              <a:t>24</a:t>
            </a:fld>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57347" name="Notes Placeholder 2"/>
          <p:cNvSpPr>
            <a:spLocks noGrp="1"/>
          </p:cNvSpPr>
          <p:nvPr>
            <p:ph type="body" idx="1"/>
          </p:nvPr>
        </p:nvSpPr>
        <p:spPr>
          <a:noFill/>
        </p:spPr>
        <p:txBody>
          <a:bodyPr/>
          <a:lstStyle/>
          <a:p>
            <a:r>
              <a:rPr lang="en-US" altLang="en-US" dirty="0">
                <a:solidFill>
                  <a:srgbClr val="FF0000"/>
                </a:solidFill>
                <a:latin typeface="Arial" panose="020B0604020202020204" pitchFamily="34" charset="0"/>
                <a:ea typeface="ＭＳ Ｐゴシック" panose="020B0600070205080204" pitchFamily="34" charset="-128"/>
              </a:rPr>
              <a:t>So that concludes the questions on the ETA-931 and the overview of the determination and appeal process, now I’d like to talk a little bit about an audit of the UCFE program that was conducted in 2016 by the Office of Inspector General (OIG) and some common issues that have been reported to the Department of Labor by states.  </a:t>
            </a:r>
          </a:p>
          <a:p>
            <a:endParaRPr lang="en-US" altLang="en-US" dirty="0">
              <a:solidFill>
                <a:srgbClr val="FF0000"/>
              </a:solidFill>
              <a:latin typeface="Arial" panose="020B0604020202020204" pitchFamily="34" charset="0"/>
              <a:ea typeface="ＭＳ Ｐゴシック" panose="020B0600070205080204" pitchFamily="34" charset="-128"/>
            </a:endParaRPr>
          </a:p>
          <a:p>
            <a:r>
              <a:rPr lang="en-US" altLang="en-US" dirty="0">
                <a:solidFill>
                  <a:srgbClr val="FF0000"/>
                </a:solidFill>
                <a:latin typeface="Arial" panose="020B0604020202020204" pitchFamily="34" charset="0"/>
                <a:ea typeface="ＭＳ Ｐゴシック" panose="020B0600070205080204" pitchFamily="34" charset="-128"/>
              </a:rPr>
              <a:t>The OIG found that some Federal agencies are not providing complete information on the ETA-931, in some cases no response is received from Federal agencies, and some agencies are not sending ETA-931s back within 12 days of the mailing date of the form.  These findings are also supported by states.  </a:t>
            </a:r>
          </a:p>
          <a:p>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By not responding to wage and separation requests within 12 days of the mailing of the ETA-931, UI claims are delayed and states will have to make a determination of eligibility based on the information available.  For example, if a claimant stated that she was laid off from the Federal agency due to lack of work but the claimant was actually discharged for a disqualifying reason under state law and the Federal agency does not respond to the ETA-931, the claimant may be found eligible for benefits and the </a:t>
            </a:r>
            <a:r>
              <a:rPr lang="en-US" altLang="en-US" baseline="0" dirty="0">
                <a:latin typeface="Arial" panose="020B0604020202020204" pitchFamily="34" charset="0"/>
                <a:ea typeface="ＭＳ Ｐゴシック" panose="020B0600070205080204" pitchFamily="34" charset="-128"/>
              </a:rPr>
              <a:t>agency </a:t>
            </a:r>
            <a:r>
              <a:rPr lang="en-US" altLang="en-US" dirty="0">
                <a:latin typeface="Arial" panose="020B0604020202020204" pitchFamily="34" charset="0"/>
                <a:ea typeface="ＭＳ Ｐゴシック" panose="020B0600070205080204" pitchFamily="34" charset="-128"/>
              </a:rPr>
              <a:t>would be charged for those benefits.  These charges decreases the amount of funds available in the </a:t>
            </a:r>
            <a:r>
              <a:rPr lang="en-US" altLang="en-US" dirty="0">
                <a:solidFill>
                  <a:srgbClr val="FF0000"/>
                </a:solidFill>
                <a:latin typeface="Arial" panose="020B0604020202020204" pitchFamily="34" charset="0"/>
                <a:ea typeface="ＭＳ Ｐゴシック" panose="020B0600070205080204" pitchFamily="34" charset="-128"/>
              </a:rPr>
              <a:t>Federal agencies</a:t>
            </a:r>
            <a:r>
              <a:rPr lang="en-US" altLang="en-US" baseline="0" dirty="0">
                <a:solidFill>
                  <a:srgbClr val="FF0000"/>
                </a:solidFill>
                <a:latin typeface="Arial" panose="020B0604020202020204" pitchFamily="34" charset="0"/>
                <a:ea typeface="ＭＳ Ｐゴシック" panose="020B0600070205080204" pitchFamily="34" charset="-128"/>
              </a:rPr>
              <a:t> </a:t>
            </a:r>
            <a:r>
              <a:rPr lang="en-US" altLang="en-US" dirty="0">
                <a:latin typeface="Arial" panose="020B0604020202020204" pitchFamily="34" charset="0"/>
                <a:ea typeface="ＭＳ Ｐゴシック" panose="020B0600070205080204" pitchFamily="34" charset="-128"/>
              </a:rPr>
              <a:t>budget that could have been used for other things such as training, hiring, or other agency initiatives.  </a:t>
            </a:r>
          </a:p>
          <a:p>
            <a:endParaRPr lang="en-US" altLang="en-US" dirty="0">
              <a:latin typeface="Arial" panose="020B0604020202020204" pitchFamily="34" charset="0"/>
              <a:ea typeface="ＭＳ Ｐゴシック" panose="020B0600070205080204" pitchFamily="34" charset="-128"/>
            </a:endParaRPr>
          </a:p>
          <a:p>
            <a:r>
              <a:rPr lang="en-US" altLang="en-US" dirty="0">
                <a:solidFill>
                  <a:srgbClr val="FF0000"/>
                </a:solidFill>
                <a:latin typeface="Arial" panose="020B0604020202020204" pitchFamily="34" charset="0"/>
                <a:ea typeface="ＭＳ Ｐゴシック" panose="020B0600070205080204" pitchFamily="34" charset="-128"/>
              </a:rPr>
              <a:t>States have also indicated that they often receive incomplete ETA-931s from Federal agencies.  </a:t>
            </a:r>
            <a:r>
              <a:rPr lang="en-US" altLang="en-US" dirty="0">
                <a:latin typeface="Arial" panose="020B0604020202020204" pitchFamily="34" charset="0"/>
                <a:ea typeface="ＭＳ Ｐゴシック" panose="020B0600070205080204" pitchFamily="34" charset="-128"/>
              </a:rPr>
              <a:t>When </a:t>
            </a:r>
            <a:r>
              <a:rPr lang="en-US" altLang="en-US" dirty="0">
                <a:solidFill>
                  <a:srgbClr val="FF0000"/>
                </a:solidFill>
                <a:latin typeface="Arial" panose="020B0604020202020204" pitchFamily="34" charset="0"/>
                <a:ea typeface="ＭＳ Ｐゴシック" panose="020B0600070205080204" pitchFamily="34" charset="-128"/>
              </a:rPr>
              <a:t>Federal</a:t>
            </a:r>
            <a:r>
              <a:rPr lang="en-US" altLang="en-US" dirty="0">
                <a:latin typeface="Arial" panose="020B0604020202020204" pitchFamily="34" charset="0"/>
                <a:ea typeface="ＭＳ Ｐゴシック" panose="020B0600070205080204" pitchFamily="34" charset="-128"/>
              </a:rPr>
              <a:t> agencies do not provide enough information about the reason for separation on the ETA-931, the states have to send a follow up request for additional information.  This would be the ETA-934.  This requires agencies to have to look at the claimant’s documents a second time to provide the additional information needed from the state.  </a:t>
            </a:r>
          </a:p>
          <a:p>
            <a:endParaRPr lang="en-US" altLang="en-US" dirty="0">
              <a:latin typeface="Arial" panose="020B0604020202020204" pitchFamily="34" charset="0"/>
              <a:ea typeface="ＭＳ Ｐゴシック" panose="020B0600070205080204" pitchFamily="34" charset="-128"/>
            </a:endParaRPr>
          </a:p>
          <a:p>
            <a:r>
              <a:rPr lang="en-US" altLang="en-US" dirty="0">
                <a:solidFill>
                  <a:srgbClr val="FF0000"/>
                </a:solidFill>
                <a:latin typeface="Arial" panose="020B0604020202020204" pitchFamily="34" charset="0"/>
                <a:ea typeface="ＭＳ Ｐゴシック" panose="020B0600070205080204" pitchFamily="34" charset="-128"/>
              </a:rPr>
              <a:t>The correct contact information is not always provided </a:t>
            </a:r>
            <a:r>
              <a:rPr lang="en-US" altLang="en-US" dirty="0">
                <a:latin typeface="Arial" panose="020B0604020202020204" pitchFamily="34" charset="0"/>
                <a:ea typeface="ＭＳ Ｐゴシック" panose="020B0600070205080204" pitchFamily="34" charset="-128"/>
              </a:rPr>
              <a:t>on the SF-8.  When incorrect contact information is listed on the SF-8, the states end up sending the ETA-931 to the wrong location which causes delays in the UI claims process.  This is also an inconvenience to the </a:t>
            </a:r>
            <a:r>
              <a:rPr lang="en-US" altLang="en-US" dirty="0">
                <a:solidFill>
                  <a:srgbClr val="FF0000"/>
                </a:solidFill>
                <a:latin typeface="Arial" panose="020B0604020202020204" pitchFamily="34" charset="0"/>
                <a:ea typeface="ＭＳ Ｐゴシック" panose="020B0600070205080204" pitchFamily="34" charset="-128"/>
              </a:rPr>
              <a:t>Federal agency </a:t>
            </a:r>
            <a:r>
              <a:rPr lang="en-US" altLang="en-US" dirty="0">
                <a:latin typeface="Arial" panose="020B0604020202020204" pitchFamily="34" charset="0"/>
                <a:ea typeface="ＭＳ Ｐゴシック" panose="020B0600070205080204" pitchFamily="34" charset="-128"/>
              </a:rPr>
              <a:t>location that received the information.  This location is spending unnecessary time looking for a former employee that never worked for that location.  Also, that location would have to mail back the ETA-931 informing the state that the individual did not work there.  </a:t>
            </a:r>
          </a:p>
          <a:p>
            <a:endParaRPr lang="en-US" altLang="en-US" dirty="0">
              <a:latin typeface="Arial" panose="020B0604020202020204" pitchFamily="34" charset="0"/>
              <a:ea typeface="ＭＳ Ｐゴシック" panose="020B0600070205080204" pitchFamily="34" charset="-128"/>
            </a:endParaRPr>
          </a:p>
          <a:p>
            <a:r>
              <a:rPr lang="en-US" altLang="en-US" dirty="0">
                <a:solidFill>
                  <a:srgbClr val="FF0000"/>
                </a:solidFill>
                <a:latin typeface="Arial" panose="020B0604020202020204" pitchFamily="34" charset="0"/>
                <a:ea typeface="ＭＳ Ｐゴシック" panose="020B0600070205080204" pitchFamily="34" charset="-128"/>
              </a:rPr>
              <a:t>States have indicated that they are not getting phone calls or email inquiries returned.  By not returning phone calls or email inquiries the UI claims process is delayed and states will have to end up making a determination </a:t>
            </a:r>
            <a:r>
              <a:rPr lang="en-US" altLang="en-US" dirty="0">
                <a:latin typeface="Arial" panose="020B0604020202020204" pitchFamily="34" charset="0"/>
                <a:ea typeface="ＭＳ Ｐゴシック" panose="020B0600070205080204" pitchFamily="34" charset="-128"/>
              </a:rPr>
              <a:t>on the claim with available information. </a:t>
            </a:r>
          </a:p>
          <a:p>
            <a:endParaRPr lang="en-US" altLang="en-US" dirty="0">
              <a:latin typeface="Arial" panose="020B0604020202020204" pitchFamily="34" charset="0"/>
              <a:ea typeface="ＭＳ Ｐゴシック" panose="020B0600070205080204" pitchFamily="34" charset="-128"/>
            </a:endParaRPr>
          </a:p>
        </p:txBody>
      </p:sp>
      <p:sp>
        <p:nvSpPr>
          <p:cNvPr id="57348"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15963" indent="-274638">
              <a:defRPr>
                <a:solidFill>
                  <a:schemeClr val="tx1"/>
                </a:solidFill>
                <a:latin typeface="Arial" panose="020B0604020202020204" pitchFamily="34" charset="0"/>
                <a:ea typeface="ＭＳ Ｐゴシック" panose="020B0600070205080204" pitchFamily="34" charset="-128"/>
              </a:defRPr>
            </a:lvl2pPr>
            <a:lvl3pPr marL="1101725" indent="-219075">
              <a:defRPr>
                <a:solidFill>
                  <a:schemeClr val="tx1"/>
                </a:solidFill>
                <a:latin typeface="Arial" panose="020B0604020202020204" pitchFamily="34" charset="0"/>
                <a:ea typeface="ＭＳ Ｐゴシック" panose="020B0600070205080204" pitchFamily="34" charset="-128"/>
              </a:defRPr>
            </a:lvl3pPr>
            <a:lvl4pPr marL="1541463" indent="-219075">
              <a:defRPr>
                <a:solidFill>
                  <a:schemeClr val="tx1"/>
                </a:solidFill>
                <a:latin typeface="Arial" panose="020B0604020202020204" pitchFamily="34" charset="0"/>
                <a:ea typeface="ＭＳ Ｐゴシック" panose="020B0600070205080204" pitchFamily="34" charset="-128"/>
              </a:defRPr>
            </a:lvl4pPr>
            <a:lvl5pPr marL="1982788" indent="-219075">
              <a:defRPr>
                <a:solidFill>
                  <a:schemeClr val="tx1"/>
                </a:solidFill>
                <a:latin typeface="Arial" panose="020B0604020202020204" pitchFamily="34" charset="0"/>
                <a:ea typeface="ＭＳ Ｐゴシック" panose="020B0600070205080204" pitchFamily="34" charset="-128"/>
              </a:defRPr>
            </a:lvl5pPr>
            <a:lvl6pPr marL="24399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AF50008-E403-4770-9BA5-3AE2169A5920}" type="slidenum">
              <a:rPr lang="en-US" altLang="en-US" smtClean="0"/>
              <a:pPr/>
              <a:t>25</a:t>
            </a:fld>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txBody>
          <a:bodyPr/>
          <a:lstStyle/>
          <a:p>
            <a:endParaRPr lang="en-US"/>
          </a:p>
        </p:txBody>
      </p:sp>
      <p:sp>
        <p:nvSpPr>
          <p:cNvPr id="47107"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en-US" dirty="0"/>
              <a:t>I</a:t>
            </a:r>
            <a:r>
              <a:rPr lang="en-US" baseline="0" dirty="0"/>
              <a:t> know I have gone over a lot of information during this presentation but here are a few reminders regarding the UCFE process.</a:t>
            </a:r>
            <a:endParaRPr lang="en-US" dirty="0"/>
          </a:p>
          <a:p>
            <a:pPr>
              <a:defRPr/>
            </a:pPr>
            <a:endParaRPr lang="en-US" dirty="0"/>
          </a:p>
          <a:p>
            <a:pPr marL="171450" indent="-171450" eaLnBrk="1" fontAlgn="auto" hangingPunct="1">
              <a:spcAft>
                <a:spcPts val="0"/>
              </a:spcAft>
              <a:buFont typeface="Arial" panose="020B0604020202020204" pitchFamily="34" charset="0"/>
              <a:buChar char="•"/>
              <a:defRPr/>
            </a:pPr>
            <a:r>
              <a:rPr lang="en-US" altLang="en-US" dirty="0"/>
              <a:t>Provide an SF-8 with the correct agency contact information to all separating Federal employees at the time</a:t>
            </a:r>
            <a:r>
              <a:rPr lang="en-US" altLang="en-US" baseline="0" dirty="0"/>
              <a:t> of separation</a:t>
            </a:r>
            <a:r>
              <a:rPr lang="en-US" altLang="en-US" dirty="0"/>
              <a:t>;</a:t>
            </a:r>
          </a:p>
          <a:p>
            <a:pPr marL="171450" indent="-171450" eaLnBrk="1" fontAlgn="auto" hangingPunct="1">
              <a:spcAft>
                <a:spcPts val="0"/>
              </a:spcAft>
              <a:buFont typeface="Arial" panose="020B0604020202020204" pitchFamily="34" charset="0"/>
              <a:buChar char="•"/>
              <a:defRPr/>
            </a:pPr>
            <a:r>
              <a:rPr lang="en-US" altLang="en-US" dirty="0"/>
              <a:t>Respond timely to all requests for wage and separation information;</a:t>
            </a:r>
          </a:p>
          <a:p>
            <a:pPr marL="171450" indent="-171450" eaLnBrk="1" fontAlgn="auto" hangingPunct="1">
              <a:spcAft>
                <a:spcPts val="0"/>
              </a:spcAft>
              <a:buFont typeface="Arial" panose="020B0604020202020204" pitchFamily="34" charset="0"/>
              <a:buChar char="•"/>
              <a:defRPr/>
            </a:pPr>
            <a:r>
              <a:rPr lang="en-US" altLang="en-US" dirty="0"/>
              <a:t>Provide detailed information regarding the separation</a:t>
            </a:r>
            <a:r>
              <a:rPr lang="en-US" altLang="en-US" baseline="0" dirty="0"/>
              <a:t>; and</a:t>
            </a:r>
            <a:endParaRPr lang="en-US" altLang="en-US" dirty="0"/>
          </a:p>
          <a:p>
            <a:pPr marL="171450" indent="-171450" eaLnBrk="1" fontAlgn="auto" hangingPunct="1">
              <a:spcAft>
                <a:spcPts val="0"/>
              </a:spcAft>
              <a:buFont typeface="Arial" panose="020B0604020202020204" pitchFamily="34" charset="0"/>
              <a:buChar char="•"/>
              <a:defRPr/>
            </a:pPr>
            <a:r>
              <a:rPr lang="en-US" altLang="en-US" dirty="0"/>
              <a:t>Notify the Department of Labor of any address and contact information changes.</a:t>
            </a:r>
          </a:p>
          <a:p>
            <a:pPr>
              <a:defRPr/>
            </a:pPr>
            <a:endParaRPr lang="en-US" dirty="0"/>
          </a:p>
        </p:txBody>
      </p:sp>
      <p:sp>
        <p:nvSpPr>
          <p:cNvPr id="47108"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55650" indent="-2905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63638" indent="-231775">
              <a:spcBef>
                <a:spcPct val="30000"/>
              </a:spcBef>
              <a:defRPr sz="1200">
                <a:solidFill>
                  <a:schemeClr val="tx1"/>
                </a:solidFill>
                <a:latin typeface="Arial" panose="020B0604020202020204" pitchFamily="34" charset="0"/>
                <a:ea typeface="ＭＳ Ｐゴシック" panose="020B0600070205080204" pitchFamily="34" charset="-128"/>
              </a:defRPr>
            </a:lvl3pPr>
            <a:lvl4pPr marL="1630363" indent="-23177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95500" indent="-231775">
              <a:spcBef>
                <a:spcPct val="30000"/>
              </a:spcBef>
              <a:defRPr sz="1200">
                <a:solidFill>
                  <a:schemeClr val="tx1"/>
                </a:solidFill>
                <a:latin typeface="Arial" panose="020B0604020202020204" pitchFamily="34" charset="0"/>
                <a:ea typeface="ＭＳ Ｐゴシック" panose="020B0600070205080204" pitchFamily="34" charset="-128"/>
              </a:defRPr>
            </a:lvl5pPr>
            <a:lvl6pPr marL="2552700" indent="-2317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3009900" indent="-2317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67100" indent="-2317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924300" indent="-2317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defRPr/>
            </a:pPr>
            <a:fld id="{FA14AD0F-41B2-4698-85FF-3C76CF22E7C9}" type="slidenum">
              <a:rPr lang="en-US" altLang="en-US" sz="1300" smtClean="0"/>
              <a:pPr>
                <a:spcBef>
                  <a:spcPct val="0"/>
                </a:spcBef>
                <a:defRPr/>
              </a:pPr>
              <a:t>26</a:t>
            </a:fld>
            <a:endParaRPr lang="en-US" altLang="en-US"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ltLang="en-US" dirty="0">
                <a:latin typeface="Arial" panose="020B0604020202020204" pitchFamily="34" charset="0"/>
                <a:ea typeface="ＭＳ Ｐゴシック" panose="020B0600070205080204" pitchFamily="34" charset="-128"/>
              </a:rPr>
              <a:t>The following references may be helpful to you in understanding more about the UCFE program.  </a:t>
            </a:r>
          </a:p>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27</a:t>
            </a:fld>
            <a:endParaRPr lang="en-US"/>
          </a:p>
        </p:txBody>
      </p:sp>
    </p:spTree>
    <p:extLst>
      <p:ext uri="{BB962C8B-B14F-4D97-AF65-F5344CB8AC3E}">
        <p14:creationId xmlns:p14="http://schemas.microsoft.com/office/powerpoint/2010/main" val="35034511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a:latin typeface="Arial" panose="020B0604020202020204" pitchFamily="34" charset="0"/>
                <a:ea typeface="ＭＳ Ｐゴシック" panose="020B0600070205080204" pitchFamily="34" charset="-128"/>
              </a:rPr>
              <a:t>This ends the presentation about the UCFE program. </a:t>
            </a:r>
            <a:r>
              <a:rPr lang="en-US" altLang="en-US" dirty="0">
                <a:latin typeface="Arial" panose="020B0604020202020204" pitchFamily="34" charset="0"/>
                <a:ea typeface="ＭＳ Ｐゴシック" panose="020B0600070205080204" pitchFamily="34" charset="-128"/>
              </a:rPr>
              <a:t>If you have questions about the program, please don’t hesitate to reach out to DOL</a:t>
            </a:r>
            <a:r>
              <a:rPr lang="en-US" altLang="en-US" baseline="0" dirty="0">
                <a:latin typeface="Arial" panose="020B0604020202020204" pitchFamily="34" charset="0"/>
                <a:ea typeface="ＭＳ Ｐゴシック" panose="020B0600070205080204" pitchFamily="34" charset="-128"/>
              </a:rPr>
              <a:t>.  For general inquiries, you can contact me Candace </a:t>
            </a:r>
            <a:r>
              <a:rPr lang="en-US" altLang="en-US" baseline="0" dirty="0" err="1">
                <a:latin typeface="Arial" panose="020B0604020202020204" pitchFamily="34" charset="0"/>
                <a:ea typeface="ＭＳ Ｐゴシック" panose="020B0600070205080204" pitchFamily="34" charset="-128"/>
              </a:rPr>
              <a:t>Edens</a:t>
            </a:r>
            <a:r>
              <a:rPr lang="en-US" altLang="en-US" baseline="0" dirty="0">
                <a:latin typeface="Arial" panose="020B0604020202020204" pitchFamily="34" charset="0"/>
                <a:ea typeface="ＭＳ Ｐゴシック" panose="020B0600070205080204" pitchFamily="34" charset="-128"/>
              </a:rPr>
              <a:t> and for UCFE billing questions, you can contact Cindy Le.  </a:t>
            </a:r>
          </a:p>
          <a:p>
            <a:endParaRPr lang="en-US" altLang="en-US" baseline="0" dirty="0">
              <a:latin typeface="Arial" panose="020B0604020202020204" pitchFamily="34" charset="0"/>
              <a:ea typeface="ＭＳ Ｐゴシック" panose="020B0600070205080204" pitchFamily="34" charset="-128"/>
            </a:endParaRPr>
          </a:p>
          <a:p>
            <a:r>
              <a:rPr lang="en-US" altLang="en-US" baseline="0" dirty="0">
                <a:latin typeface="Arial" panose="020B0604020202020204" pitchFamily="34" charset="0"/>
                <a:ea typeface="ＭＳ Ｐゴシック" panose="020B0600070205080204" pitchFamily="34" charset="-128"/>
              </a:rPr>
              <a:t>Thank you.</a:t>
            </a:r>
            <a:endParaRPr lang="en-US" altLang="en-US" dirty="0">
              <a:latin typeface="Arial" panose="020B0604020202020204" pitchFamily="34" charset="0"/>
              <a:ea typeface="ＭＳ Ｐゴシック" panose="020B0600070205080204" pitchFamily="34" charset="-128"/>
            </a:endParaRPr>
          </a:p>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28</a:t>
            </a:fld>
            <a:endParaRPr lang="en-US"/>
          </a:p>
        </p:txBody>
      </p:sp>
    </p:spTree>
    <p:extLst>
      <p:ext uri="{BB962C8B-B14F-4D97-AF65-F5344CB8AC3E}">
        <p14:creationId xmlns:p14="http://schemas.microsoft.com/office/powerpoint/2010/main" val="118123510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tags" Target="../tags/tag16.xml"/><Relationship Id="rId3" Type="http://schemas.openxmlformats.org/officeDocument/2006/relationships/tags" Target="../tags/tag11.xml"/><Relationship Id="rId7" Type="http://schemas.openxmlformats.org/officeDocument/2006/relationships/tags" Target="../tags/tag15.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image" Target="../media/image1.png"/><Relationship Id="rId5" Type="http://schemas.openxmlformats.org/officeDocument/2006/relationships/tags" Target="../tags/tag13.xml"/><Relationship Id="rId10" Type="http://schemas.openxmlformats.org/officeDocument/2006/relationships/image" Target="../media/image2.png"/><Relationship Id="rId4" Type="http://schemas.openxmlformats.org/officeDocument/2006/relationships/tags" Target="../tags/tag12.xml"/><Relationship Id="rId9"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3.png"/><Relationship Id="rId5" Type="http://schemas.openxmlformats.org/officeDocument/2006/relationships/slideMaster" Target="../slideMasters/slideMaster1.xml"/><Relationship Id="rId4" Type="http://schemas.openxmlformats.org/officeDocument/2006/relationships/tags" Target="../tags/tag23.xml"/></Relationships>
</file>

<file path=ppt/slideLayouts/_rels/slideLayout15.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26.xml"/><Relationship Id="rId7" Type="http://schemas.openxmlformats.org/officeDocument/2006/relationships/tags" Target="../tags/tag30.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33.xml"/><Relationship Id="rId7" Type="http://schemas.openxmlformats.org/officeDocument/2006/relationships/slideMaster" Target="../slideMasters/slideMaster1.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image" Target="../media/image5.png"/><Relationship Id="rId4"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7" name="Group 6"/>
          <p:cNvGrpSpPr>
            <a:grpSpLocks noChangeAspect="1"/>
          </p:cNvGrpSpPr>
          <p:nvPr userDrawn="1"/>
        </p:nvGrpSpPr>
        <p:grpSpPr>
          <a:xfrm>
            <a:off x="8023226" y="2924758"/>
            <a:ext cx="1120774" cy="3933242"/>
            <a:chOff x="8023226" y="2924758"/>
            <a:chExt cx="1120774" cy="3933242"/>
          </a:xfrm>
        </p:grpSpPr>
        <p:sp>
          <p:nvSpPr>
            <p:cNvPr id="8" name="Isosceles Triangle 7"/>
            <p:cNvSpPr/>
            <p:nvPr userDrawn="1">
              <p:custDataLst>
                <p:tags r:id="rId7"/>
              </p:custDataLst>
            </p:nvPr>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custDataLst>
                <p:tags r:id="rId8"/>
              </p:custDataLst>
            </p:nvPr>
          </p:nvSpPr>
          <p:spPr>
            <a:xfrm>
              <a:off x="8239885" y="3685101"/>
              <a:ext cx="904115" cy="3172899"/>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p:cNvGrpSpPr>
            <a:grpSpLocks noChangeAspect="1"/>
          </p:cNvGrpSpPr>
          <p:nvPr userDrawn="1"/>
        </p:nvGrpSpPr>
        <p:grpSpPr>
          <a:xfrm rot="16200000" flipV="1">
            <a:off x="2158718" y="-2158721"/>
            <a:ext cx="1720507" cy="6037943"/>
            <a:chOff x="8150764" y="3372336"/>
            <a:chExt cx="993237" cy="3485664"/>
          </a:xfrm>
        </p:grpSpPr>
        <p:sp>
          <p:nvSpPr>
            <p:cNvPr id="11" name="Isosceles Triangle 10"/>
            <p:cNvSpPr/>
            <p:nvPr userDrawn="1">
              <p:custDataLst>
                <p:tags r:id="rId5"/>
              </p:custDataLst>
            </p:nvPr>
          </p:nvSpPr>
          <p:spPr>
            <a:xfrm>
              <a:off x="8150764" y="3372336"/>
              <a:ext cx="993237" cy="3485663"/>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custDataLst>
                <p:tags r:id="rId6"/>
              </p:custDataLst>
            </p:nvPr>
          </p:nvSpPr>
          <p:spPr>
            <a:xfrm>
              <a:off x="8239885" y="3685101"/>
              <a:ext cx="904115" cy="3172899"/>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p:cNvPicPr>
            <a:picLocks noChangeAspect="1"/>
          </p:cNvPicPr>
          <p:nvPr userDrawn="1"/>
        </p:nvPicPr>
        <p:blipFill>
          <a:blip r:embed="rId10" cstate="screen">
            <a:clrChange>
              <a:clrFrom>
                <a:srgbClr val="231F20"/>
              </a:clrFrom>
              <a:clrTo>
                <a:srgbClr val="231F20">
                  <a:alpha val="0"/>
                </a:srgbClr>
              </a:clrTo>
            </a:clrChange>
            <a:extLst>
              <a:ext uri="{28A0092B-C50C-407E-A947-70E740481C1C}">
                <a14:useLocalDpi xmlns:a14="http://schemas.microsoft.com/office/drawing/2010/main"/>
              </a:ext>
            </a:extLst>
          </a:blip>
          <a:stretch>
            <a:fillRect/>
          </a:stretch>
        </p:blipFill>
        <p:spPr>
          <a:xfrm>
            <a:off x="360324" y="121812"/>
            <a:ext cx="996650" cy="983981"/>
          </a:xfrm>
          <a:prstGeom prst="rect">
            <a:avLst/>
          </a:prstGeom>
        </p:spPr>
      </p:pic>
      <p:sp>
        <p:nvSpPr>
          <p:cNvPr id="15" name="Rectangle 14"/>
          <p:cNvSpPr/>
          <p:nvPr userDrawn="1">
            <p:custDataLst>
              <p:tags r:id="rId1"/>
            </p:custDataLst>
          </p:nvPr>
        </p:nvSpPr>
        <p:spPr>
          <a:xfrm>
            <a:off x="3572635" y="4425121"/>
            <a:ext cx="45720" cy="1409699"/>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16" name="Picture 15"/>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360324" y="6424484"/>
            <a:ext cx="1890650" cy="228857"/>
          </a:xfrm>
          <a:prstGeom prst="rect">
            <a:avLst/>
          </a:prstGeom>
        </p:spPr>
      </p:pic>
      <p:sp>
        <p:nvSpPr>
          <p:cNvPr id="17" name="Text Placeholder 4"/>
          <p:cNvSpPr>
            <a:spLocks noGrp="1"/>
          </p:cNvSpPr>
          <p:nvPr>
            <p:ph type="body" sz="quarter" idx="12" hasCustomPrompt="1"/>
            <p:custDataLst>
              <p:tags r:id="rId2"/>
            </p:custDataLst>
          </p:nvPr>
        </p:nvSpPr>
        <p:spPr>
          <a:xfrm>
            <a:off x="1591081" y="113503"/>
            <a:ext cx="2221861" cy="356956"/>
          </a:xfrm>
        </p:spPr>
        <p:txBody>
          <a:bodyPr anchor="ctr">
            <a:normAutofit/>
          </a:bodyPr>
          <a:lstStyle>
            <a:lvl1pPr marL="0" indent="0" algn="l">
              <a:buNone/>
              <a:defRPr sz="1200" spc="50" baseline="0">
                <a:solidFill>
                  <a:schemeClr val="bg1">
                    <a:alpha val="85000"/>
                  </a:schemeClr>
                </a:solidFill>
              </a:defRPr>
            </a:lvl1pPr>
            <a:lvl2pPr marL="457200" indent="0">
              <a:buNone/>
              <a:defRPr/>
            </a:lvl2pPr>
          </a:lstStyle>
          <a:p>
            <a:r>
              <a:rPr lang="en-US"/>
              <a:t>Month ##, 2017</a:t>
            </a:r>
            <a:endParaRPr lang="en-US" dirty="0"/>
          </a:p>
        </p:txBody>
      </p:sp>
      <p:sp>
        <p:nvSpPr>
          <p:cNvPr id="2" name="Title 1"/>
          <p:cNvSpPr>
            <a:spLocks noGrp="1"/>
          </p:cNvSpPr>
          <p:nvPr>
            <p:ph type="ctrTitle"/>
            <p:custDataLst>
              <p:tags r:id="rId3"/>
            </p:custDataLst>
          </p:nvPr>
        </p:nvSpPr>
        <p:spPr>
          <a:xfrm>
            <a:off x="685800" y="1311836"/>
            <a:ext cx="7772400" cy="2387600"/>
          </a:xfrm>
        </p:spPr>
        <p:txBody>
          <a:bodyPr anchor="b">
            <a:normAutofit/>
          </a:bodyPr>
          <a:lstStyle>
            <a:lvl1pPr algn="ctr" defTabSz="914400" rtl="0" eaLnBrk="1" latinLnBrk="0" hangingPunct="1">
              <a:lnSpc>
                <a:spcPct val="90000"/>
              </a:lnSpc>
              <a:spcBef>
                <a:spcPct val="0"/>
              </a:spcBef>
              <a:buNone/>
              <a:defRPr lang="en-US" sz="60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stStyle>
          <a:p>
            <a:r>
              <a:rPr lang="en-US" dirty="0"/>
              <a:t>Click to edit Master title style</a:t>
            </a:r>
          </a:p>
        </p:txBody>
      </p:sp>
      <p:sp>
        <p:nvSpPr>
          <p:cNvPr id="3" name="Subtitle 2"/>
          <p:cNvSpPr>
            <a:spLocks noGrp="1"/>
          </p:cNvSpPr>
          <p:nvPr>
            <p:ph type="subTitle" idx="1"/>
            <p:custDataLst>
              <p:tags r:id="rId4"/>
            </p:custDataLst>
          </p:nvPr>
        </p:nvSpPr>
        <p:spPr>
          <a:xfrm>
            <a:off x="3659544" y="4425121"/>
            <a:ext cx="4798656" cy="1392508"/>
          </a:xfrm>
        </p:spPr>
        <p:txBody>
          <a:bodyPr vert="horz" lIns="182880" tIns="45720" rIns="91440" bIns="45720" rtlCol="0" anchor="ctr">
            <a:normAutofit/>
          </a:bodyPr>
          <a:lstStyle>
            <a:lvl1pPr marL="0" indent="0">
              <a:lnSpc>
                <a:spcPct val="100000"/>
              </a:lnSpc>
              <a:spcBef>
                <a:spcPts val="1200"/>
              </a:spcBef>
              <a:buNone/>
              <a:defRPr lang="en-US" sz="2300" dirty="0"/>
            </a:lvl1pPr>
            <a:lvl2pPr marL="457200" indent="-182880">
              <a:buClr>
                <a:schemeClr val="accent1"/>
              </a:buClr>
              <a:defRPr sz="1800"/>
            </a:lvl2pPr>
            <a:lvl3pPr>
              <a:defRPr/>
            </a:lvl3pPr>
          </a:lstStyle>
          <a:p>
            <a:pPr marL="274320" lvl="0" indent="-274320">
              <a:buSzPct val="101000"/>
            </a:pPr>
            <a:r>
              <a:rPr lang="en-US" dirty="0"/>
              <a:t>Click to edit Master subtitle style</a:t>
            </a:r>
          </a:p>
          <a:p>
            <a:pPr marL="960120" lvl="1" indent="-274320">
              <a:buSzPct val="101000"/>
            </a:pPr>
            <a:r>
              <a:rPr lang="en-US" dirty="0"/>
              <a:t>If a note is needed, list here</a:t>
            </a:r>
          </a:p>
        </p:txBody>
      </p:sp>
    </p:spTree>
    <p:extLst>
      <p:ext uri="{BB962C8B-B14F-4D97-AF65-F5344CB8AC3E}">
        <p14:creationId xmlns:p14="http://schemas.microsoft.com/office/powerpoint/2010/main" val="1414540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a:t>Click to edit Master title style</a:t>
            </a:r>
            <a:endParaRPr lang="en-US" dirty="0"/>
          </a:p>
        </p:txBody>
      </p:sp>
      <p:sp>
        <p:nvSpPr>
          <p:cNvPr id="3" name="Content Placeholder 2"/>
          <p:cNvSpPr>
            <a:spLocks noGrp="1"/>
          </p:cNvSpPr>
          <p:nvPr>
            <p:ph idx="1"/>
            <p:custDataLst>
              <p:tags r:id="rId2"/>
            </p:custDataLst>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custDataLst>
              <p:tags r:id="rId3"/>
            </p:custDataLst>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3115955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842964"/>
            <a:ext cx="7863840" cy="2852737"/>
          </a:xfrm>
        </p:spPr>
        <p:txBody>
          <a:bodyPr anchor="b">
            <a:normAutofit/>
          </a:bodyPr>
          <a:lstStyle>
            <a:lvl1pPr algn="ctr" defTabSz="914400" rtl="0" eaLnBrk="1" latinLnBrk="0" hangingPunct="1">
              <a:lnSpc>
                <a:spcPct val="90000"/>
              </a:lnSpc>
              <a:spcBef>
                <a:spcPct val="0"/>
              </a:spcBef>
              <a:buNone/>
              <a:defRPr lang="en-US" sz="48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stStyle>
          <a:p>
            <a:r>
              <a:rPr lang="en-US" dirty="0"/>
              <a:t>Click </a:t>
            </a:r>
            <a:r>
              <a:rPr lang="en-US"/>
              <a:t>to add section heading</a:t>
            </a:r>
            <a:endParaRPr lang="en-US" dirty="0"/>
          </a:p>
        </p:txBody>
      </p:sp>
      <p:sp>
        <p:nvSpPr>
          <p:cNvPr id="3" name="Text Placeholder 2"/>
          <p:cNvSpPr>
            <a:spLocks noGrp="1"/>
          </p:cNvSpPr>
          <p:nvPr>
            <p:ph type="body" idx="1" hasCustomPrompt="1"/>
          </p:nvPr>
        </p:nvSpPr>
        <p:spPr>
          <a:xfrm>
            <a:off x="921021" y="4064000"/>
            <a:ext cx="7269574" cy="1866900"/>
          </a:xfrm>
        </p:spPr>
        <p:txBody>
          <a:bodyPr>
            <a:normAutofit/>
          </a:bodyPr>
          <a:lstStyle>
            <a:lvl1pPr marL="0" indent="0">
              <a:lnSpc>
                <a:spcPct val="100000"/>
              </a:lnSpc>
              <a:spcBef>
                <a:spcPts val="1200"/>
              </a:spcBef>
              <a:buNone/>
              <a:defRPr sz="2600" i="1">
                <a:solidFill>
                  <a:schemeClr val="accent3">
                    <a:lumMod val="90000"/>
                    <a:lumOff val="1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section subheading</a:t>
            </a:r>
          </a:p>
        </p:txBody>
      </p:sp>
      <p:sp>
        <p:nvSpPr>
          <p:cNvPr id="8" name="Rectangle 7"/>
          <p:cNvSpPr/>
          <p:nvPr userDrawn="1"/>
        </p:nvSpPr>
        <p:spPr>
          <a:xfrm rot="5400000">
            <a:off x="4549140" y="-68775"/>
            <a:ext cx="45720" cy="786384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2C001FC9-B0F6-44E9-9D41-A14F6DF4100A}"/>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2229910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95325" y="1825625"/>
            <a:ext cx="3749040" cy="4351338"/>
          </a:xfrm>
        </p:spPr>
        <p:txBody>
          <a:bodyPr/>
          <a:lstStyle>
            <a:lvl1pPr>
              <a:defRPr sz="2400"/>
            </a:lvl1pPr>
            <a:lvl2pPr>
              <a:defRPr sz="2100"/>
            </a:lvl2pPr>
            <a:lvl3pPr>
              <a:defRPr sz="1900"/>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95825" y="1825625"/>
            <a:ext cx="3749040" cy="4351338"/>
          </a:xfrm>
        </p:spPr>
        <p:txBody>
          <a:bodyPr/>
          <a:lstStyle>
            <a:lvl1pPr>
              <a:defRPr sz="2400"/>
            </a:lvl1pPr>
            <a:lvl2pPr>
              <a:defRPr sz="2100"/>
            </a:lvl2pPr>
            <a:lvl3pPr>
              <a:defRPr sz="1900"/>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F7FD6786-8F98-43F6-B24B-3F32CA90C529}"/>
              </a:ext>
            </a:extLst>
          </p:cNvPr>
          <p:cNvSpPr/>
          <p:nvPr userDrawn="1"/>
        </p:nvSpPr>
        <p:spPr>
          <a:xfrm>
            <a:off x="4540806" y="1658456"/>
            <a:ext cx="45720" cy="521208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3A54BF1-953C-4479-BA14-05D786F8768E}"/>
              </a:ext>
            </a:extLst>
          </p:cNvPr>
          <p:cNvSpPr/>
          <p:nvPr userDrawn="1"/>
        </p:nvSpPr>
        <p:spPr>
          <a:xfrm rot="5400000">
            <a:off x="4558282" y="-2922337"/>
            <a:ext cx="27432" cy="9144003"/>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63857564-4952-4BB3-8D17-85D07E8E4219}"/>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464673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10C90F-ED6C-4D1B-A25F-8C9CF9B83DA2}"/>
              </a:ext>
            </a:extLst>
          </p:cNvPr>
          <p:cNvSpPr/>
          <p:nvPr userDrawn="1"/>
        </p:nvSpPr>
        <p:spPr>
          <a:xfrm rot="5400000">
            <a:off x="4321982" y="-2686037"/>
            <a:ext cx="500034" cy="9144003"/>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9841" y="365126"/>
            <a:ext cx="7886700" cy="1051560"/>
          </a:xfrm>
        </p:spPr>
        <p:txBody>
          <a:bodyPr vert="horz" lIns="91440" tIns="45720" rIns="91440" bIns="45720" rtlCol="0" anchor="b">
            <a:normAutofit/>
          </a:bodyPr>
          <a:lstStyle>
            <a:lvl1pPr>
              <a:defRPr lang="en-US"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defRPr>
            </a:lvl1pPr>
          </a:lstStyle>
          <a:p>
            <a:pPr lvl="0"/>
            <a:r>
              <a:rPr lang="en-US"/>
              <a:t>Click to edit Master title style</a:t>
            </a:r>
            <a:endParaRPr lang="en-US" dirty="0"/>
          </a:p>
        </p:txBody>
      </p:sp>
      <p:sp>
        <p:nvSpPr>
          <p:cNvPr id="3" name="Text Placeholder 2"/>
          <p:cNvSpPr>
            <a:spLocks noGrp="1"/>
          </p:cNvSpPr>
          <p:nvPr>
            <p:ph type="body" idx="1" hasCustomPrompt="1"/>
          </p:nvPr>
        </p:nvSpPr>
        <p:spPr>
          <a:xfrm>
            <a:off x="629842" y="1668895"/>
            <a:ext cx="3868340" cy="429348"/>
          </a:xfrm>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ln w="25400">
            <a:solidFill>
              <a:schemeClr val="bg1">
                <a:lumMod val="85000"/>
              </a:schemeClr>
            </a:solidFill>
            <a:miter lim="800000"/>
          </a:ln>
        </p:spPr>
        <p:txBody>
          <a:bodyPr lIns="45720" tIns="54864" rIns="45720" bIns="54864" anchor="ctr">
            <a:spAutoFit/>
          </a:bodyPr>
          <a:lstStyle>
            <a:lvl1pPr marL="0" indent="0" algn="ctr">
              <a:spcBef>
                <a:spcPts val="0"/>
              </a:spcBef>
              <a:buNone/>
              <a:defRPr sz="2300" b="1">
                <a:solidFill>
                  <a:schemeClr val="bg1"/>
                </a:solidFill>
                <a:effectLst>
                  <a:outerShdw blurRad="50800" dist="25400" dir="8100000" algn="tr" rotWithShape="0">
                    <a:prstClr val="black">
                      <a:alpha val="40000"/>
                    </a:prstClr>
                  </a:out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Type Section Header Here</a:t>
            </a:r>
          </a:p>
        </p:txBody>
      </p:sp>
      <p:sp>
        <p:nvSpPr>
          <p:cNvPr id="4" name="Content Placeholder 3"/>
          <p:cNvSpPr>
            <a:spLocks noGrp="1"/>
          </p:cNvSpPr>
          <p:nvPr>
            <p:ph sz="half" idx="2"/>
          </p:nvPr>
        </p:nvSpPr>
        <p:spPr>
          <a:xfrm>
            <a:off x="715567" y="2350452"/>
            <a:ext cx="3749040" cy="3839211"/>
          </a:xfrm>
        </p:spPr>
        <p:txBody>
          <a:bodyPr/>
          <a:lstStyle>
            <a:lvl1pPr>
              <a:defRPr sz="2300"/>
            </a:lvl1pPr>
            <a:lvl2pPr>
              <a:defRPr sz="2100"/>
            </a:lvl2pPr>
            <a:lvl3pPr>
              <a:defRPr sz="19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4629150" y="1668895"/>
            <a:ext cx="3887391" cy="429348"/>
          </a:xfrm>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ln w="25400">
            <a:solidFill>
              <a:schemeClr val="bg1">
                <a:lumMod val="85000"/>
              </a:schemeClr>
            </a:solidFill>
            <a:miter lim="800000"/>
          </a:ln>
        </p:spPr>
        <p:txBody>
          <a:bodyPr lIns="45720" tIns="54864" rIns="45720" bIns="54864" anchor="ctr">
            <a:spAutoFit/>
          </a:bodyPr>
          <a:lstStyle>
            <a:lvl1pPr marL="0" indent="0" algn="ctr">
              <a:spcBef>
                <a:spcPts val="0"/>
              </a:spcBef>
              <a:buNone/>
              <a:defRPr sz="2300" b="1">
                <a:solidFill>
                  <a:schemeClr val="bg1"/>
                </a:solidFill>
                <a:effectLst>
                  <a:outerShdw blurRad="50800" dist="25400" dir="8100000" algn="tr" rotWithShape="0">
                    <a:prstClr val="black">
                      <a:alpha val="40000"/>
                    </a:prstClr>
                  </a:out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Type Section Header Here</a:t>
            </a:r>
          </a:p>
        </p:txBody>
      </p:sp>
      <p:sp>
        <p:nvSpPr>
          <p:cNvPr id="6" name="Content Placeholder 5"/>
          <p:cNvSpPr>
            <a:spLocks noGrp="1"/>
          </p:cNvSpPr>
          <p:nvPr>
            <p:ph sz="quarter" idx="4"/>
          </p:nvPr>
        </p:nvSpPr>
        <p:spPr>
          <a:xfrm>
            <a:off x="4714875" y="2350452"/>
            <a:ext cx="3749040" cy="3839211"/>
          </a:xfrm>
        </p:spPr>
        <p:txBody>
          <a:bodyPr/>
          <a:lstStyle>
            <a:lvl1pPr>
              <a:defRPr sz="2300"/>
            </a:lvl1pPr>
            <a:lvl2pPr>
              <a:defRPr sz="2100"/>
            </a:lvl2pPr>
            <a:lvl3pPr>
              <a:defRPr sz="1900"/>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A0B3D28B-CE3D-4466-9666-609B2668EC89}"/>
              </a:ext>
            </a:extLst>
          </p:cNvPr>
          <p:cNvSpPr/>
          <p:nvPr userDrawn="1"/>
        </p:nvSpPr>
        <p:spPr>
          <a:xfrm>
            <a:off x="4540806" y="1658456"/>
            <a:ext cx="45720" cy="521208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BC407D7D-3897-4B51-871B-6518969A743B}"/>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19139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77BD7B24-A705-44C8-8854-0D01A5CB6C9F}"/>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990625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971510A-CF9F-4994-9B30-C2AB139BB631}"/>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3579945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2286000"/>
          </a:xfrm>
        </p:spPr>
        <p:txBody>
          <a:bodyPr lIns="0" rIns="0" anchor="ctr"/>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457200"/>
            <a:ext cx="4629150" cy="5403851"/>
          </a:xfrm>
        </p:spPr>
        <p:txBody>
          <a:bodyPr anchor="ctr"/>
          <a:lstStyle>
            <a:lvl1pPr>
              <a:defRPr sz="2400"/>
            </a:lvl1pPr>
            <a:lvl2pPr>
              <a:defRPr sz="2200"/>
            </a:lvl2pPr>
            <a:lvl3pPr>
              <a:defRPr sz="1900"/>
            </a:lvl3pPr>
            <a:lvl4pPr>
              <a:defRPr sz="1800"/>
            </a:lvl4pPr>
            <a:lvl5pPr>
              <a:defRPr sz="18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hasCustomPrompt="1"/>
          </p:nvPr>
        </p:nvSpPr>
        <p:spPr>
          <a:xfrm>
            <a:off x="641390" y="3089276"/>
            <a:ext cx="2926080" cy="2743200"/>
          </a:xfrm>
          <a:solidFill>
            <a:schemeClr val="bg1">
              <a:lumMod val="95000"/>
            </a:schemeClr>
          </a:solidFill>
          <a:ln w="88900">
            <a:solidFill>
              <a:schemeClr val="bg1">
                <a:lumMod val="85000"/>
              </a:schemeClr>
            </a:solidFill>
            <a:miter lim="800000"/>
          </a:ln>
        </p:spPr>
        <p:txBody>
          <a:bodyPr vert="horz" lIns="182880" tIns="137160" rIns="182880" bIns="137160" rtlCol="0" anchor="ctr">
            <a:normAutofit/>
          </a:bodyPr>
          <a:lstStyle>
            <a:lvl1pPr>
              <a:lnSpc>
                <a:spcPct val="110000"/>
              </a:lnSpc>
              <a:defRPr lang="en-US" sz="1800" i="0" dirty="0">
                <a:solidFill>
                  <a:schemeClr val="accent2"/>
                </a:solidFill>
              </a:defRPr>
            </a:lvl1pPr>
          </a:lstStyle>
          <a:p>
            <a:pPr marL="0" lvl="0" indent="0">
              <a:buNone/>
            </a:pPr>
            <a:r>
              <a:rPr lang="en-US" dirty="0"/>
              <a:t>Click to add caption</a:t>
            </a:r>
          </a:p>
        </p:txBody>
      </p:sp>
      <p:sp>
        <p:nvSpPr>
          <p:cNvPr id="5" name="Slide Number Placeholder 4">
            <a:extLst>
              <a:ext uri="{FF2B5EF4-FFF2-40B4-BE49-F238E27FC236}">
                <a16:creationId xmlns:a16="http://schemas.microsoft.com/office/drawing/2014/main" id="{F48D562C-A495-48E7-A662-90C4D7E5E3FB}"/>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3951283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2286000"/>
          </a:xfrm>
        </p:spPr>
        <p:txBody>
          <a:bodyPr lIns="0" rIns="0" anchor="ct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494950"/>
            <a:ext cx="4629150" cy="5349323"/>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rmAutofit/>
          </a:bodyPr>
          <a:lstStyle>
            <a:lvl1pPr marL="0" indent="0" algn="ctr">
              <a:lnSpc>
                <a:spcPct val="200000"/>
              </a:lnSpc>
              <a:buNone/>
              <a:defRPr sz="28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641390" y="3089276"/>
            <a:ext cx="2926080" cy="2743200"/>
          </a:xfrm>
          <a:prstGeom prst="rect">
            <a:avLst/>
          </a:prstGeom>
          <a:solidFill>
            <a:schemeClr val="bg1">
              <a:lumMod val="95000"/>
            </a:schemeClr>
          </a:solidFill>
          <a:ln w="88900">
            <a:solidFill>
              <a:schemeClr val="bg1">
                <a:lumMod val="85000"/>
              </a:schemeClr>
            </a:solidFill>
            <a:miter lim="800000"/>
          </a:ln>
        </p:spPr>
        <p:txBody>
          <a:bodyPr vert="horz" lIns="182880" tIns="137160" rIns="182880" bIns="137160" rtlCol="0" anchor="ctr">
            <a:normAutofit/>
          </a:bodyPr>
          <a:lstStyle>
            <a:lvl1pPr>
              <a:lnSpc>
                <a:spcPct val="110000"/>
              </a:lnSpc>
              <a:defRPr lang="en-US" sz="1800" i="0">
                <a:solidFill>
                  <a:schemeClr val="accent2"/>
                </a:solidFill>
              </a:defRPr>
            </a:lvl1pPr>
          </a:lstStyle>
          <a:p>
            <a:pPr marL="0" lvl="0" indent="0">
              <a:buNone/>
            </a:pPr>
            <a:r>
              <a:rPr lang="en-US"/>
              <a:t>Click to add caption</a:t>
            </a:r>
          </a:p>
        </p:txBody>
      </p:sp>
      <p:sp>
        <p:nvSpPr>
          <p:cNvPr id="5" name="Slide Number Placeholder 4">
            <a:extLst>
              <a:ext uri="{FF2B5EF4-FFF2-40B4-BE49-F238E27FC236}">
                <a16:creationId xmlns:a16="http://schemas.microsoft.com/office/drawing/2014/main" id="{EB6008F9-D6D9-4EDB-9511-1995786E12DA}"/>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2807628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oderator">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B35F6F-244A-4CAD-AEAB-1171AE328AA0}"/>
              </a:ext>
            </a:extLst>
          </p:cNvPr>
          <p:cNvSpPr txBox="1"/>
          <p:nvPr userDrawn="1"/>
        </p:nvSpPr>
        <p:spPr>
          <a:xfrm>
            <a:off x="628650" y="365126"/>
            <a:ext cx="7955280" cy="1051560"/>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a:t>Your Moderator:</a:t>
            </a:r>
            <a:endParaRPr lang="en-US" dirty="0"/>
          </a:p>
        </p:txBody>
      </p:sp>
      <p:sp>
        <p:nvSpPr>
          <p:cNvPr id="3" name="Content Placeholder 2"/>
          <p:cNvSpPr>
            <a:spLocks noGrp="1"/>
          </p:cNvSpPr>
          <p:nvPr>
            <p:ph idx="1" hasCustomPrompt="1"/>
          </p:nvPr>
        </p:nvSpPr>
        <p:spPr>
          <a:xfrm>
            <a:off x="4190999" y="2483662"/>
            <a:ext cx="3983355" cy="1818203"/>
          </a:xfrm>
        </p:spPr>
        <p:txBody>
          <a:bodyPr anchor="ctr"/>
          <a:lstStyle>
            <a:lvl1pPr marL="0" indent="0">
              <a:buNone/>
              <a:defRPr lang="en-US" sz="24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500"/>
              </a:spcBef>
              <a:buNone/>
              <a:defRPr sz="2000" i="1"/>
            </a:lvl2pPr>
            <a:lvl3pPr marL="457200" indent="0">
              <a:spcBef>
                <a:spcPts val="800"/>
              </a:spcBef>
              <a:buFontTx/>
              <a:buNone/>
              <a:defRPr sz="1800">
                <a:solidFill>
                  <a:schemeClr val="tx1"/>
                </a:solidFill>
              </a:defRPr>
            </a:lvl3pPr>
            <a:lvl4pPr marL="822960" indent="-365760">
              <a:spcBef>
                <a:spcPts val="300"/>
              </a:spcBef>
              <a:buClr>
                <a:schemeClr val="accent6"/>
              </a:buClr>
              <a:buSzPct val="90000"/>
              <a:buFont typeface="Wingdings" panose="05000000000000000000" pitchFamily="2" charset="2"/>
              <a:buChar char=""/>
              <a:defRPr i="1">
                <a:solidFill>
                  <a:schemeClr val="accent1"/>
                </a:solidFill>
              </a:defRPr>
            </a:lvl4pPr>
          </a:lstStyle>
          <a:p>
            <a:pPr lvl="0"/>
            <a:r>
              <a:rPr lang="en-US" dirty="0"/>
              <a:t>Moderator Name</a:t>
            </a:r>
          </a:p>
          <a:p>
            <a:pPr lvl="1"/>
            <a:r>
              <a:rPr lang="en-US" dirty="0"/>
              <a:t>Position</a:t>
            </a:r>
          </a:p>
          <a:p>
            <a:pPr lvl="2"/>
            <a:r>
              <a:rPr lang="en-US" dirty="0"/>
              <a:t>Organization</a:t>
            </a:r>
          </a:p>
          <a:p>
            <a:pPr lvl="3"/>
            <a:r>
              <a:rPr lang="en-US" dirty="0"/>
              <a:t>email</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6" name="Picture Placeholder 2">
            <a:extLst>
              <a:ext uri="{FF2B5EF4-FFF2-40B4-BE49-F238E27FC236}">
                <a16:creationId xmlns:a16="http://schemas.microsoft.com/office/drawing/2014/main" id="{C0C6114B-D2AA-4229-BCFB-04B0363D87F6}"/>
              </a:ext>
            </a:extLst>
          </p:cNvPr>
          <p:cNvSpPr>
            <a:spLocks noGrp="1" noChangeAspect="1"/>
          </p:cNvSpPr>
          <p:nvPr>
            <p:ph type="pic" idx="11"/>
          </p:nvPr>
        </p:nvSpPr>
        <p:spPr>
          <a:xfrm>
            <a:off x="1827005" y="2483663"/>
            <a:ext cx="1573420" cy="1818203"/>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rmAutofit/>
          </a:bodyPr>
          <a:lstStyle>
            <a:lvl1pPr marL="0" indent="0" algn="ctr">
              <a:lnSpc>
                <a:spcPct val="100000"/>
              </a:lnSpc>
              <a:buNone/>
              <a:defRPr sz="20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2983630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esenter">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B35F6F-244A-4CAD-AEAB-1171AE328AA0}"/>
              </a:ext>
            </a:extLst>
          </p:cNvPr>
          <p:cNvSpPr txBox="1"/>
          <p:nvPr userDrawn="1"/>
        </p:nvSpPr>
        <p:spPr>
          <a:xfrm>
            <a:off x="628650" y="365126"/>
            <a:ext cx="7955280" cy="1051560"/>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dirty="0"/>
              <a:t>Your Presenter:</a:t>
            </a:r>
          </a:p>
        </p:txBody>
      </p:sp>
      <p:sp>
        <p:nvSpPr>
          <p:cNvPr id="3" name="Content Placeholder 2"/>
          <p:cNvSpPr>
            <a:spLocks noGrp="1"/>
          </p:cNvSpPr>
          <p:nvPr>
            <p:ph idx="1" hasCustomPrompt="1"/>
          </p:nvPr>
        </p:nvSpPr>
        <p:spPr>
          <a:xfrm>
            <a:off x="4190999" y="2483662"/>
            <a:ext cx="3983355" cy="1818203"/>
          </a:xfrm>
        </p:spPr>
        <p:txBody>
          <a:bodyPr anchor="ctr"/>
          <a:lstStyle>
            <a:lvl1pPr marL="0" indent="0">
              <a:buNone/>
              <a:defRPr lang="en-US" sz="24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500"/>
              </a:spcBef>
              <a:buNone/>
              <a:defRPr sz="2000" i="1"/>
            </a:lvl2pPr>
            <a:lvl3pPr marL="457200" indent="0">
              <a:spcBef>
                <a:spcPts val="800"/>
              </a:spcBef>
              <a:buFontTx/>
              <a:buNone/>
              <a:defRPr sz="1800">
                <a:solidFill>
                  <a:schemeClr val="tx1"/>
                </a:solidFill>
              </a:defRPr>
            </a:lvl3pPr>
            <a:lvl4pPr marL="822960" indent="-365760">
              <a:spcBef>
                <a:spcPts val="300"/>
              </a:spcBef>
              <a:buClr>
                <a:schemeClr val="accent6"/>
              </a:buClr>
              <a:buSzPct val="90000"/>
              <a:buFont typeface="Wingdings" panose="05000000000000000000" pitchFamily="2" charset="2"/>
              <a:buChar char=""/>
              <a:defRPr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6" name="Picture Placeholder 2">
            <a:extLst>
              <a:ext uri="{FF2B5EF4-FFF2-40B4-BE49-F238E27FC236}">
                <a16:creationId xmlns:a16="http://schemas.microsoft.com/office/drawing/2014/main" id="{C0C6114B-D2AA-4229-BCFB-04B0363D87F6}"/>
              </a:ext>
            </a:extLst>
          </p:cNvPr>
          <p:cNvSpPr>
            <a:spLocks noGrp="1" noChangeAspect="1"/>
          </p:cNvSpPr>
          <p:nvPr>
            <p:ph type="pic" idx="11"/>
          </p:nvPr>
        </p:nvSpPr>
        <p:spPr>
          <a:xfrm>
            <a:off x="1827005" y="2483663"/>
            <a:ext cx="1573420" cy="1818203"/>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rmAutofit/>
          </a:bodyPr>
          <a:lstStyle>
            <a:lvl1pPr marL="0" indent="0" algn="ctr">
              <a:lnSpc>
                <a:spcPct val="100000"/>
              </a:lnSpc>
              <a:buNone/>
              <a:defRPr sz="20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40845304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resenters (2)">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B35F6F-244A-4CAD-AEAB-1171AE328AA0}"/>
              </a:ext>
            </a:extLst>
          </p:cNvPr>
          <p:cNvSpPr txBox="1"/>
          <p:nvPr userDrawn="1"/>
        </p:nvSpPr>
        <p:spPr>
          <a:xfrm>
            <a:off x="628650" y="365126"/>
            <a:ext cx="7955280" cy="1051560"/>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dirty="0"/>
              <a:t>Your Presenters:</a:t>
            </a:r>
          </a:p>
        </p:txBody>
      </p:sp>
      <p:sp>
        <p:nvSpPr>
          <p:cNvPr id="3" name="Content Placeholder 2"/>
          <p:cNvSpPr>
            <a:spLocks noGrp="1"/>
          </p:cNvSpPr>
          <p:nvPr>
            <p:ph idx="1" hasCustomPrompt="1"/>
          </p:nvPr>
        </p:nvSpPr>
        <p:spPr>
          <a:xfrm>
            <a:off x="4190999" y="1769287"/>
            <a:ext cx="3983355" cy="1818203"/>
          </a:xfrm>
        </p:spPr>
        <p:txBody>
          <a:bodyPr anchor="ctr"/>
          <a:lstStyle>
            <a:lvl1pPr marL="0" indent="0">
              <a:buNone/>
              <a:defRPr lang="en-US" sz="24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500"/>
              </a:spcBef>
              <a:buNone/>
              <a:defRPr sz="2000" i="1"/>
            </a:lvl2pPr>
            <a:lvl3pPr marL="457200" indent="0">
              <a:spcBef>
                <a:spcPts val="800"/>
              </a:spcBef>
              <a:buFontTx/>
              <a:buNone/>
              <a:defRPr sz="1800">
                <a:solidFill>
                  <a:schemeClr val="tx1"/>
                </a:solidFill>
              </a:defRPr>
            </a:lvl3pPr>
            <a:lvl4pPr marL="822960" indent="-365760">
              <a:spcBef>
                <a:spcPts val="300"/>
              </a:spcBef>
              <a:buClr>
                <a:schemeClr val="accent6"/>
              </a:buClr>
              <a:buSzPct val="90000"/>
              <a:buFont typeface="Wingdings" panose="05000000000000000000" pitchFamily="2" charset="2"/>
              <a:buChar char=""/>
              <a:defRPr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6" name="Picture Placeholder 2">
            <a:extLst>
              <a:ext uri="{FF2B5EF4-FFF2-40B4-BE49-F238E27FC236}">
                <a16:creationId xmlns:a16="http://schemas.microsoft.com/office/drawing/2014/main" id="{C0C6114B-D2AA-4229-BCFB-04B0363D87F6}"/>
              </a:ext>
            </a:extLst>
          </p:cNvPr>
          <p:cNvSpPr>
            <a:spLocks noGrp="1" noChangeAspect="1"/>
          </p:cNvSpPr>
          <p:nvPr>
            <p:ph type="pic" idx="11"/>
          </p:nvPr>
        </p:nvSpPr>
        <p:spPr>
          <a:xfrm>
            <a:off x="1827005" y="1769288"/>
            <a:ext cx="1573420" cy="1818203"/>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rmAutofit/>
          </a:bodyPr>
          <a:lstStyle>
            <a:lvl1pPr marL="0" indent="0" algn="ctr">
              <a:lnSpc>
                <a:spcPct val="100000"/>
              </a:lnSpc>
              <a:buNone/>
              <a:defRPr sz="20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7" name="Content Placeholder 2">
            <a:extLst>
              <a:ext uri="{FF2B5EF4-FFF2-40B4-BE49-F238E27FC236}">
                <a16:creationId xmlns:a16="http://schemas.microsoft.com/office/drawing/2014/main" id="{6D0BB0CF-FF39-4644-864F-D1DE162FCA0A}"/>
              </a:ext>
            </a:extLst>
          </p:cNvPr>
          <p:cNvSpPr>
            <a:spLocks noGrp="1"/>
          </p:cNvSpPr>
          <p:nvPr>
            <p:ph idx="12" hasCustomPrompt="1"/>
          </p:nvPr>
        </p:nvSpPr>
        <p:spPr>
          <a:xfrm>
            <a:off x="4190999" y="4115205"/>
            <a:ext cx="3983355" cy="1818203"/>
          </a:xfrm>
        </p:spPr>
        <p:txBody>
          <a:bodyPr anchor="ctr"/>
          <a:lstStyle>
            <a:lvl1pPr marL="0" indent="0">
              <a:buNone/>
              <a:defRPr lang="en-US" sz="24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500"/>
              </a:spcBef>
              <a:buNone/>
              <a:defRPr sz="2000" i="1"/>
            </a:lvl2pPr>
            <a:lvl3pPr marL="457200" indent="0">
              <a:spcBef>
                <a:spcPts val="800"/>
              </a:spcBef>
              <a:buFontTx/>
              <a:buNone/>
              <a:defRPr sz="1800">
                <a:solidFill>
                  <a:schemeClr val="tx1"/>
                </a:solidFill>
              </a:defRPr>
            </a:lvl3pPr>
            <a:lvl4pPr marL="822960" indent="-365760">
              <a:spcBef>
                <a:spcPts val="300"/>
              </a:spcBef>
              <a:buClr>
                <a:schemeClr val="accent6"/>
              </a:buClr>
              <a:buSzPct val="90000"/>
              <a:buFont typeface="Wingdings" panose="05000000000000000000" pitchFamily="2" charset="2"/>
              <a:buChar char=""/>
              <a:defRPr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8" name="Picture Placeholder 2">
            <a:extLst>
              <a:ext uri="{FF2B5EF4-FFF2-40B4-BE49-F238E27FC236}">
                <a16:creationId xmlns:a16="http://schemas.microsoft.com/office/drawing/2014/main" id="{F2CEA25B-149F-4B0D-99E1-EB15B6122285}"/>
              </a:ext>
            </a:extLst>
          </p:cNvPr>
          <p:cNvSpPr>
            <a:spLocks noGrp="1" noChangeAspect="1"/>
          </p:cNvSpPr>
          <p:nvPr>
            <p:ph type="pic" idx="13"/>
          </p:nvPr>
        </p:nvSpPr>
        <p:spPr>
          <a:xfrm>
            <a:off x="1827005" y="4115206"/>
            <a:ext cx="1573420" cy="1818203"/>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rmAutofit/>
          </a:bodyPr>
          <a:lstStyle>
            <a:lvl1pPr marL="0" indent="0" algn="ctr">
              <a:lnSpc>
                <a:spcPct val="100000"/>
              </a:lnSpc>
              <a:buNone/>
              <a:defRPr sz="20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2786560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esenters (3)">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B35F6F-244A-4CAD-AEAB-1171AE328AA0}"/>
              </a:ext>
            </a:extLst>
          </p:cNvPr>
          <p:cNvSpPr txBox="1"/>
          <p:nvPr userDrawn="1"/>
        </p:nvSpPr>
        <p:spPr>
          <a:xfrm>
            <a:off x="628650" y="365126"/>
            <a:ext cx="7955280" cy="1051560"/>
          </a:xfrm>
          <a:prstGeom prst="rect">
            <a:avLst/>
          </a:prstGeom>
        </p:spPr>
        <p:txBody>
          <a:bodyPr vert="horz" lIns="91440" tIns="45720" rIns="91440" bIns="45720" rtlCol="0" anchor="ctr">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dirty="0"/>
              <a:t>Your Presenters:</a:t>
            </a:r>
          </a:p>
        </p:txBody>
      </p:sp>
      <p:sp>
        <p:nvSpPr>
          <p:cNvPr id="3" name="Content Placeholder 2"/>
          <p:cNvSpPr>
            <a:spLocks noGrp="1"/>
          </p:cNvSpPr>
          <p:nvPr>
            <p:ph idx="1" hasCustomPrompt="1"/>
          </p:nvPr>
        </p:nvSpPr>
        <p:spPr>
          <a:xfrm>
            <a:off x="4104211" y="1550213"/>
            <a:ext cx="3983355" cy="1183871"/>
          </a:xfrm>
        </p:spPr>
        <p:txBody>
          <a:bodyPr anchor="ctr"/>
          <a:lstStyle>
            <a:lvl1pPr marL="0" indent="0">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300"/>
              </a:spcBef>
              <a:buNone/>
              <a:defRPr sz="1800" i="1"/>
            </a:lvl2pPr>
            <a:lvl3pPr marL="274320" indent="0">
              <a:spcBef>
                <a:spcPts val="600"/>
              </a:spcBef>
              <a:buFontTx/>
              <a:buNone/>
              <a:defRPr sz="1600">
                <a:solidFill>
                  <a:schemeClr val="tx1"/>
                </a:solidFill>
              </a:defRPr>
            </a:lvl3pPr>
            <a:lvl4pPr marL="640080" indent="-365760">
              <a:spcBef>
                <a:spcPts val="300"/>
              </a:spcBef>
              <a:buClr>
                <a:schemeClr val="accent6"/>
              </a:buClr>
              <a:buSzPct val="90000"/>
              <a:buFont typeface="Wingdings" panose="05000000000000000000" pitchFamily="2" charset="2"/>
              <a:buChar char=""/>
              <a:defRPr sz="1600"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6" name="Picture Placeholder 2">
            <a:extLst>
              <a:ext uri="{FF2B5EF4-FFF2-40B4-BE49-F238E27FC236}">
                <a16:creationId xmlns:a16="http://schemas.microsoft.com/office/drawing/2014/main" id="{C0C6114B-D2AA-4229-BCFB-04B0363D87F6}"/>
              </a:ext>
            </a:extLst>
          </p:cNvPr>
          <p:cNvSpPr>
            <a:spLocks noGrp="1" noChangeAspect="1"/>
          </p:cNvSpPr>
          <p:nvPr>
            <p:ph type="pic" idx="11"/>
          </p:nvPr>
        </p:nvSpPr>
        <p:spPr>
          <a:xfrm>
            <a:off x="2289149" y="1550214"/>
            <a:ext cx="1024487" cy="1183870"/>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Autofit/>
          </a:bodyPr>
          <a:lstStyle>
            <a:lvl1pPr marL="0" indent="0" algn="ctr">
              <a:lnSpc>
                <a:spcPct val="100000"/>
              </a:lnSpc>
              <a:buNone/>
              <a:defRPr sz="16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7" name="Content Placeholder 2">
            <a:extLst>
              <a:ext uri="{FF2B5EF4-FFF2-40B4-BE49-F238E27FC236}">
                <a16:creationId xmlns:a16="http://schemas.microsoft.com/office/drawing/2014/main" id="{6D0BB0CF-FF39-4644-864F-D1DE162FCA0A}"/>
              </a:ext>
            </a:extLst>
          </p:cNvPr>
          <p:cNvSpPr>
            <a:spLocks noGrp="1"/>
          </p:cNvSpPr>
          <p:nvPr>
            <p:ph idx="12" hasCustomPrompt="1"/>
          </p:nvPr>
        </p:nvSpPr>
        <p:spPr>
          <a:xfrm>
            <a:off x="3603599" y="3169259"/>
            <a:ext cx="3983355" cy="1183871"/>
          </a:xfrm>
        </p:spPr>
        <p:txBody>
          <a:bodyPr anchor="ctr"/>
          <a:lstStyle>
            <a:lvl1pPr marL="0" indent="0">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300"/>
              </a:spcBef>
              <a:buNone/>
              <a:defRPr sz="1800" i="1"/>
            </a:lvl2pPr>
            <a:lvl3pPr marL="274320" indent="0">
              <a:spcBef>
                <a:spcPts val="600"/>
              </a:spcBef>
              <a:buFontTx/>
              <a:buNone/>
              <a:defRPr sz="1600">
                <a:solidFill>
                  <a:schemeClr val="tx1"/>
                </a:solidFill>
              </a:defRPr>
            </a:lvl3pPr>
            <a:lvl4pPr marL="640080" indent="-365760">
              <a:spcBef>
                <a:spcPts val="300"/>
              </a:spcBef>
              <a:buClr>
                <a:schemeClr val="accent6"/>
              </a:buClr>
              <a:buSzPct val="90000"/>
              <a:buFont typeface="Wingdings" panose="05000000000000000000" pitchFamily="2" charset="2"/>
              <a:buChar char=""/>
              <a:defRPr sz="1600"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8" name="Picture Placeholder 2">
            <a:extLst>
              <a:ext uri="{FF2B5EF4-FFF2-40B4-BE49-F238E27FC236}">
                <a16:creationId xmlns:a16="http://schemas.microsoft.com/office/drawing/2014/main" id="{F2CEA25B-149F-4B0D-99E1-EB15B6122285}"/>
              </a:ext>
            </a:extLst>
          </p:cNvPr>
          <p:cNvSpPr>
            <a:spLocks noGrp="1" noChangeAspect="1"/>
          </p:cNvSpPr>
          <p:nvPr>
            <p:ph type="pic" idx="13"/>
          </p:nvPr>
        </p:nvSpPr>
        <p:spPr>
          <a:xfrm>
            <a:off x="1788537" y="3169260"/>
            <a:ext cx="1024487" cy="1183870"/>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Autofit/>
          </a:bodyPr>
          <a:lstStyle>
            <a:lvl1pPr marL="0" indent="0" algn="ctr">
              <a:lnSpc>
                <a:spcPct val="100000"/>
              </a:lnSpc>
              <a:buNone/>
              <a:defRPr sz="16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Content Placeholder 2">
            <a:extLst>
              <a:ext uri="{FF2B5EF4-FFF2-40B4-BE49-F238E27FC236}">
                <a16:creationId xmlns:a16="http://schemas.microsoft.com/office/drawing/2014/main" id="{5F412FA4-B02E-44E6-8B54-8C543AF12548}"/>
              </a:ext>
            </a:extLst>
          </p:cNvPr>
          <p:cNvSpPr>
            <a:spLocks noGrp="1"/>
          </p:cNvSpPr>
          <p:nvPr>
            <p:ph idx="14" hasCustomPrompt="1"/>
          </p:nvPr>
        </p:nvSpPr>
        <p:spPr>
          <a:xfrm>
            <a:off x="3041624" y="4788305"/>
            <a:ext cx="3983355" cy="1183871"/>
          </a:xfrm>
        </p:spPr>
        <p:txBody>
          <a:bodyPr anchor="ctr"/>
          <a:lstStyle>
            <a:lvl1pPr marL="0" indent="0">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300"/>
              </a:spcBef>
              <a:buNone/>
              <a:defRPr sz="1800" i="1"/>
            </a:lvl2pPr>
            <a:lvl3pPr marL="274320" indent="0">
              <a:spcBef>
                <a:spcPts val="600"/>
              </a:spcBef>
              <a:buFontTx/>
              <a:buNone/>
              <a:defRPr sz="1600">
                <a:solidFill>
                  <a:schemeClr val="tx1"/>
                </a:solidFill>
              </a:defRPr>
            </a:lvl3pPr>
            <a:lvl4pPr marL="640080" indent="-365760">
              <a:spcBef>
                <a:spcPts val="300"/>
              </a:spcBef>
              <a:buClr>
                <a:schemeClr val="accent6"/>
              </a:buClr>
              <a:buSzPct val="90000"/>
              <a:buFont typeface="Wingdings" panose="05000000000000000000" pitchFamily="2" charset="2"/>
              <a:buChar char=""/>
              <a:defRPr sz="1600"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10" name="Picture Placeholder 2">
            <a:extLst>
              <a:ext uri="{FF2B5EF4-FFF2-40B4-BE49-F238E27FC236}">
                <a16:creationId xmlns:a16="http://schemas.microsoft.com/office/drawing/2014/main" id="{681D4FF5-6288-4D27-802B-1F68F7152C8A}"/>
              </a:ext>
            </a:extLst>
          </p:cNvPr>
          <p:cNvSpPr>
            <a:spLocks noGrp="1" noChangeAspect="1"/>
          </p:cNvSpPr>
          <p:nvPr>
            <p:ph type="pic" idx="15"/>
          </p:nvPr>
        </p:nvSpPr>
        <p:spPr>
          <a:xfrm>
            <a:off x="1226562" y="4788306"/>
            <a:ext cx="1024487" cy="1183870"/>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Autofit/>
          </a:bodyPr>
          <a:lstStyle>
            <a:lvl1pPr marL="0" indent="0" algn="ctr">
              <a:lnSpc>
                <a:spcPct val="100000"/>
              </a:lnSpc>
              <a:buNone/>
              <a:defRPr sz="16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3851879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628650" y="1562100"/>
            <a:ext cx="7955280" cy="4614863"/>
          </a:xfrm>
        </p:spPr>
        <p:txBody>
          <a:bodyPr anchor="ctr"/>
          <a:lstStyle>
            <a:lvl1pPr marL="274320" indent="-274320">
              <a:buSzPct val="130000"/>
              <a:buFont typeface="Wingdings 2" panose="05020102010507070707" pitchFamily="18" charset="2"/>
              <a:buChar char=""/>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custDataLst>
              <p:tags r:id="rId2"/>
            </p:custDataLst>
          </p:nvPr>
        </p:nvSpPr>
        <p:spPr/>
        <p:txBody>
          <a:bodyPr/>
          <a:lstStyle/>
          <a:p>
            <a:fld id="{706D636C-90A3-4979-BA37-BAB384B22101}" type="slidenum">
              <a:rPr lang="en-US" smtClean="0"/>
              <a:pPr/>
              <a:t>‹#›</a:t>
            </a:fld>
            <a:endParaRPr lang="en-US"/>
          </a:p>
        </p:txBody>
      </p:sp>
      <p:sp>
        <p:nvSpPr>
          <p:cNvPr id="5" name="TextBox 4">
            <a:extLst>
              <a:ext uri="{FF2B5EF4-FFF2-40B4-BE49-F238E27FC236}">
                <a16:creationId xmlns:a16="http://schemas.microsoft.com/office/drawing/2014/main" id="{4EFF1AEB-41C4-4F09-A84E-76A8A2E5FB0C}"/>
              </a:ext>
            </a:extLst>
          </p:cNvPr>
          <p:cNvSpPr txBox="1"/>
          <p:nvPr userDrawn="1">
            <p:custDataLst>
              <p:tags r:id="rId3"/>
            </p:custDataLst>
          </p:nvPr>
        </p:nvSpPr>
        <p:spPr>
          <a:xfrm>
            <a:off x="628650" y="365126"/>
            <a:ext cx="7955280" cy="1051560"/>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a:t>Today’s Objectives:</a:t>
            </a:r>
            <a:endParaRPr lang="en-US" dirty="0"/>
          </a:p>
        </p:txBody>
      </p:sp>
      <p:pic>
        <p:nvPicPr>
          <p:cNvPr id="7" name="Picture 6">
            <a:extLst>
              <a:ext uri="{FF2B5EF4-FFF2-40B4-BE49-F238E27FC236}">
                <a16:creationId xmlns:a16="http://schemas.microsoft.com/office/drawing/2014/main" id="{3A1BC28C-8AF2-4940-BDB9-E673A861171F}"/>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6582823" y="365126"/>
            <a:ext cx="2206570" cy="1095374"/>
          </a:xfrm>
          <a:prstGeom prst="rect">
            <a:avLst/>
          </a:prstGeom>
        </p:spPr>
      </p:pic>
      <p:sp>
        <p:nvSpPr>
          <p:cNvPr id="8" name="Rectangle 7">
            <a:extLst>
              <a:ext uri="{FF2B5EF4-FFF2-40B4-BE49-F238E27FC236}">
                <a16:creationId xmlns:a16="http://schemas.microsoft.com/office/drawing/2014/main" id="{B39BDA01-EE61-49D4-8FAA-01389FC14AC8}"/>
              </a:ext>
            </a:extLst>
          </p:cNvPr>
          <p:cNvSpPr/>
          <p:nvPr userDrawn="1">
            <p:custDataLst>
              <p:tags r:id="rId4"/>
            </p:custDataLst>
          </p:nvPr>
        </p:nvSpPr>
        <p:spPr>
          <a:xfrm rot="5400000">
            <a:off x="4558282" y="-3103312"/>
            <a:ext cx="27432" cy="9144003"/>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9869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473200" y="365126"/>
            <a:ext cx="7110730" cy="1051560"/>
          </a:xfrm>
        </p:spPr>
        <p:txBody>
          <a:bodyPr anchor="ctr"/>
          <a:lstStyle/>
          <a:p>
            <a:r>
              <a:rPr lang="en-US"/>
              <a:t>Click to edit Master title style</a:t>
            </a:r>
            <a:endParaRPr lang="en-US" dirty="0"/>
          </a:p>
        </p:txBody>
      </p:sp>
      <p:sp>
        <p:nvSpPr>
          <p:cNvPr id="3" name="Content Placeholder 2"/>
          <p:cNvSpPr>
            <a:spLocks noGrp="1"/>
          </p:cNvSpPr>
          <p:nvPr>
            <p:ph idx="1"/>
            <p:custDataLst>
              <p:tags r:id="rId2"/>
            </p:custDataLst>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custDataLst>
              <p:tags r:id="rId3"/>
            </p:custDataLst>
          </p:nvPr>
        </p:nvSpPr>
        <p:spPr/>
        <p:txBody>
          <a:bodyPr/>
          <a:lstStyle/>
          <a:p>
            <a:fld id="{706D636C-90A3-4979-BA37-BAB384B22101}" type="slidenum">
              <a:rPr lang="en-US" smtClean="0"/>
              <a:pPr/>
              <a:t>‹#›</a:t>
            </a:fld>
            <a:endParaRPr lang="en-US"/>
          </a:p>
        </p:txBody>
      </p:sp>
      <p:grpSp>
        <p:nvGrpSpPr>
          <p:cNvPr id="9" name="Group 8">
            <a:extLst>
              <a:ext uri="{FF2B5EF4-FFF2-40B4-BE49-F238E27FC236}">
                <a16:creationId xmlns:a16="http://schemas.microsoft.com/office/drawing/2014/main" id="{C748CE21-7AFE-4E43-95C7-CE54C7F8E328}"/>
              </a:ext>
            </a:extLst>
          </p:cNvPr>
          <p:cNvGrpSpPr/>
          <p:nvPr userDrawn="1">
            <p:custDataLst>
              <p:tags r:id="rId4"/>
            </p:custDataLst>
          </p:nvPr>
        </p:nvGrpSpPr>
        <p:grpSpPr>
          <a:xfrm>
            <a:off x="408972" y="0"/>
            <a:ext cx="796952" cy="1591228"/>
            <a:chOff x="628648" y="-1"/>
            <a:chExt cx="1019624" cy="1591228"/>
          </a:xfrm>
          <a:effectLst>
            <a:outerShdw blurRad="50800" dist="25400" dir="8100000" algn="tr" rotWithShape="0">
              <a:prstClr val="black">
                <a:alpha val="30000"/>
              </a:prstClr>
            </a:outerShdw>
          </a:effectLst>
        </p:grpSpPr>
        <p:sp>
          <p:nvSpPr>
            <p:cNvPr id="8" name="Pentagon 3">
              <a:extLst>
                <a:ext uri="{FF2B5EF4-FFF2-40B4-BE49-F238E27FC236}">
                  <a16:creationId xmlns:a16="http://schemas.microsoft.com/office/drawing/2014/main" id="{66EF78EF-7007-4AD8-B0B0-9D842402A112}"/>
                </a:ext>
              </a:extLst>
            </p:cNvPr>
            <p:cNvSpPr/>
            <p:nvPr userDrawn="1">
              <p:custDataLst>
                <p:tags r:id="rId6"/>
              </p:custDataLst>
            </p:nvPr>
          </p:nvSpPr>
          <p:spPr>
            <a:xfrm rot="5400000">
              <a:off x="342847" y="285802"/>
              <a:ext cx="1591227" cy="1019623"/>
            </a:xfrm>
            <a:prstGeom prst="homePlate">
              <a:avLst>
                <a:gd name="adj" fmla="val 44467"/>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path path="circle">
                <a:fillToRect l="100000" t="100000"/>
              </a:path>
              <a:tileRect r="-100000" b="-100000"/>
            </a:gradFill>
            <a:ln w="25400">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Pentagon 3">
              <a:extLst>
                <a:ext uri="{FF2B5EF4-FFF2-40B4-BE49-F238E27FC236}">
                  <a16:creationId xmlns:a16="http://schemas.microsoft.com/office/drawing/2014/main" id="{D523D052-BBAD-4207-B109-48CB7A77CC9E}"/>
                </a:ext>
              </a:extLst>
            </p:cNvPr>
            <p:cNvSpPr/>
            <p:nvPr userDrawn="1">
              <p:custDataLst>
                <p:tags r:id="rId7"/>
              </p:custDataLst>
            </p:nvPr>
          </p:nvSpPr>
          <p:spPr>
            <a:xfrm rot="5400000">
              <a:off x="430116" y="198531"/>
              <a:ext cx="1416687" cy="1019623"/>
            </a:xfrm>
            <a:prstGeom prst="homePlate">
              <a:avLst>
                <a:gd name="adj" fmla="val 41756"/>
              </a:avLst>
            </a:prstGeom>
            <a:gradFill flip="none" rotWithShape="1">
              <a:gsLst>
                <a:gs pos="0">
                  <a:schemeClr val="bg1">
                    <a:lumMod val="75000"/>
                  </a:schemeClr>
                </a:gs>
                <a:gs pos="53000">
                  <a:srgbClr val="F1F1F1"/>
                </a:gs>
                <a:gs pos="25000">
                  <a:schemeClr val="bg1">
                    <a:lumMod val="95000"/>
                  </a:schemeClr>
                </a:gs>
                <a:gs pos="6000">
                  <a:schemeClr val="bg1">
                    <a:lumMod val="85000"/>
                  </a:schemeClr>
                </a:gs>
                <a:gs pos="77000">
                  <a:srgbClr val="E3E3E3"/>
                </a:gs>
                <a:gs pos="97345">
                  <a:schemeClr val="bg1">
                    <a:lumMod val="75000"/>
                  </a:schemeClr>
                </a:gs>
              </a:gsLst>
              <a:lin ang="0" scaled="1"/>
              <a:tileRect/>
            </a:gradFill>
            <a:ln w="25400">
              <a:gradFill flip="none" rotWithShape="1">
                <a:gsLst>
                  <a:gs pos="100000">
                    <a:schemeClr val="bg1">
                      <a:lumMod val="75000"/>
                    </a:schemeClr>
                  </a:gs>
                  <a:gs pos="0">
                    <a:schemeClr val="accent4">
                      <a:lumMod val="67000"/>
                    </a:schemeClr>
                  </a:gs>
                  <a:gs pos="48000">
                    <a:schemeClr val="accent4">
                      <a:lumMod val="97000"/>
                      <a:lumOff val="3000"/>
                    </a:schemeClr>
                  </a:gs>
                  <a:gs pos="85000">
                    <a:schemeClr val="accent4">
                      <a:lumMod val="60000"/>
                      <a:lumOff val="40000"/>
                    </a:schemeClr>
                  </a:gs>
                </a:gsLst>
                <a:lin ang="10800000" scaled="1"/>
                <a:tileRect/>
              </a:gra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10" name="Text Placeholder 3">
            <a:extLst>
              <a:ext uri="{FF2B5EF4-FFF2-40B4-BE49-F238E27FC236}">
                <a16:creationId xmlns:a16="http://schemas.microsoft.com/office/drawing/2014/main" id="{121EAC3E-DB16-448B-9877-1345E9FF81BC}"/>
              </a:ext>
            </a:extLst>
          </p:cNvPr>
          <p:cNvSpPr>
            <a:spLocks noGrp="1"/>
          </p:cNvSpPr>
          <p:nvPr>
            <p:ph type="body" sz="half" idx="2" hasCustomPrompt="1"/>
            <p:custDataLst>
              <p:tags r:id="rId5"/>
            </p:custDataLst>
          </p:nvPr>
        </p:nvSpPr>
        <p:spPr>
          <a:xfrm>
            <a:off x="339424" y="528805"/>
            <a:ext cx="921646" cy="804862"/>
          </a:xfrm>
        </p:spPr>
        <p:txBody>
          <a:bodyPr tIns="73152">
            <a:normAutofit/>
          </a:bodyPr>
          <a:lstStyle>
            <a:lvl1pPr marL="0" indent="0" algn="ctr">
              <a:buNone/>
              <a:defRPr lang="en-US" sz="4000" b="1" i="0" kern="1200" cap="small" spc="40" baseline="0" dirty="0" smtClean="0">
                <a:ln w="15875">
                  <a:gradFill flip="none" rotWithShape="1">
                    <a:gsLst>
                      <a:gs pos="0">
                        <a:schemeClr val="accent2"/>
                      </a:gs>
                      <a:gs pos="100000">
                        <a:schemeClr val="accent5"/>
                      </a:gs>
                    </a:gsLst>
                    <a:lin ang="16200000" scaled="1"/>
                    <a:tileRect/>
                  </a:gradFill>
                </a:ln>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effectLst>
                  <a:innerShdw blurRad="101600" dist="76200" dir="18900000">
                    <a:prstClr val="black">
                      <a:alpha val="30000"/>
                    </a:prstClr>
                  </a:innerShdw>
                </a:effectLst>
                <a:latin typeface="+mj-lt"/>
                <a:ea typeface="+mj-ea"/>
                <a:cs typeface="Impact" panose="020B080603090205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a:t>
            </a:r>
            <a:endParaRPr lang="en-US" dirty="0"/>
          </a:p>
        </p:txBody>
      </p:sp>
    </p:spTree>
    <p:extLst>
      <p:ext uri="{BB962C8B-B14F-4D97-AF65-F5344CB8AC3E}">
        <p14:creationId xmlns:p14="http://schemas.microsoft.com/office/powerpoint/2010/main" val="3972518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2025" y="4800600"/>
            <a:ext cx="6724083" cy="566738"/>
          </a:xfrm>
        </p:spPr>
        <p:txBody>
          <a:bodyPr anchor="b">
            <a:normAutofit/>
          </a:bodyPr>
          <a:lstStyle>
            <a:lvl1pPr marL="457200" indent="-457200" algn="r">
              <a:buClr>
                <a:srgbClr val="7A232E"/>
              </a:buClr>
              <a:buFont typeface="Wingdings" panose="05000000000000000000" pitchFamily="2" charset="2"/>
              <a:buChar char="Ø"/>
              <a:defRPr sz="3200" b="0" spc="40" baseline="0">
                <a:gradFill>
                  <a:gsLst>
                    <a:gs pos="0">
                      <a:schemeClr val="accent6">
                        <a:lumMod val="50000"/>
                      </a:schemeClr>
                    </a:gs>
                    <a:gs pos="100000">
                      <a:schemeClr val="accent1">
                        <a:lumMod val="50000"/>
                      </a:schemeClr>
                    </a:gs>
                  </a:gsLst>
                  <a:lin ang="5400000" scaled="1"/>
                </a:gradFill>
              </a:defRPr>
            </a:lvl1pPr>
          </a:lstStyle>
          <a:p>
            <a:r>
              <a:rPr lang="en-US" dirty="0" err="1"/>
              <a:t>FirstName</a:t>
            </a:r>
            <a:r>
              <a:rPr lang="en-US" dirty="0"/>
              <a:t> </a:t>
            </a:r>
            <a:r>
              <a:rPr lang="en-US" dirty="0" err="1"/>
              <a:t>LastName</a:t>
            </a:r>
            <a:endParaRPr lang="en-US" dirty="0"/>
          </a:p>
        </p:txBody>
      </p:sp>
      <p:sp>
        <p:nvSpPr>
          <p:cNvPr id="4" name="Text Placeholder 3"/>
          <p:cNvSpPr>
            <a:spLocks noGrp="1"/>
          </p:cNvSpPr>
          <p:nvPr>
            <p:ph type="body" sz="half" idx="2" hasCustomPrompt="1"/>
          </p:nvPr>
        </p:nvSpPr>
        <p:spPr>
          <a:xfrm>
            <a:off x="962026" y="1076325"/>
            <a:ext cx="6724650" cy="2962275"/>
          </a:xfrm>
        </p:spPr>
        <p:txBody>
          <a:bodyPr anchor="ctr" anchorCtr="0">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Type quote here</a:t>
            </a:r>
          </a:p>
        </p:txBody>
      </p:sp>
      <p:sp>
        <p:nvSpPr>
          <p:cNvPr id="6" name="Text Placeholder 3"/>
          <p:cNvSpPr>
            <a:spLocks noGrp="1"/>
          </p:cNvSpPr>
          <p:nvPr>
            <p:ph type="body" sz="half" idx="10" hasCustomPrompt="1"/>
          </p:nvPr>
        </p:nvSpPr>
        <p:spPr>
          <a:xfrm>
            <a:off x="962025" y="5398235"/>
            <a:ext cx="6724083" cy="354865"/>
          </a:xfrm>
        </p:spPr>
        <p:txBody>
          <a:bodyPr anchor="ctr" anchorCtr="0">
            <a:noAutofit/>
          </a:bodyPr>
          <a:lstStyle>
            <a:lvl1pPr marL="0" indent="0" algn="r">
              <a:buNone/>
              <a:defRPr sz="1800" i="1" baseline="0">
                <a:solidFill>
                  <a:schemeClr val="accent3">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Additional info if applicable</a:t>
            </a:r>
          </a:p>
        </p:txBody>
      </p:sp>
      <p:sp>
        <p:nvSpPr>
          <p:cNvPr id="7" name="Title 1"/>
          <p:cNvSpPr txBox="1">
            <a:spLocks/>
          </p:cNvSpPr>
          <p:nvPr userDrawn="1"/>
        </p:nvSpPr>
        <p:spPr>
          <a:xfrm>
            <a:off x="0" y="729116"/>
            <a:ext cx="962025" cy="1897061"/>
          </a:xfrm>
          <a:prstGeom prst="rect">
            <a:avLst/>
          </a:prstGeom>
        </p:spPr>
        <p:txBody>
          <a:bodyPr vert="horz" lIns="0" tIns="0" rIns="0" bIns="0" rtlCol="0" anchor="ctr">
            <a:noAutofit/>
          </a:bodyPr>
          <a:lstStyle>
            <a:lvl1pPr algn="l" defTabSz="457200" rtl="0" eaLnBrk="1" latinLnBrk="0" hangingPunct="1">
              <a:lnSpc>
                <a:spcPct val="85000"/>
              </a:lnSpc>
              <a:spcBef>
                <a:spcPct val="0"/>
              </a:spcBef>
              <a:buNone/>
              <a:defRPr sz="4400" b="1" i="0" kern="1200" cap="small" baseline="0">
                <a:gradFill>
                  <a:gsLst>
                    <a:gs pos="0">
                      <a:srgbClr val="004874"/>
                    </a:gs>
                    <a:gs pos="100000">
                      <a:srgbClr val="041F36"/>
                    </a:gs>
                  </a:gsLst>
                  <a:lin ang="5400000" scaled="1"/>
                </a:gradFill>
                <a:latin typeface="Myriad Pro Cond"/>
                <a:ea typeface="+mj-ea"/>
                <a:cs typeface="Myriad Pro Cond"/>
              </a:defRPr>
            </a:lvl1pPr>
          </a:lstStyle>
          <a:p>
            <a:pPr algn="r"/>
            <a:r>
              <a:rPr lang="en-US" sz="11500" dirty="0">
                <a:gradFill flip="none" rotWithShape="1">
                  <a:gsLst>
                    <a:gs pos="24000">
                      <a:schemeClr val="accent6">
                        <a:lumMod val="75000"/>
                      </a:schemeClr>
                    </a:gs>
                    <a:gs pos="83000">
                      <a:schemeClr val="accent1">
                        <a:lumMod val="50000"/>
                      </a:schemeClr>
                    </a:gs>
                  </a:gsLst>
                  <a:lin ang="2700000" scaled="1"/>
                  <a:tileRect/>
                </a:gradFill>
                <a:latin typeface="Times New Roman" panose="02020603050405020304" pitchFamily="18" charset="0"/>
                <a:cs typeface="Times New Roman" panose="02020603050405020304" pitchFamily="18" charset="0"/>
              </a:rPr>
              <a:t>“</a:t>
            </a:r>
          </a:p>
        </p:txBody>
      </p:sp>
      <p:sp>
        <p:nvSpPr>
          <p:cNvPr id="9" name="Title 1"/>
          <p:cNvSpPr txBox="1">
            <a:spLocks/>
          </p:cNvSpPr>
          <p:nvPr userDrawn="1"/>
        </p:nvSpPr>
        <p:spPr>
          <a:xfrm rot="10800000">
            <a:off x="7686675" y="2155824"/>
            <a:ext cx="971550" cy="1897061"/>
          </a:xfrm>
          <a:prstGeom prst="rect">
            <a:avLst/>
          </a:prstGeom>
        </p:spPr>
        <p:txBody>
          <a:bodyPr vert="horz" lIns="0" tIns="0" rIns="0" bIns="0" rtlCol="0" anchor="ctr">
            <a:noAutofit/>
          </a:bodyPr>
          <a:lstStyle>
            <a:lvl1pPr algn="l" defTabSz="457200" rtl="0" eaLnBrk="1" latinLnBrk="0" hangingPunct="1">
              <a:lnSpc>
                <a:spcPct val="85000"/>
              </a:lnSpc>
              <a:spcBef>
                <a:spcPct val="0"/>
              </a:spcBef>
              <a:buNone/>
              <a:defRPr sz="4400" b="1" i="0" kern="1200" cap="small" baseline="0">
                <a:gradFill>
                  <a:gsLst>
                    <a:gs pos="0">
                      <a:srgbClr val="004874"/>
                    </a:gs>
                    <a:gs pos="100000">
                      <a:srgbClr val="041F36"/>
                    </a:gs>
                  </a:gsLst>
                  <a:lin ang="5400000" scaled="1"/>
                </a:gradFill>
                <a:latin typeface="Myriad Pro Cond"/>
                <a:ea typeface="+mj-ea"/>
                <a:cs typeface="Myriad Pro Cond"/>
              </a:defRPr>
            </a:lvl1pPr>
          </a:lstStyle>
          <a:p>
            <a:pPr algn="r"/>
            <a:r>
              <a:rPr lang="en-US" sz="11500" dirty="0">
                <a:gradFill flip="none" rotWithShape="1">
                  <a:gsLst>
                    <a:gs pos="24000">
                      <a:schemeClr val="accent6">
                        <a:lumMod val="75000"/>
                      </a:schemeClr>
                    </a:gs>
                    <a:gs pos="83000">
                      <a:schemeClr val="accent1">
                        <a:lumMod val="50000"/>
                      </a:schemeClr>
                    </a:gs>
                  </a:gsLst>
                  <a:lin ang="2700000" scaled="1"/>
                  <a:tileRect/>
                </a:gradFill>
                <a:latin typeface="Times New Roman" panose="02020603050405020304" pitchFamily="18" charset="0"/>
                <a:cs typeface="Times New Roman" panose="02020603050405020304" pitchFamily="18" charset="0"/>
              </a:rPr>
              <a:t>“</a:t>
            </a:r>
          </a:p>
        </p:txBody>
      </p:sp>
      <p:sp>
        <p:nvSpPr>
          <p:cNvPr id="3" name="Slide Number Placeholder 2">
            <a:extLst>
              <a:ext uri="{FF2B5EF4-FFF2-40B4-BE49-F238E27FC236}">
                <a16:creationId xmlns:a16="http://schemas.microsoft.com/office/drawing/2014/main" id="{3B5A52FF-C423-4C33-BA52-0EE5F11EA94C}"/>
              </a:ext>
            </a:extLst>
          </p:cNvPr>
          <p:cNvSpPr>
            <a:spLocks noGrp="1"/>
          </p:cNvSpPr>
          <p:nvPr>
            <p:ph type="sldNum" sz="quarter" idx="11"/>
          </p:nvPr>
        </p:nvSpPr>
        <p:spPr/>
        <p:txBody>
          <a:bodyPr/>
          <a:lstStyle/>
          <a:p>
            <a:fld id="{706D636C-90A3-4979-BA37-BAB384B22101}" type="slidenum">
              <a:rPr lang="en-US" smtClean="0"/>
              <a:pPr/>
              <a:t>‹#›</a:t>
            </a:fld>
            <a:endParaRPr lang="en-US"/>
          </a:p>
        </p:txBody>
      </p:sp>
      <p:sp>
        <p:nvSpPr>
          <p:cNvPr id="8" name="Rectangle 7">
            <a:extLst>
              <a:ext uri="{FF2B5EF4-FFF2-40B4-BE49-F238E27FC236}">
                <a16:creationId xmlns:a16="http://schemas.microsoft.com/office/drawing/2014/main" id="{43D77594-847C-4D9F-8E9C-BA000729C35F}"/>
              </a:ext>
            </a:extLst>
          </p:cNvPr>
          <p:cNvSpPr/>
          <p:nvPr userDrawn="1"/>
        </p:nvSpPr>
        <p:spPr>
          <a:xfrm rot="5400000">
            <a:off x="4311972" y="1309431"/>
            <a:ext cx="27432" cy="6720840"/>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73017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1B4496C-42F2-4A52-9C95-651EE67206F0}"/>
              </a:ext>
            </a:extLst>
          </p:cNvPr>
          <p:cNvPicPr>
            <a:picLocks noChangeAspect="1"/>
          </p:cNvPicPr>
          <p:nvPr userDrawn="1"/>
        </p:nvPicPr>
        <p:blipFill rotWithShape="1">
          <a:blip r:embed="rId8" cstate="screen">
            <a:extLst>
              <a:ext uri="{28A0092B-C50C-407E-A947-70E740481C1C}">
                <a14:useLocalDpi xmlns:a14="http://schemas.microsoft.com/office/drawing/2010/main"/>
              </a:ext>
            </a:extLst>
          </a:blip>
          <a:srcRect/>
          <a:stretch/>
        </p:blipFill>
        <p:spPr>
          <a:xfrm>
            <a:off x="85725" y="693411"/>
            <a:ext cx="2343150" cy="761532"/>
          </a:xfrm>
          <a:prstGeom prst="rect">
            <a:avLst/>
          </a:prstGeom>
        </p:spPr>
      </p:pic>
      <p:sp>
        <p:nvSpPr>
          <p:cNvPr id="4" name="Text Placeholder 3"/>
          <p:cNvSpPr>
            <a:spLocks noGrp="1"/>
          </p:cNvSpPr>
          <p:nvPr>
            <p:ph type="body" sz="half" idx="2" hasCustomPrompt="1"/>
            <p:custDataLst>
              <p:tags r:id="rId1"/>
            </p:custDataLst>
          </p:nvPr>
        </p:nvSpPr>
        <p:spPr>
          <a:xfrm>
            <a:off x="390525" y="1756800"/>
            <a:ext cx="8307704" cy="3251942"/>
          </a:xfrm>
        </p:spPr>
        <p:txBody>
          <a:bodyPr anchor="ctr" anchorCtr="0">
            <a:normAutofit/>
          </a:bodyPr>
          <a:lstStyle>
            <a:lvl1pPr marL="0" indent="0">
              <a:lnSpc>
                <a:spcPct val="95000"/>
              </a:lnSpc>
              <a:spcBef>
                <a:spcPts val="1000"/>
              </a:spcBef>
              <a:buNone/>
              <a:defRPr sz="2200" b="0">
                <a:latin typeface="Times New Roman" panose="02020603050405020304" pitchFamily="18" charset="0"/>
                <a:cs typeface="Times New Roman" panose="02020603050405020304" pitchFamily="18"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This slide format is to draw attention to precise legal language.  Place legal language here.</a:t>
            </a:r>
            <a:endParaRPr lang="en-US" dirty="0"/>
          </a:p>
        </p:txBody>
      </p:sp>
      <p:sp>
        <p:nvSpPr>
          <p:cNvPr id="6" name="Text Placeholder 3"/>
          <p:cNvSpPr>
            <a:spLocks noGrp="1"/>
          </p:cNvSpPr>
          <p:nvPr>
            <p:ph type="body" sz="half" idx="10" hasCustomPrompt="1"/>
            <p:custDataLst>
              <p:tags r:id="rId2"/>
            </p:custDataLst>
          </p:nvPr>
        </p:nvSpPr>
        <p:spPr>
          <a:xfrm>
            <a:off x="2543174" y="1064168"/>
            <a:ext cx="6155055" cy="354865"/>
          </a:xfrm>
        </p:spPr>
        <p:txBody>
          <a:bodyPr anchor="ctr" anchorCtr="0">
            <a:noAutofit/>
          </a:bodyPr>
          <a:lstStyle>
            <a:lvl1pPr marL="0" indent="0" algn="l">
              <a:buNone/>
              <a:defRPr sz="1800" i="1" baseline="0">
                <a:solidFill>
                  <a:schemeClr val="accent3">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Additional info if applicable</a:t>
            </a:r>
          </a:p>
        </p:txBody>
      </p:sp>
      <p:sp>
        <p:nvSpPr>
          <p:cNvPr id="3" name="Slide Number Placeholder 2">
            <a:extLst>
              <a:ext uri="{FF2B5EF4-FFF2-40B4-BE49-F238E27FC236}">
                <a16:creationId xmlns:a16="http://schemas.microsoft.com/office/drawing/2014/main" id="{3B5A52FF-C423-4C33-BA52-0EE5F11EA94C}"/>
              </a:ext>
            </a:extLst>
          </p:cNvPr>
          <p:cNvSpPr>
            <a:spLocks noGrp="1"/>
          </p:cNvSpPr>
          <p:nvPr>
            <p:ph type="sldNum" sz="quarter" idx="11"/>
            <p:custDataLst>
              <p:tags r:id="rId3"/>
            </p:custDataLst>
          </p:nvPr>
        </p:nvSpPr>
        <p:spPr/>
        <p:txBody>
          <a:bodyPr/>
          <a:lstStyle/>
          <a:p>
            <a:fld id="{706D636C-90A3-4979-BA37-BAB384B22101}" type="slidenum">
              <a:rPr lang="en-US" smtClean="0"/>
              <a:pPr/>
              <a:t>‹#›</a:t>
            </a:fld>
            <a:endParaRPr lang="en-US"/>
          </a:p>
        </p:txBody>
      </p:sp>
      <p:sp>
        <p:nvSpPr>
          <p:cNvPr id="8" name="Rectangle 7">
            <a:extLst>
              <a:ext uri="{FF2B5EF4-FFF2-40B4-BE49-F238E27FC236}">
                <a16:creationId xmlns:a16="http://schemas.microsoft.com/office/drawing/2014/main" id="{4768B8A7-EB81-4FD2-82D4-E645AB5DA130}"/>
              </a:ext>
            </a:extLst>
          </p:cNvPr>
          <p:cNvSpPr/>
          <p:nvPr userDrawn="1">
            <p:custDataLst>
              <p:tags r:id="rId4"/>
            </p:custDataLst>
          </p:nvPr>
        </p:nvSpPr>
        <p:spPr>
          <a:xfrm rot="5400000">
            <a:off x="4558282" y="-3103312"/>
            <a:ext cx="27432" cy="9144003"/>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0A81F1B3-A836-409F-B9E6-2E2CAEB1F57F}"/>
              </a:ext>
            </a:extLst>
          </p:cNvPr>
          <p:cNvSpPr>
            <a:spLocks noGrp="1"/>
          </p:cNvSpPr>
          <p:nvPr>
            <p:ph type="title" hasCustomPrompt="1"/>
            <p:custDataLst>
              <p:tags r:id="rId5"/>
            </p:custDataLst>
          </p:nvPr>
        </p:nvSpPr>
        <p:spPr>
          <a:xfrm>
            <a:off x="2324100" y="119319"/>
            <a:ext cx="6374129" cy="862470"/>
          </a:xfrm>
        </p:spPr>
        <p:txBody>
          <a:bodyPr>
            <a:normAutofit/>
          </a:bodyPr>
          <a:lstStyle>
            <a:lvl1pPr>
              <a:defRPr sz="2600"/>
            </a:lvl1pPr>
          </a:lstStyle>
          <a:p>
            <a:r>
              <a:rPr lang="en-US"/>
              <a:t>Section name / Title / Reference Info</a:t>
            </a:r>
          </a:p>
        </p:txBody>
      </p:sp>
      <p:sp>
        <p:nvSpPr>
          <p:cNvPr id="13" name="Text Placeholder 3">
            <a:extLst>
              <a:ext uri="{FF2B5EF4-FFF2-40B4-BE49-F238E27FC236}">
                <a16:creationId xmlns:a16="http://schemas.microsoft.com/office/drawing/2014/main" id="{73153095-E629-4333-A9E6-44B7EAB756CC}"/>
              </a:ext>
            </a:extLst>
          </p:cNvPr>
          <p:cNvSpPr>
            <a:spLocks noGrp="1"/>
          </p:cNvSpPr>
          <p:nvPr>
            <p:ph type="body" sz="half" idx="12" hasCustomPrompt="1"/>
            <p:custDataLst>
              <p:tags r:id="rId6"/>
            </p:custDataLst>
          </p:nvPr>
        </p:nvSpPr>
        <p:spPr>
          <a:xfrm>
            <a:off x="390526" y="5095875"/>
            <a:ext cx="7905749" cy="1197102"/>
          </a:xfrm>
        </p:spPr>
        <p:txBody>
          <a:bodyPr anchor="ctr" anchorCtr="0">
            <a:noAutofit/>
          </a:bodyPr>
          <a:lstStyle>
            <a:lvl1pPr marL="0" indent="0" algn="ctr">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If needed, include a callout note about the legal language here.</a:t>
            </a:r>
            <a:endParaRPr lang="en-US" dirty="0"/>
          </a:p>
        </p:txBody>
      </p:sp>
    </p:spTree>
    <p:extLst>
      <p:ext uri="{BB962C8B-B14F-4D97-AF65-F5344CB8AC3E}">
        <p14:creationId xmlns:p14="http://schemas.microsoft.com/office/powerpoint/2010/main" val="25050596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esource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11892" y="1120346"/>
            <a:ext cx="4032473" cy="5056617"/>
          </a:xfrm>
        </p:spPr>
        <p:txBody>
          <a:bodyPr>
            <a:noAutofit/>
          </a:bodyPr>
          <a:lstStyle>
            <a:lvl1pPr>
              <a:spcBef>
                <a:spcPts val="3000"/>
              </a:spcBef>
              <a:defRPr sz="2000"/>
            </a:lvl1pPr>
            <a:lvl2pPr marL="292608" indent="0">
              <a:spcBef>
                <a:spcPts val="600"/>
              </a:spcBef>
              <a:spcAft>
                <a:spcPts val="200"/>
              </a:spcAft>
              <a:buNone/>
              <a:defRPr sz="1400" i="1">
                <a:solidFill>
                  <a:schemeClr val="accent3">
                    <a:lumMod val="75000"/>
                    <a:lumOff val="25000"/>
                  </a:schemeClr>
                </a:solidFill>
              </a:defRPr>
            </a:lvl2pPr>
            <a:lvl3pPr marL="576072" indent="-274320">
              <a:spcBef>
                <a:spcPts val="400"/>
              </a:spcBef>
              <a:buClr>
                <a:schemeClr val="accent3">
                  <a:lumMod val="75000"/>
                  <a:lumOff val="25000"/>
                </a:schemeClr>
              </a:buClr>
              <a:buFont typeface="Wingdings" panose="05000000000000000000" pitchFamily="2" charset="2"/>
              <a:buChar char=""/>
              <a:defRPr sz="1300" u="sng">
                <a:solidFill>
                  <a:schemeClr val="accent6"/>
                </a:solidFill>
              </a:defRPr>
            </a:lvl3pPr>
          </a:lstStyle>
          <a:p>
            <a:pPr lvl="0"/>
            <a:r>
              <a:rPr lang="en-US" dirty="0"/>
              <a:t>Name of Resource</a:t>
            </a:r>
          </a:p>
          <a:p>
            <a:pPr lvl="1"/>
            <a:r>
              <a:rPr lang="en-US" dirty="0"/>
              <a:t>Details about resource listed here.</a:t>
            </a:r>
          </a:p>
          <a:p>
            <a:pPr lvl="2"/>
            <a:r>
              <a:rPr lang="en-US" dirty="0"/>
              <a:t>web address</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95824" y="1120346"/>
            <a:ext cx="4032504" cy="5056617"/>
          </a:xfrm>
        </p:spPr>
        <p:txBody>
          <a:bodyPr>
            <a:noAutofit/>
          </a:bodyPr>
          <a:lstStyle>
            <a:lvl1pPr>
              <a:spcBef>
                <a:spcPts val="3000"/>
              </a:spcBef>
              <a:defRPr sz="2000"/>
            </a:lvl1pPr>
            <a:lvl2pPr marL="274320" indent="0" algn="l" defTabSz="914400" rtl="0" eaLnBrk="1" latinLnBrk="0" hangingPunct="1">
              <a:lnSpc>
                <a:spcPct val="90000"/>
              </a:lnSpc>
              <a:spcBef>
                <a:spcPts val="800"/>
              </a:spcBef>
              <a:spcAft>
                <a:spcPts val="200"/>
              </a:spcAft>
              <a:buClr>
                <a:schemeClr val="bg1">
                  <a:lumMod val="65000"/>
                </a:schemeClr>
              </a:buClr>
              <a:buFont typeface="Arial" panose="020B0604020202020204" pitchFamily="34" charset="0"/>
              <a:buNone/>
              <a:defRPr lang="en-US" sz="1400" i="1" kern="1200" dirty="0">
                <a:solidFill>
                  <a:schemeClr val="accent3">
                    <a:lumMod val="75000"/>
                    <a:lumOff val="25000"/>
                  </a:schemeClr>
                </a:solidFill>
                <a:latin typeface="+mn-lt"/>
                <a:ea typeface="+mn-ea"/>
                <a:cs typeface="+mn-cs"/>
              </a:defRPr>
            </a:lvl2pPr>
            <a:lvl3pPr marL="587502" indent="-285750">
              <a:spcBef>
                <a:spcPts val="400"/>
              </a:spcBef>
              <a:buClr>
                <a:schemeClr val="accent3">
                  <a:lumMod val="75000"/>
                  <a:lumOff val="25000"/>
                </a:schemeClr>
              </a:buClr>
              <a:buFont typeface="Wingdings" panose="05000000000000000000" pitchFamily="2" charset="2"/>
              <a:buChar char=""/>
              <a:defRPr lang="en-US" sz="1300" u="sng" kern="1200" baseline="0" dirty="0">
                <a:solidFill>
                  <a:schemeClr val="accent6"/>
                </a:solidFill>
                <a:latin typeface="+mn-lt"/>
                <a:ea typeface="+mn-ea"/>
                <a:cs typeface="+mn-cs"/>
              </a:defRPr>
            </a:lvl3pPr>
          </a:lstStyle>
          <a:p>
            <a:pPr lvl="0"/>
            <a:r>
              <a:rPr lang="en-US" dirty="0"/>
              <a:t>Name of Resource</a:t>
            </a:r>
          </a:p>
          <a:p>
            <a:pPr marL="560070" lvl="1" indent="-285750" algn="l" defTabSz="914400" rtl="0" eaLnBrk="1" latinLnBrk="0" hangingPunct="1">
              <a:lnSpc>
                <a:spcPct val="90000"/>
              </a:lnSpc>
              <a:spcBef>
                <a:spcPts val="800"/>
              </a:spcBef>
              <a:buClr>
                <a:schemeClr val="bg1">
                  <a:lumMod val="65000"/>
                </a:schemeClr>
              </a:buClr>
            </a:pPr>
            <a:r>
              <a:rPr lang="en-US" dirty="0"/>
              <a:t>Details about resource listed here.</a:t>
            </a:r>
          </a:p>
          <a:p>
            <a:pPr marL="587502" lvl="2" indent="-285750" algn="l" defTabSz="914400" rtl="0" eaLnBrk="1" latinLnBrk="0" hangingPunct="1">
              <a:lnSpc>
                <a:spcPct val="90000"/>
              </a:lnSpc>
              <a:spcBef>
                <a:spcPts val="800"/>
              </a:spcBef>
              <a:buClr>
                <a:schemeClr val="bg1">
                  <a:lumMod val="65000"/>
                </a:schemeClr>
              </a:buClr>
            </a:pPr>
            <a:r>
              <a:rPr lang="en-US" dirty="0"/>
              <a:t>Web address</a:t>
            </a:r>
          </a:p>
          <a:p>
            <a:pPr lvl="3"/>
            <a:r>
              <a:rPr lang="en-US" dirty="0"/>
              <a:t>Fourth level</a:t>
            </a:r>
          </a:p>
          <a:p>
            <a:pPr lvl="4"/>
            <a:r>
              <a:rPr lang="en-US" dirty="0"/>
              <a:t>Fifth level</a:t>
            </a:r>
          </a:p>
        </p:txBody>
      </p:sp>
      <p:sp>
        <p:nvSpPr>
          <p:cNvPr id="6" name="Rectangle 5">
            <a:extLst>
              <a:ext uri="{FF2B5EF4-FFF2-40B4-BE49-F238E27FC236}">
                <a16:creationId xmlns:a16="http://schemas.microsoft.com/office/drawing/2014/main" id="{F7FD6786-8F98-43F6-B24B-3F32CA90C529}"/>
              </a:ext>
            </a:extLst>
          </p:cNvPr>
          <p:cNvSpPr/>
          <p:nvPr userDrawn="1"/>
        </p:nvSpPr>
        <p:spPr>
          <a:xfrm>
            <a:off x="4540808" y="1003986"/>
            <a:ext cx="45720" cy="585216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3A54BF1-953C-4479-BA14-05D786F8768E}"/>
              </a:ext>
            </a:extLst>
          </p:cNvPr>
          <p:cNvSpPr/>
          <p:nvPr userDrawn="1"/>
        </p:nvSpPr>
        <p:spPr>
          <a:xfrm rot="5400000">
            <a:off x="4558284" y="-3576807"/>
            <a:ext cx="27432" cy="9144003"/>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89D9F95-E05B-461F-9AB6-FCC469E64AE0}"/>
              </a:ext>
            </a:extLst>
          </p:cNvPr>
          <p:cNvSpPr txBox="1"/>
          <p:nvPr userDrawn="1"/>
        </p:nvSpPr>
        <p:spPr>
          <a:xfrm>
            <a:off x="1309816" y="365126"/>
            <a:ext cx="6880779" cy="616352"/>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lgn="ctr"/>
            <a:r>
              <a:rPr lang="en-US" dirty="0"/>
              <a:t>Resources:</a:t>
            </a:r>
          </a:p>
        </p:txBody>
      </p:sp>
      <p:sp>
        <p:nvSpPr>
          <p:cNvPr id="11" name="TextBox 10">
            <a:extLst>
              <a:ext uri="{FF2B5EF4-FFF2-40B4-BE49-F238E27FC236}">
                <a16:creationId xmlns:a16="http://schemas.microsoft.com/office/drawing/2014/main" id="{3C7C2AD0-E385-4C6D-9FC1-7C6479504B69}"/>
              </a:ext>
            </a:extLst>
          </p:cNvPr>
          <p:cNvSpPr txBox="1"/>
          <p:nvPr userDrawn="1"/>
        </p:nvSpPr>
        <p:spPr>
          <a:xfrm>
            <a:off x="2509079" y="205945"/>
            <a:ext cx="1318054" cy="947351"/>
          </a:xfrm>
          <a:prstGeom prst="rect">
            <a:avLst/>
          </a:prstGeom>
          <a:noFill/>
        </p:spPr>
        <p:txBody>
          <a:bodyPr wrap="none" rtlCol="0">
            <a:noAutofit/>
          </a:bodyPr>
          <a:lstStyle/>
          <a:p>
            <a:pPr algn="l">
              <a:lnSpc>
                <a:spcPct val="85000"/>
              </a:lnSpc>
            </a:pPr>
            <a:r>
              <a:rPr lang="en-US" sz="6600" dirty="0">
                <a:solidFill>
                  <a:schemeClr val="bg1">
                    <a:lumMod val="75000"/>
                  </a:schemeClr>
                </a:solidFill>
                <a:sym typeface="Webdings" panose="05030102010509060703" pitchFamily="18" charset="2"/>
              </a:rPr>
              <a:t></a:t>
            </a:r>
            <a:endParaRPr lang="en-US" sz="6600" dirty="0">
              <a:solidFill>
                <a:schemeClr val="bg1">
                  <a:lumMod val="75000"/>
                </a:schemeClr>
              </a:solidFill>
            </a:endParaRPr>
          </a:p>
        </p:txBody>
      </p:sp>
      <p:sp>
        <p:nvSpPr>
          <p:cNvPr id="2" name="Slide Number Placeholder 1">
            <a:extLst>
              <a:ext uri="{FF2B5EF4-FFF2-40B4-BE49-F238E27FC236}">
                <a16:creationId xmlns:a16="http://schemas.microsoft.com/office/drawing/2014/main" id="{5A246DD3-D6C3-4914-8E87-5DA06C7256DC}"/>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30758134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4695825" y="1190625"/>
            <a:ext cx="3697604" cy="5165726"/>
          </a:xfrm>
        </p:spPr>
        <p:txBody>
          <a:bodyPr anchor="ctr"/>
          <a:lstStyle>
            <a:lvl1pPr marL="0" indent="0">
              <a:spcBef>
                <a:spcPts val="3000"/>
              </a:spcBef>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365760" indent="0">
              <a:spcBef>
                <a:spcPts val="300"/>
              </a:spcBef>
              <a:buNone/>
              <a:defRPr sz="1600" i="1"/>
            </a:lvl2pPr>
            <a:lvl3pPr marL="365760" indent="0">
              <a:spcBef>
                <a:spcPts val="400"/>
              </a:spcBef>
              <a:buFontTx/>
              <a:buNone/>
              <a:defRPr sz="1400" b="1">
                <a:solidFill>
                  <a:schemeClr val="tx1"/>
                </a:solidFill>
              </a:defRPr>
            </a:lvl3pPr>
            <a:lvl4pPr marL="914400" indent="-274320">
              <a:spcBef>
                <a:spcPts val="1200"/>
              </a:spcBef>
              <a:buClr>
                <a:schemeClr val="accent6"/>
              </a:buClr>
              <a:buSzPct val="90000"/>
              <a:buFont typeface="Wingdings" panose="05000000000000000000" pitchFamily="2" charset="2"/>
              <a:buChar char=""/>
              <a:defRPr sz="1300" i="1">
                <a:solidFill>
                  <a:schemeClr val="accent1"/>
                </a:solidFill>
              </a:defRPr>
            </a:lvl4pPr>
            <a:lvl5pPr marL="914400" indent="-274320">
              <a:spcBef>
                <a:spcPts val="200"/>
              </a:spcBef>
              <a:buClr>
                <a:schemeClr val="accent2"/>
              </a:buClr>
              <a:buSzPct val="120000"/>
              <a:buFont typeface="Wingdings" panose="05000000000000000000" pitchFamily="2" charset="2"/>
              <a:buChar char=""/>
              <a:defRPr sz="1300" b="0" i="0" spc="50" baseline="0">
                <a:solidFill>
                  <a:schemeClr val="accent3">
                    <a:lumMod val="75000"/>
                    <a:lumOff val="25000"/>
                  </a:schemeClr>
                </a:solidFill>
              </a:defRPr>
            </a:lvl5pPr>
          </a:lstStyle>
          <a:p>
            <a:pPr lvl="0"/>
            <a:r>
              <a:rPr lang="en-US" dirty="0"/>
              <a:t>Presenter Name</a:t>
            </a:r>
          </a:p>
          <a:p>
            <a:pPr lvl="1"/>
            <a:r>
              <a:rPr lang="en-US" dirty="0"/>
              <a:t>Position</a:t>
            </a:r>
          </a:p>
          <a:p>
            <a:pPr lvl="2"/>
            <a:r>
              <a:rPr lang="en-US" dirty="0"/>
              <a:t>Organization</a:t>
            </a:r>
          </a:p>
          <a:p>
            <a:pPr lvl="3"/>
            <a:r>
              <a:rPr lang="en-US" dirty="0"/>
              <a:t>Email</a:t>
            </a:r>
          </a:p>
          <a:p>
            <a:pPr lvl="4"/>
            <a:r>
              <a:rPr lang="en-US" dirty="0"/>
              <a:t>Phone</a:t>
            </a:r>
          </a:p>
        </p:txBody>
      </p:sp>
      <p:sp>
        <p:nvSpPr>
          <p:cNvPr id="4" name="Slide Number Placeholder 3"/>
          <p:cNvSpPr>
            <a:spLocks noGrp="1"/>
          </p:cNvSpPr>
          <p:nvPr>
            <p:ph type="sldNum" sz="quarter" idx="10"/>
            <p:custDataLst>
              <p:tags r:id="rId2"/>
            </p:custDataLst>
          </p:nvPr>
        </p:nvSpPr>
        <p:spPr/>
        <p:txBody>
          <a:bodyPr/>
          <a:lstStyle/>
          <a:p>
            <a:fld id="{706D636C-90A3-4979-BA37-BAB384B22101}" type="slidenum">
              <a:rPr lang="en-US" smtClean="0"/>
              <a:pPr/>
              <a:t>‹#›</a:t>
            </a:fld>
            <a:endParaRPr lang="en-US"/>
          </a:p>
        </p:txBody>
      </p:sp>
      <p:sp>
        <p:nvSpPr>
          <p:cNvPr id="8" name="TextBox 7">
            <a:extLst>
              <a:ext uri="{FF2B5EF4-FFF2-40B4-BE49-F238E27FC236}">
                <a16:creationId xmlns:a16="http://schemas.microsoft.com/office/drawing/2014/main" id="{5E098955-8651-419E-86A8-56788A65E260}"/>
              </a:ext>
            </a:extLst>
          </p:cNvPr>
          <p:cNvSpPr txBox="1"/>
          <p:nvPr userDrawn="1">
            <p:custDataLst>
              <p:tags r:id="rId3"/>
            </p:custDataLst>
          </p:nvPr>
        </p:nvSpPr>
        <p:spPr>
          <a:xfrm>
            <a:off x="628650" y="365126"/>
            <a:ext cx="7955280" cy="1051560"/>
          </a:xfrm>
          <a:prstGeom prst="rect">
            <a:avLst/>
          </a:prstGeom>
        </p:spPr>
        <p:txBody>
          <a:bodyPr vert="horz" lIns="91440" tIns="45720" rIns="91440" bIns="45720" rtlCol="0" anchor="ctr">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a:t>Contact Information:</a:t>
            </a:r>
            <a:endParaRPr lang="en-US" dirty="0"/>
          </a:p>
        </p:txBody>
      </p:sp>
      <p:pic>
        <p:nvPicPr>
          <p:cNvPr id="6" name="Picture 5">
            <a:extLst>
              <a:ext uri="{FF2B5EF4-FFF2-40B4-BE49-F238E27FC236}">
                <a16:creationId xmlns:a16="http://schemas.microsoft.com/office/drawing/2014/main" id="{184F4F1A-CF95-4957-953C-C908BBDF2840}"/>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046285" y="2543613"/>
            <a:ext cx="2974602" cy="1389773"/>
          </a:xfrm>
          <a:prstGeom prst="rect">
            <a:avLst/>
          </a:prstGeom>
        </p:spPr>
      </p:pic>
    </p:spTree>
    <p:extLst>
      <p:ext uri="{BB962C8B-B14F-4D97-AF65-F5344CB8AC3E}">
        <p14:creationId xmlns:p14="http://schemas.microsoft.com/office/powerpoint/2010/main" val="3956525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hank You">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1E19837-98EC-4FB4-8EB6-9858802534A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91469" y="2270681"/>
            <a:ext cx="7180494" cy="1590924"/>
          </a:xfrm>
          <a:prstGeom prst="rect">
            <a:avLst/>
          </a:prstGeom>
        </p:spPr>
      </p:pic>
      <p:sp>
        <p:nvSpPr>
          <p:cNvPr id="2" name="Slide Number Placeholder 1">
            <a:extLst>
              <a:ext uri="{FF2B5EF4-FFF2-40B4-BE49-F238E27FC236}">
                <a16:creationId xmlns:a16="http://schemas.microsoft.com/office/drawing/2014/main" id="{A3F84F2E-6236-45E4-BF4A-77147E579450}"/>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33511369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emplate Information">
    <p:bg>
      <p:bgPr>
        <a:solidFill>
          <a:schemeClr val="bg1"/>
        </a:solidFill>
        <a:effectLst/>
      </p:bgPr>
    </p:bg>
    <p:spTree>
      <p:nvGrpSpPr>
        <p:cNvPr id="1" name=""/>
        <p:cNvGrpSpPr/>
        <p:nvPr/>
      </p:nvGrpSpPr>
      <p:grpSpPr>
        <a:xfrm>
          <a:off x="0" y="0"/>
          <a:ext cx="0" cy="0"/>
          <a:chOff x="0" y="0"/>
          <a:chExt cx="0" cy="0"/>
        </a:xfrm>
      </p:grpSpPr>
      <p:cxnSp>
        <p:nvCxnSpPr>
          <p:cNvPr id="41" name="Straight Connector 40">
            <a:extLst>
              <a:ext uri="{FF2B5EF4-FFF2-40B4-BE49-F238E27FC236}">
                <a16:creationId xmlns:a16="http://schemas.microsoft.com/office/drawing/2014/main" id="{8D146980-D8A2-4012-978A-9289360E76CE}"/>
              </a:ext>
            </a:extLst>
          </p:cNvPr>
          <p:cNvCxnSpPr>
            <a:cxnSpLocks/>
          </p:cNvCxnSpPr>
          <p:nvPr userDrawn="1"/>
        </p:nvCxnSpPr>
        <p:spPr>
          <a:xfrm>
            <a:off x="4568467" y="5377715"/>
            <a:ext cx="4572000" cy="0"/>
          </a:xfrm>
          <a:prstGeom prst="line">
            <a:avLst/>
          </a:prstGeom>
          <a:ln w="76200">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33" name="Rectangle 32"/>
          <p:cNvSpPr/>
          <p:nvPr userDrawn="1"/>
        </p:nvSpPr>
        <p:spPr>
          <a:xfrm>
            <a:off x="0" y="3981452"/>
            <a:ext cx="4429402" cy="295275"/>
          </a:xfrm>
          <a:prstGeom prst="rect">
            <a:avLst/>
          </a:prstGeom>
          <a:gradFill flip="none" rotWithShape="1">
            <a:gsLst>
              <a:gs pos="0">
                <a:schemeClr val="accent2">
                  <a:lumMod val="67000"/>
                </a:schemeClr>
              </a:gs>
              <a:gs pos="100000">
                <a:schemeClr val="accent2">
                  <a:lumMod val="97000"/>
                  <a:lumOff val="3000"/>
                </a:schemeClr>
              </a:gs>
            </a:gsLst>
            <a:lin ang="16200000" scaled="1"/>
            <a:tileRect/>
          </a:gra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34" name="Rectangle 33"/>
          <p:cNvSpPr/>
          <p:nvPr userDrawn="1"/>
        </p:nvSpPr>
        <p:spPr>
          <a:xfrm>
            <a:off x="0" y="5513221"/>
            <a:ext cx="4429402" cy="295275"/>
          </a:xfrm>
          <a:prstGeom prst="rect">
            <a:avLst/>
          </a:prstGeom>
          <a:gradFill flip="none" rotWithShape="1">
            <a:gsLst>
              <a:gs pos="0">
                <a:schemeClr val="accent1">
                  <a:lumMod val="67000"/>
                </a:schemeClr>
              </a:gs>
              <a:gs pos="100000">
                <a:schemeClr val="accent1">
                  <a:lumMod val="97000"/>
                  <a:lumOff val="3000"/>
                </a:schemeClr>
              </a:gs>
            </a:gsLst>
            <a:lin ang="16200000" scaled="1"/>
            <a:tileRect/>
          </a:gra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4" name="TextBox 13"/>
          <p:cNvSpPr txBox="1"/>
          <p:nvPr userDrawn="1"/>
        </p:nvSpPr>
        <p:spPr>
          <a:xfrm>
            <a:off x="4695825" y="1480004"/>
            <a:ext cx="4297680" cy="5191126"/>
          </a:xfrm>
          <a:prstGeom prst="rect">
            <a:avLst/>
          </a:prstGeom>
          <a:noFill/>
        </p:spPr>
        <p:txBody>
          <a:bodyPr wrap="square" rtlCol="0">
            <a:noAutofit/>
          </a:bodyPr>
          <a:lstStyle/>
          <a:p>
            <a:pPr marL="0" indent="0">
              <a:spcAft>
                <a:spcPts val="0"/>
              </a:spcAft>
              <a:buFont typeface="Arial" panose="020B0604020202020204" pitchFamily="34" charset="0"/>
              <a:buNone/>
            </a:pPr>
            <a:r>
              <a:rPr lang="en-US" sz="2000" b="1" dirty="0">
                <a:solidFill>
                  <a:schemeClr val="accent1"/>
                </a:solidFill>
                <a:latin typeface="Arial" panose="020B0604020202020204" pitchFamily="34" charset="0"/>
                <a:cs typeface="Arial" panose="020B0604020202020204" pitchFamily="34" charset="0"/>
              </a:rPr>
              <a:t>Beyond</a:t>
            </a:r>
            <a:r>
              <a:rPr lang="en-US" sz="2000" b="1" baseline="0" dirty="0">
                <a:solidFill>
                  <a:schemeClr val="accent1"/>
                </a:solidFill>
                <a:latin typeface="Arial" panose="020B0604020202020204" pitchFamily="34" charset="0"/>
                <a:cs typeface="Arial" panose="020B0604020202020204" pitchFamily="34" charset="0"/>
              </a:rPr>
              <a:t> the </a:t>
            </a:r>
            <a:r>
              <a:rPr lang="en-US" sz="2000" b="1" baseline="0">
                <a:solidFill>
                  <a:schemeClr val="accent1"/>
                </a:solidFill>
                <a:latin typeface="Arial" panose="020B0604020202020204" pitchFamily="34" charset="0"/>
                <a:cs typeface="Arial" panose="020B0604020202020204" pitchFamily="34" charset="0"/>
              </a:rPr>
              <a:t>standard offerings,</a:t>
            </a:r>
          </a:p>
          <a:p>
            <a:pPr marL="0" indent="0">
              <a:spcAft>
                <a:spcPts val="1000"/>
              </a:spcAft>
              <a:buFont typeface="Arial" panose="020B0604020202020204" pitchFamily="34" charset="0"/>
              <a:buNone/>
            </a:pPr>
            <a:r>
              <a:rPr lang="en-US" sz="1150" b="0" baseline="0">
                <a:latin typeface="Arial" panose="020B0604020202020204" pitchFamily="34" charset="0"/>
                <a:cs typeface="Arial" panose="020B0604020202020204" pitchFamily="34" charset="0"/>
              </a:rPr>
              <a:t>t</a:t>
            </a:r>
            <a:r>
              <a:rPr lang="en-US" sz="1150" b="0">
                <a:latin typeface="Arial" panose="020B0604020202020204" pitchFamily="34" charset="0"/>
                <a:cs typeface="Arial" panose="020B0604020202020204" pitchFamily="34" charset="0"/>
              </a:rPr>
              <a:t>his</a:t>
            </a:r>
            <a:r>
              <a:rPr lang="en-US" sz="1150" b="0" baseline="0">
                <a:latin typeface="Arial" panose="020B0604020202020204" pitchFamily="34" charset="0"/>
                <a:cs typeface="Arial" panose="020B0604020202020204" pitchFamily="34" charset="0"/>
              </a:rPr>
              <a:t> </a:t>
            </a:r>
            <a:r>
              <a:rPr lang="en-US" sz="1150" b="0" baseline="0" dirty="0">
                <a:latin typeface="Arial" panose="020B0604020202020204" pitchFamily="34" charset="0"/>
                <a:cs typeface="Arial" panose="020B0604020202020204" pitchFamily="34" charset="0"/>
              </a:rPr>
              <a:t>template contains a set of custom slides built to help you prepare your presentation.  Included are:</a:t>
            </a:r>
          </a:p>
          <a:p>
            <a:pPr marL="628650" lvl="1" indent="-171450">
              <a:lnSpc>
                <a:spcPct val="90000"/>
              </a:lnSpc>
              <a:spcAft>
                <a:spcPts val="400"/>
              </a:spcAft>
              <a:buFont typeface="Arial" panose="020B0604020202020204" pitchFamily="34" charset="0"/>
              <a:buChar char="•"/>
            </a:pPr>
            <a:r>
              <a:rPr lang="en-US" sz="1100" b="0" baseline="0">
                <a:latin typeface="Arial" panose="020B0604020202020204" pitchFamily="34" charset="0"/>
                <a:cs typeface="Arial" panose="020B0604020202020204" pitchFamily="34" charset="0"/>
              </a:rPr>
              <a:t>Your Moderator</a:t>
            </a:r>
          </a:p>
          <a:p>
            <a:pPr marL="628650" lvl="1" indent="-171450">
              <a:lnSpc>
                <a:spcPct val="90000"/>
              </a:lnSpc>
              <a:spcAft>
                <a:spcPts val="400"/>
              </a:spcAft>
              <a:buFont typeface="Arial" panose="020B0604020202020204" pitchFamily="34" charset="0"/>
              <a:buChar char="•"/>
            </a:pPr>
            <a:r>
              <a:rPr lang="en-US" sz="1100" b="0" baseline="0">
                <a:latin typeface="Arial" panose="020B0604020202020204" pitchFamily="34" charset="0"/>
                <a:cs typeface="Arial" panose="020B0604020202020204" pitchFamily="34" charset="0"/>
              </a:rPr>
              <a:t>3 </a:t>
            </a:r>
            <a:r>
              <a:rPr lang="en-US" sz="1100" b="0" baseline="0" dirty="0">
                <a:latin typeface="Arial" panose="020B0604020202020204" pitchFamily="34" charset="0"/>
                <a:cs typeface="Arial" panose="020B0604020202020204" pitchFamily="34" charset="0"/>
              </a:rPr>
              <a:t>Speaker </a:t>
            </a:r>
            <a:r>
              <a:rPr lang="en-US" sz="1100" b="0" baseline="0">
                <a:latin typeface="Arial" panose="020B0604020202020204" pitchFamily="34" charset="0"/>
                <a:cs typeface="Arial" panose="020B0604020202020204" pitchFamily="34" charset="0"/>
              </a:rPr>
              <a:t>Slide choices</a:t>
            </a:r>
            <a:endParaRPr lang="en-US" sz="1100" b="0" baseline="0" dirty="0">
              <a:latin typeface="Arial" panose="020B0604020202020204" pitchFamily="34" charset="0"/>
              <a:cs typeface="Arial" panose="020B0604020202020204" pitchFamily="34" charset="0"/>
            </a:endParaRPr>
          </a:p>
          <a:p>
            <a:pPr marL="628650" lvl="1" indent="-171450">
              <a:lnSpc>
                <a:spcPct val="90000"/>
              </a:lnSpc>
              <a:spcAft>
                <a:spcPts val="400"/>
              </a:spcAft>
              <a:buFont typeface="Arial" panose="020B0604020202020204" pitchFamily="34" charset="0"/>
              <a:buChar char="•"/>
            </a:pPr>
            <a:r>
              <a:rPr lang="en-US" sz="1100" b="0" baseline="0" dirty="0">
                <a:latin typeface="Arial" panose="020B0604020202020204" pitchFamily="34" charset="0"/>
                <a:cs typeface="Arial" panose="020B0604020202020204" pitchFamily="34" charset="0"/>
              </a:rPr>
              <a:t>Where Are You?  </a:t>
            </a:r>
            <a:br>
              <a:rPr lang="en-US" sz="1050" b="0" baseline="0" dirty="0">
                <a:latin typeface="Arial" panose="020B0604020202020204" pitchFamily="34" charset="0"/>
                <a:cs typeface="Arial" panose="020B0604020202020204" pitchFamily="34" charset="0"/>
              </a:rPr>
            </a:br>
            <a:r>
              <a:rPr lang="en-US" sz="1050" b="0" baseline="0" dirty="0">
                <a:latin typeface="Arial" panose="020B0604020202020204" pitchFamily="34" charset="0"/>
                <a:cs typeface="Arial" panose="020B0604020202020204" pitchFamily="34" charset="0"/>
              </a:rPr>
              <a:t>  </a:t>
            </a:r>
            <a:r>
              <a:rPr lang="en-US" sz="1000" b="0" i="1" baseline="0" dirty="0">
                <a:solidFill>
                  <a:schemeClr val="tx1">
                    <a:lumMod val="75000"/>
                    <a:lumOff val="25000"/>
                  </a:schemeClr>
                </a:solidFill>
                <a:latin typeface="Arial" panose="020B0604020202020204" pitchFamily="34" charset="0"/>
                <a:cs typeface="Arial" panose="020B0604020202020204" pitchFamily="34" charset="0"/>
              </a:rPr>
              <a:t>(location slide)</a:t>
            </a:r>
          </a:p>
          <a:p>
            <a:pPr marL="628650" lvl="1" indent="-171450">
              <a:lnSpc>
                <a:spcPct val="90000"/>
              </a:lnSpc>
              <a:spcAft>
                <a:spcPts val="400"/>
              </a:spcAft>
              <a:buFont typeface="Arial" panose="020B0604020202020204" pitchFamily="34" charset="0"/>
              <a:buChar char="•"/>
            </a:pPr>
            <a:r>
              <a:rPr lang="en-US" sz="1100" b="0" baseline="0">
                <a:latin typeface="Arial" panose="020B0604020202020204" pitchFamily="34" charset="0"/>
                <a:cs typeface="Arial" panose="020B0604020202020204" pitchFamily="34" charset="0"/>
              </a:rPr>
              <a:t>Today’s Objectives</a:t>
            </a:r>
            <a:endParaRPr lang="en-US" sz="1100" b="0" baseline="0" dirty="0">
              <a:latin typeface="Arial" panose="020B0604020202020204" pitchFamily="34" charset="0"/>
              <a:cs typeface="Arial" panose="020B0604020202020204" pitchFamily="34" charset="0"/>
            </a:endParaRPr>
          </a:p>
          <a:p>
            <a:pPr marL="628650" lvl="1" indent="-171450">
              <a:lnSpc>
                <a:spcPct val="90000"/>
              </a:lnSpc>
              <a:spcAft>
                <a:spcPts val="400"/>
              </a:spcAft>
              <a:buFont typeface="Arial" panose="020B0604020202020204" pitchFamily="34" charset="0"/>
              <a:buChar char="•"/>
            </a:pPr>
            <a:r>
              <a:rPr lang="en-US" sz="1100" b="0" baseline="0">
                <a:latin typeface="Arial" panose="020B0604020202020204" pitchFamily="34" charset="0"/>
                <a:cs typeface="Arial" panose="020B0604020202020204" pitchFamily="34" charset="0"/>
              </a:rPr>
              <a:t>Series Set</a:t>
            </a:r>
          </a:p>
          <a:p>
            <a:pPr marL="628650" lvl="1" indent="-171450">
              <a:lnSpc>
                <a:spcPct val="90000"/>
              </a:lnSpc>
              <a:spcAft>
                <a:spcPts val="400"/>
              </a:spcAft>
              <a:buFont typeface="Arial" panose="020B0604020202020204" pitchFamily="34" charset="0"/>
              <a:buChar char="•"/>
            </a:pPr>
            <a:r>
              <a:rPr lang="en-US" sz="1100" b="0" baseline="0">
                <a:latin typeface="Arial" panose="020B0604020202020204" pitchFamily="34" charset="0"/>
                <a:cs typeface="Arial" panose="020B0604020202020204" pitchFamily="34" charset="0"/>
              </a:rPr>
              <a:t>Quote</a:t>
            </a:r>
          </a:p>
          <a:p>
            <a:pPr marL="0" indent="0">
              <a:spcBef>
                <a:spcPts val="3000"/>
              </a:spcBef>
              <a:spcAft>
                <a:spcPts val="0"/>
              </a:spcAft>
              <a:buFont typeface="Arial" panose="020B0604020202020204" pitchFamily="34" charset="0"/>
              <a:buNone/>
            </a:pPr>
            <a:r>
              <a:rPr lang="en-US" sz="1500" b="1" baseline="0">
                <a:solidFill>
                  <a:schemeClr val="accent1"/>
                </a:solidFill>
                <a:latin typeface="Arial" panose="020B0604020202020204" pitchFamily="34" charset="0"/>
                <a:cs typeface="Arial" panose="020B0604020202020204" pitchFamily="34" charset="0"/>
              </a:rPr>
              <a:t>Resources &amp; Name / Occupation / Org boxes:</a:t>
            </a:r>
            <a:endParaRPr lang="en-US" sz="1500" b="1" baseline="0" dirty="0">
              <a:solidFill>
                <a:schemeClr val="accent1"/>
              </a:solidFill>
              <a:latin typeface="Arial" panose="020B0604020202020204" pitchFamily="34" charset="0"/>
              <a:cs typeface="Arial" panose="020B0604020202020204" pitchFamily="34" charset="0"/>
            </a:endParaRPr>
          </a:p>
          <a:p>
            <a:pPr marL="0" indent="0">
              <a:spcBef>
                <a:spcPts val="400"/>
              </a:spcBef>
              <a:spcAft>
                <a:spcPts val="800"/>
              </a:spcAft>
              <a:buFont typeface="Arial" panose="020B0604020202020204" pitchFamily="34" charset="0"/>
              <a:buNone/>
            </a:pPr>
            <a:r>
              <a:rPr lang="en-US" sz="1050" baseline="0">
                <a:latin typeface="Arial" panose="020B0604020202020204" pitchFamily="34" charset="0"/>
                <a:cs typeface="Arial" panose="020B0604020202020204" pitchFamily="34" charset="0"/>
              </a:rPr>
              <a:t>This </a:t>
            </a:r>
            <a:r>
              <a:rPr lang="en-US" sz="1050" baseline="0" dirty="0">
                <a:latin typeface="Arial" panose="020B0604020202020204" pitchFamily="34" charset="0"/>
                <a:cs typeface="Arial" panose="020B0604020202020204" pitchFamily="34" charset="0"/>
              </a:rPr>
              <a:t>works like a multi-level bulleted list</a:t>
            </a:r>
            <a:r>
              <a:rPr lang="en-US" sz="1050" baseline="0">
                <a:latin typeface="Arial" panose="020B0604020202020204" pitchFamily="34" charset="0"/>
                <a:cs typeface="Arial" panose="020B0604020202020204" pitchFamily="34" charset="0"/>
              </a:rPr>
              <a:t>.  Use </a:t>
            </a:r>
            <a:r>
              <a:rPr lang="en-US" sz="1050" baseline="0" dirty="0">
                <a:latin typeface="Arial" panose="020B0604020202020204" pitchFamily="34" charset="0"/>
                <a:cs typeface="Arial" panose="020B0604020202020204" pitchFamily="34" charset="0"/>
              </a:rPr>
              <a:t>the list level buttons on your “Home” tab to</a:t>
            </a:r>
            <a:br>
              <a:rPr lang="en-US" sz="1050" baseline="0">
                <a:latin typeface="Arial" panose="020B0604020202020204" pitchFamily="34" charset="0"/>
                <a:cs typeface="Arial" panose="020B0604020202020204" pitchFamily="34" charset="0"/>
              </a:rPr>
            </a:br>
            <a:r>
              <a:rPr lang="en-US" sz="1050" baseline="0">
                <a:latin typeface="Arial" panose="020B0604020202020204" pitchFamily="34" charset="0"/>
                <a:cs typeface="Arial" panose="020B0604020202020204" pitchFamily="34" charset="0"/>
              </a:rPr>
              <a:t>change formatting levels.</a:t>
            </a:r>
            <a:endParaRPr lang="en-US" sz="1050" baseline="0" dirty="0">
              <a:latin typeface="Arial" panose="020B0604020202020204" pitchFamily="34" charset="0"/>
              <a:cs typeface="Arial" panose="020B0604020202020204" pitchFamily="34" charset="0"/>
            </a:endParaRPr>
          </a:p>
          <a:p>
            <a:pPr marL="0" indent="0">
              <a:spcAft>
                <a:spcPts val="600"/>
              </a:spcAft>
              <a:buFont typeface="Arial" panose="020B0604020202020204" pitchFamily="34" charset="0"/>
              <a:buNone/>
            </a:pPr>
            <a:endParaRPr lang="en-US" sz="1050" dirty="0">
              <a:latin typeface="Arial" panose="020B0604020202020204" pitchFamily="34" charset="0"/>
              <a:cs typeface="Arial" panose="020B0604020202020204" pitchFamily="34" charset="0"/>
            </a:endParaRPr>
          </a:p>
        </p:txBody>
      </p:sp>
      <p:grpSp>
        <p:nvGrpSpPr>
          <p:cNvPr id="18" name="Group 17"/>
          <p:cNvGrpSpPr/>
          <p:nvPr userDrawn="1"/>
        </p:nvGrpSpPr>
        <p:grpSpPr>
          <a:xfrm>
            <a:off x="7084799" y="4562930"/>
            <a:ext cx="1734243" cy="644333"/>
            <a:chOff x="6721200" y="5603662"/>
            <a:chExt cx="1296075" cy="481538"/>
          </a:xfrm>
        </p:grpSpPr>
        <p:grpSp>
          <p:nvGrpSpPr>
            <p:cNvPr id="8" name="Group 7"/>
            <p:cNvGrpSpPr/>
            <p:nvPr userDrawn="1"/>
          </p:nvGrpSpPr>
          <p:grpSpPr>
            <a:xfrm>
              <a:off x="6721200" y="5603662"/>
              <a:ext cx="881689" cy="481538"/>
              <a:chOff x="6721200" y="5603662"/>
              <a:chExt cx="881689" cy="481538"/>
            </a:xfrm>
          </p:grpSpPr>
          <p:pic>
            <p:nvPicPr>
              <p:cNvPr id="4" name="Picture 3"/>
              <p:cNvPicPr>
                <a:picLocks noChangeAspect="1"/>
              </p:cNvPicPr>
              <p:nvPr userDrawn="1"/>
            </p:nvPicPr>
            <p:blipFill>
              <a:blip r:embed="rId2"/>
              <a:stretch>
                <a:fillRect/>
              </a:stretch>
            </p:blipFill>
            <p:spPr>
              <a:xfrm>
                <a:off x="6721200" y="5603662"/>
                <a:ext cx="881689" cy="481538"/>
              </a:xfrm>
              <a:prstGeom prst="rect">
                <a:avLst/>
              </a:prstGeom>
            </p:spPr>
          </p:pic>
          <p:sp>
            <p:nvSpPr>
              <p:cNvPr id="5" name="Rectangle 4"/>
              <p:cNvSpPr/>
              <p:nvPr userDrawn="1"/>
            </p:nvSpPr>
            <p:spPr>
              <a:xfrm>
                <a:off x="7236000" y="5644800"/>
                <a:ext cx="366889" cy="178031"/>
              </a:xfrm>
              <a:prstGeom prst="rect">
                <a:avLst/>
              </a:prstGeom>
              <a:solidFill>
                <a:srgbClr val="FFC000">
                  <a:alpha val="10000"/>
                </a:srgbClr>
              </a:solidFill>
              <a:ln w="190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grpSp>
        <p:sp>
          <p:nvSpPr>
            <p:cNvPr id="17" name="Left Arrow 16"/>
            <p:cNvSpPr/>
            <p:nvPr userDrawn="1"/>
          </p:nvSpPr>
          <p:spPr>
            <a:xfrm>
              <a:off x="7642875" y="5644800"/>
              <a:ext cx="374400" cy="178031"/>
            </a:xfrm>
            <a:prstGeom prst="leftArrow">
              <a:avLst>
                <a:gd name="adj1" fmla="val 33673"/>
                <a:gd name="adj2" fmla="val 50000"/>
              </a:avLst>
            </a:prstGeom>
            <a:gradFill>
              <a:gsLst>
                <a:gs pos="0">
                  <a:srgbClr val="7A232E"/>
                </a:gs>
                <a:gs pos="98230">
                  <a:srgbClr val="B85759"/>
                </a:gs>
                <a:gs pos="45000">
                  <a:srgbClr val="9D1C30"/>
                </a:gs>
              </a:gsLst>
            </a:gradFill>
            <a:ln>
              <a:solidFill>
                <a:srgbClr val="7A232E"/>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grpSp>
      <p:sp>
        <p:nvSpPr>
          <p:cNvPr id="28" name="Rectangle 27"/>
          <p:cNvSpPr/>
          <p:nvPr userDrawn="1"/>
        </p:nvSpPr>
        <p:spPr>
          <a:xfrm>
            <a:off x="5040000" y="1"/>
            <a:ext cx="278130" cy="1376380"/>
          </a:xfrm>
          <a:prstGeom prst="rect">
            <a:avLst/>
          </a:pr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7" name="Rectangle 26"/>
          <p:cNvSpPr/>
          <p:nvPr userDrawn="1"/>
        </p:nvSpPr>
        <p:spPr>
          <a:xfrm>
            <a:off x="4429402" y="1376381"/>
            <a:ext cx="278130" cy="5481620"/>
          </a:xfrm>
          <a:prstGeom prst="rect">
            <a:avLst/>
          </a:pr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TextBox 6"/>
          <p:cNvSpPr txBox="1"/>
          <p:nvPr userDrawn="1"/>
        </p:nvSpPr>
        <p:spPr>
          <a:xfrm>
            <a:off x="91736" y="1480004"/>
            <a:ext cx="4337666" cy="5352299"/>
          </a:xfrm>
          <a:prstGeom prst="rect">
            <a:avLst/>
          </a:prstGeom>
          <a:noFill/>
        </p:spPr>
        <p:txBody>
          <a:bodyPr wrap="square" rtlCol="0">
            <a:noAutofit/>
          </a:bodyPr>
          <a:lstStyle/>
          <a:p>
            <a:pPr>
              <a:spcAft>
                <a:spcPts val="300"/>
              </a:spcAft>
            </a:pPr>
            <a:r>
              <a:rPr lang="en-US" sz="2000" b="1" dirty="0">
                <a:solidFill>
                  <a:schemeClr val="accent1"/>
                </a:solidFill>
                <a:latin typeface="Arial" panose="020B0604020202020204" pitchFamily="34" charset="0"/>
                <a:cs typeface="Arial" panose="020B0604020202020204" pitchFamily="34" charset="0"/>
              </a:rPr>
              <a:t>How to use</a:t>
            </a:r>
            <a:r>
              <a:rPr lang="en-US" sz="2000" b="1" baseline="0" dirty="0">
                <a:solidFill>
                  <a:schemeClr val="accent1"/>
                </a:solidFill>
                <a:latin typeface="Arial" panose="020B0604020202020204" pitchFamily="34" charset="0"/>
                <a:cs typeface="Arial" panose="020B0604020202020204" pitchFamily="34" charset="0"/>
              </a:rPr>
              <a:t> this template:</a:t>
            </a:r>
          </a:p>
          <a:p>
            <a:pPr marL="171450" indent="-171450">
              <a:buFont typeface="Arial" panose="020B0604020202020204" pitchFamily="34" charset="0"/>
              <a:buChar char="•"/>
            </a:pPr>
            <a:r>
              <a:rPr lang="en-US" sz="1050" b="0" baseline="0" dirty="0">
                <a:latin typeface="Arial" panose="020B0604020202020204" pitchFamily="34" charset="0"/>
                <a:cs typeface="Arial" panose="020B0604020202020204" pitchFamily="34" charset="0"/>
              </a:rPr>
              <a:t>When creating a new slide, click the arrow under the “New Slide” button.  This will display the template master slides </a:t>
            </a:r>
            <a:r>
              <a:rPr lang="en-US" sz="1050" b="0" baseline="0">
                <a:latin typeface="Arial" panose="020B0604020202020204" pitchFamily="34" charset="0"/>
                <a:cs typeface="Arial" panose="020B0604020202020204" pitchFamily="34" charset="0"/>
              </a:rPr>
              <a:t>available.</a:t>
            </a:r>
          </a:p>
          <a:p>
            <a:pPr marL="171450" indent="-171450">
              <a:spcBef>
                <a:spcPts val="600"/>
              </a:spcBef>
              <a:buFont typeface="Arial" panose="020B0604020202020204" pitchFamily="34" charset="0"/>
              <a:buChar char="•"/>
            </a:pPr>
            <a:r>
              <a:rPr lang="en-US" sz="1050" b="0" baseline="0">
                <a:latin typeface="Arial" panose="020B0604020202020204" pitchFamily="34" charset="0"/>
                <a:cs typeface="Arial" panose="020B0604020202020204" pitchFamily="34" charset="0"/>
              </a:rPr>
              <a:t>Select </a:t>
            </a:r>
            <a:r>
              <a:rPr lang="en-US" sz="1050" b="0" baseline="0" dirty="0">
                <a:latin typeface="Arial" panose="020B0604020202020204" pitchFamily="34" charset="0"/>
                <a:cs typeface="Arial" panose="020B0604020202020204" pitchFamily="34" charset="0"/>
              </a:rPr>
              <a:t>the layout you </a:t>
            </a:r>
            <a:br>
              <a:rPr lang="en-US" sz="1050" b="0" baseline="0" dirty="0">
                <a:latin typeface="Arial" panose="020B0604020202020204" pitchFamily="34" charset="0"/>
                <a:cs typeface="Arial" panose="020B0604020202020204" pitchFamily="34" charset="0"/>
              </a:rPr>
            </a:br>
            <a:r>
              <a:rPr lang="en-US" sz="1050" b="0" baseline="0" dirty="0">
                <a:latin typeface="Arial" panose="020B0604020202020204" pitchFamily="34" charset="0"/>
                <a:cs typeface="Arial" panose="020B0604020202020204" pitchFamily="34" charset="0"/>
              </a:rPr>
              <a:t>need from the list.</a:t>
            </a:r>
          </a:p>
          <a:p>
            <a:pPr marL="171450" indent="-171450">
              <a:spcBef>
                <a:spcPts val="600"/>
              </a:spcBef>
              <a:buFont typeface="Arial" panose="020B0604020202020204" pitchFamily="34" charset="0"/>
              <a:buChar char="•"/>
            </a:pPr>
            <a:r>
              <a:rPr lang="en-US" sz="1050" b="0" baseline="0" dirty="0">
                <a:latin typeface="Arial" panose="020B0604020202020204" pitchFamily="34" charset="0"/>
                <a:cs typeface="Arial" panose="020B0604020202020204" pitchFamily="34" charset="0"/>
              </a:rPr>
              <a:t>Likewise, to </a:t>
            </a:r>
            <a:r>
              <a:rPr lang="en-US" sz="1050" b="0" i="1" baseline="0" dirty="0">
                <a:latin typeface="Arial" panose="020B0604020202020204" pitchFamily="34" charset="0"/>
                <a:cs typeface="Arial" panose="020B0604020202020204" pitchFamily="34" charset="0"/>
              </a:rPr>
              <a:t>change</a:t>
            </a:r>
            <a:r>
              <a:rPr lang="en-US" sz="1050" b="0" baseline="0" dirty="0">
                <a:latin typeface="Arial" panose="020B0604020202020204" pitchFamily="34" charset="0"/>
                <a:cs typeface="Arial" panose="020B0604020202020204" pitchFamily="34" charset="0"/>
              </a:rPr>
              <a:t> the </a:t>
            </a:r>
            <a:br>
              <a:rPr lang="en-US" sz="1050" b="0" baseline="0" dirty="0">
                <a:latin typeface="Arial" panose="020B0604020202020204" pitchFamily="34" charset="0"/>
                <a:cs typeface="Arial" panose="020B0604020202020204" pitchFamily="34" charset="0"/>
              </a:rPr>
            </a:br>
            <a:r>
              <a:rPr lang="en-US" sz="1050" b="0" baseline="0" dirty="0">
                <a:latin typeface="Arial" panose="020B0604020202020204" pitchFamily="34" charset="0"/>
                <a:cs typeface="Arial" panose="020B0604020202020204" pitchFamily="34" charset="0"/>
              </a:rPr>
              <a:t>template master </a:t>
            </a:r>
            <a:r>
              <a:rPr lang="en-US" sz="1050" b="0" baseline="0">
                <a:latin typeface="Arial" panose="020B0604020202020204" pitchFamily="34" charset="0"/>
                <a:cs typeface="Arial" panose="020B0604020202020204" pitchFamily="34" charset="0"/>
              </a:rPr>
              <a:t>of an </a:t>
            </a:r>
            <a:br>
              <a:rPr lang="en-US" sz="1050" b="0" baseline="0">
                <a:latin typeface="Arial" panose="020B0604020202020204" pitchFamily="34" charset="0"/>
                <a:cs typeface="Arial" panose="020B0604020202020204" pitchFamily="34" charset="0"/>
              </a:rPr>
            </a:br>
            <a:r>
              <a:rPr lang="en-US" sz="1050" b="0" baseline="0">
                <a:latin typeface="Arial" panose="020B0604020202020204" pitchFamily="34" charset="0"/>
                <a:cs typeface="Arial" panose="020B0604020202020204" pitchFamily="34" charset="0"/>
              </a:rPr>
              <a:t>existing slide, click the </a:t>
            </a:r>
            <a:br>
              <a:rPr lang="en-US" sz="1050" b="0" baseline="0">
                <a:latin typeface="Arial" panose="020B0604020202020204" pitchFamily="34" charset="0"/>
                <a:cs typeface="Arial" panose="020B0604020202020204" pitchFamily="34" charset="0"/>
              </a:rPr>
            </a:br>
            <a:r>
              <a:rPr lang="en-US" sz="1050" b="0" baseline="0">
                <a:latin typeface="Arial" panose="020B0604020202020204" pitchFamily="34" charset="0"/>
                <a:cs typeface="Arial" panose="020B0604020202020204" pitchFamily="34" charset="0"/>
              </a:rPr>
              <a:t>“</a:t>
            </a:r>
            <a:r>
              <a:rPr lang="en-US" sz="1050" b="0" baseline="0" dirty="0">
                <a:latin typeface="Arial" panose="020B0604020202020204" pitchFamily="34" charset="0"/>
                <a:cs typeface="Arial" panose="020B0604020202020204" pitchFamily="34" charset="0"/>
              </a:rPr>
              <a:t>Layout” </a:t>
            </a:r>
            <a:r>
              <a:rPr lang="en-US" sz="1050" b="0" baseline="0">
                <a:latin typeface="Arial" panose="020B0604020202020204" pitchFamily="34" charset="0"/>
                <a:cs typeface="Arial" panose="020B0604020202020204" pitchFamily="34" charset="0"/>
              </a:rPr>
              <a:t>button right </a:t>
            </a:r>
            <a:br>
              <a:rPr lang="en-US" sz="1050" b="0" baseline="0">
                <a:latin typeface="Arial" panose="020B0604020202020204" pitchFamily="34" charset="0"/>
                <a:cs typeface="Arial" panose="020B0604020202020204" pitchFamily="34" charset="0"/>
              </a:rPr>
            </a:br>
            <a:r>
              <a:rPr lang="en-US" sz="1050" b="0" baseline="0">
                <a:latin typeface="Arial" panose="020B0604020202020204" pitchFamily="34" charset="0"/>
                <a:cs typeface="Arial" panose="020B0604020202020204" pitchFamily="34" charset="0"/>
              </a:rPr>
              <a:t>next </a:t>
            </a:r>
            <a:r>
              <a:rPr lang="en-US" sz="1050" b="0" baseline="0" dirty="0">
                <a:latin typeface="Arial" panose="020B0604020202020204" pitchFamily="34" charset="0"/>
                <a:cs typeface="Arial" panose="020B0604020202020204" pitchFamily="34" charset="0"/>
              </a:rPr>
              <a:t>to </a:t>
            </a:r>
            <a:r>
              <a:rPr lang="en-US" sz="1050" b="0" baseline="0">
                <a:latin typeface="Arial" panose="020B0604020202020204" pitchFamily="34" charset="0"/>
                <a:cs typeface="Arial" panose="020B0604020202020204" pitchFamily="34" charset="0"/>
              </a:rPr>
              <a:t>the “</a:t>
            </a:r>
            <a:r>
              <a:rPr lang="en-US" sz="1050" b="0" baseline="0" dirty="0">
                <a:latin typeface="Arial" panose="020B0604020202020204" pitchFamily="34" charset="0"/>
                <a:cs typeface="Arial" panose="020B0604020202020204" pitchFamily="34" charset="0"/>
              </a:rPr>
              <a:t>New Slide” button.</a:t>
            </a:r>
          </a:p>
          <a:p>
            <a:pPr marL="0" marR="0" lvl="0" indent="0" algn="l" defTabSz="457200" rtl="0" eaLnBrk="1" fontAlgn="auto" latinLnBrk="0" hangingPunct="1">
              <a:lnSpc>
                <a:spcPct val="100000"/>
              </a:lnSpc>
              <a:spcBef>
                <a:spcPts val="1200"/>
              </a:spcBef>
              <a:spcAft>
                <a:spcPts val="300"/>
              </a:spcAft>
              <a:buClrTx/>
              <a:buSzTx/>
              <a:buFontTx/>
              <a:buNone/>
              <a:tabLst/>
              <a:defRPr/>
            </a:pPr>
            <a:r>
              <a:rPr kumimoji="0" lang="en-US" sz="2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General Template Notes:</a:t>
            </a:r>
          </a:p>
          <a:p>
            <a:pPr marL="91440" lvl="0" indent="0">
              <a:spcAft>
                <a:spcPts val="600"/>
              </a:spcAft>
              <a:buFont typeface="Arial" panose="020B0604020202020204" pitchFamily="34" charset="0"/>
              <a:buNone/>
            </a:pPr>
            <a:r>
              <a:rPr lang="en-US" sz="1800" b="0" u="none" spc="60" baseline="0">
                <a:solidFill>
                  <a:schemeClr val="accent5">
                    <a:lumMod val="20000"/>
                    <a:lumOff val="80000"/>
                  </a:schemeClr>
                </a:solidFill>
                <a:effectLst>
                  <a:outerShdw blurRad="76200" dist="38100" dir="8100000" algn="tr" rotWithShape="0">
                    <a:prstClr val="black">
                      <a:alpha val="60000"/>
                    </a:prstClr>
                  </a:outerShdw>
                </a:effectLst>
                <a:latin typeface="+mj-lt"/>
                <a:cs typeface="Arial" panose="020B0604020202020204" pitchFamily="34" charset="0"/>
                <a:sym typeface="Wingdings" panose="05000000000000000000" pitchFamily="2" charset="2"/>
              </a:rPr>
              <a:t></a:t>
            </a:r>
            <a:r>
              <a:rPr lang="en-US" sz="1800" b="1" u="none" spc="60" baseline="0">
                <a:solidFill>
                  <a:schemeClr val="bg1"/>
                </a:solidFill>
                <a:effectLst>
                  <a:outerShdw blurRad="76200" dist="38100" dir="8100000" algn="tr" rotWithShape="0">
                    <a:prstClr val="black">
                      <a:alpha val="60000"/>
                    </a:prstClr>
                  </a:outerShdw>
                </a:effectLst>
                <a:latin typeface="+mj-lt"/>
                <a:cs typeface="Arial" panose="020B0604020202020204" pitchFamily="34" charset="0"/>
              </a:rPr>
              <a:t> </a:t>
            </a:r>
            <a:r>
              <a:rPr lang="en-US" sz="1800" b="1" u="sng" spc="60" baseline="0">
                <a:solidFill>
                  <a:schemeClr val="bg1"/>
                </a:solidFill>
                <a:effectLst>
                  <a:outerShdw blurRad="76200" dist="38100" dir="8100000" algn="tr" rotWithShape="0">
                    <a:prstClr val="black">
                      <a:alpha val="60000"/>
                    </a:prstClr>
                  </a:outerShdw>
                </a:effectLst>
                <a:latin typeface="+mj-lt"/>
                <a:cs typeface="Arial" panose="020B0604020202020204" pitchFamily="34" charset="0"/>
              </a:rPr>
              <a:t>DO </a:t>
            </a:r>
            <a:r>
              <a:rPr lang="en-US" sz="1800" b="1" u="sng" spc="60" baseline="0" dirty="0">
                <a:solidFill>
                  <a:schemeClr val="bg1"/>
                </a:solidFill>
                <a:effectLst>
                  <a:outerShdw blurRad="76200" dist="38100" dir="8100000" algn="tr" rotWithShape="0">
                    <a:prstClr val="black">
                      <a:alpha val="60000"/>
                    </a:prstClr>
                  </a:outerShdw>
                </a:effectLst>
                <a:latin typeface="+mj-lt"/>
                <a:cs typeface="Arial" panose="020B0604020202020204" pitchFamily="34" charset="0"/>
              </a:rPr>
              <a:t>NOT</a:t>
            </a:r>
            <a:r>
              <a:rPr lang="en-US" sz="1800" b="1" u="none" spc="60" baseline="0" dirty="0">
                <a:solidFill>
                  <a:schemeClr val="bg1"/>
                </a:solidFill>
                <a:effectLst>
                  <a:outerShdw blurRad="76200" dist="38100" dir="8100000" algn="tr" rotWithShape="0">
                    <a:prstClr val="black">
                      <a:alpha val="60000"/>
                    </a:prstClr>
                  </a:outerShdw>
                </a:effectLst>
                <a:latin typeface="+mj-lt"/>
                <a:cs typeface="Arial" panose="020B0604020202020204" pitchFamily="34" charset="0"/>
              </a:rPr>
              <a:t>:</a:t>
            </a:r>
          </a:p>
          <a:p>
            <a:pPr marL="457200" marR="0" lvl="1" indent="-171450" algn="l" defTabSz="457200" rtl="0" eaLnBrk="1" fontAlgn="auto" latinLnBrk="0" hangingPunct="1">
              <a:lnSpc>
                <a:spcPct val="100000"/>
              </a:lnSpc>
              <a:spcBef>
                <a:spcPts val="0"/>
              </a:spcBef>
              <a:spcAft>
                <a:spcPts val="600"/>
              </a:spcAft>
              <a:buClr>
                <a:schemeClr val="accent2"/>
              </a:buClr>
              <a:buSzTx/>
              <a:buFont typeface="Wingdings" panose="05000000000000000000" pitchFamily="2" charset="2"/>
              <a:buChar char="ý"/>
              <a:tabLst/>
              <a:defRPr/>
            </a:pPr>
            <a:r>
              <a:rPr lang="en-US" sz="1050" b="1" baseline="0" dirty="0">
                <a:latin typeface="Arial" panose="020B0604020202020204" pitchFamily="34" charset="0"/>
                <a:cs typeface="Arial" panose="020B0604020202020204" pitchFamily="34" charset="0"/>
              </a:rPr>
              <a:t>Space out your bullets using the “enter” key</a:t>
            </a:r>
            <a:r>
              <a:rPr lang="en-US" sz="1050" b="0" baseline="0">
                <a:latin typeface="Arial" panose="020B0604020202020204" pitchFamily="34" charset="0"/>
                <a:cs typeface="Arial" panose="020B0604020202020204" pitchFamily="34" charset="0"/>
              </a:rPr>
              <a:t>.  Please note if a spacing adjustment is required.</a:t>
            </a:r>
            <a:endParaRPr lang="en-US" sz="1050" b="0" dirty="0">
              <a:latin typeface="Arial" panose="020B0604020202020204" pitchFamily="34" charset="0"/>
              <a:cs typeface="Arial" panose="020B0604020202020204" pitchFamily="34" charset="0"/>
            </a:endParaRPr>
          </a:p>
          <a:p>
            <a:pPr marL="457200" lvl="1" indent="-171450">
              <a:spcAft>
                <a:spcPts val="600"/>
              </a:spcAft>
              <a:buClr>
                <a:schemeClr val="accent2"/>
              </a:buClr>
              <a:buFont typeface="Wingdings" panose="05000000000000000000" pitchFamily="2" charset="2"/>
              <a:buChar char="ý"/>
            </a:pPr>
            <a:r>
              <a:rPr lang="en-US" sz="1050" b="1" baseline="0" dirty="0">
                <a:latin typeface="Arial" panose="020B0604020202020204" pitchFamily="34" charset="0"/>
                <a:cs typeface="Arial" panose="020B0604020202020204" pitchFamily="34" charset="0"/>
              </a:rPr>
              <a:t>Type any titles in all uppercase or with caps lock on</a:t>
            </a:r>
            <a:r>
              <a:rPr lang="en-US" sz="1050" b="0" baseline="0" dirty="0">
                <a:latin typeface="Arial" panose="020B0604020202020204" pitchFamily="34" charset="0"/>
                <a:cs typeface="Arial" panose="020B0604020202020204" pitchFamily="34" charset="0"/>
              </a:rPr>
              <a:t>, as formatting is automatic. Type using standard title caps.</a:t>
            </a:r>
          </a:p>
          <a:p>
            <a:pPr marL="457200" lvl="1" indent="-171450">
              <a:spcAft>
                <a:spcPts val="600"/>
              </a:spcAft>
              <a:buClr>
                <a:schemeClr val="accent2"/>
              </a:buClr>
              <a:buFont typeface="Wingdings" panose="05000000000000000000" pitchFamily="2" charset="2"/>
              <a:buChar char="ý"/>
            </a:pPr>
            <a:r>
              <a:rPr lang="en-US" sz="1050" b="1" baseline="0" dirty="0">
                <a:latin typeface="Arial" panose="020B0604020202020204" pitchFamily="34" charset="0"/>
                <a:cs typeface="Arial" panose="020B0604020202020204" pitchFamily="34" charset="0"/>
              </a:rPr>
              <a:t>Change heading alignment </a:t>
            </a:r>
            <a:r>
              <a:rPr lang="en-US" sz="1050" b="1" baseline="0">
                <a:latin typeface="Arial" panose="020B0604020202020204" pitchFamily="34" charset="0"/>
                <a:cs typeface="Arial" panose="020B0604020202020204" pitchFamily="34" charset="0"/>
              </a:rPr>
              <a:t>or location for standard content slide material</a:t>
            </a:r>
            <a:r>
              <a:rPr lang="en-US" sz="1050" b="0" baseline="0">
                <a:latin typeface="Arial" panose="020B0604020202020204" pitchFamily="34" charset="0"/>
                <a:cs typeface="Arial" panose="020B0604020202020204" pitchFamily="34" charset="0"/>
              </a:rPr>
              <a:t>.</a:t>
            </a:r>
          </a:p>
          <a:p>
            <a:pPr marL="91440" marR="0" lvl="0" indent="0" algn="l" defTabSz="4572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800" b="0" u="none" kern="1200" spc="60" baseline="0">
                <a:solidFill>
                  <a:srgbClr val="92D050"/>
                </a:solidFill>
                <a:effectLst>
                  <a:outerShdw blurRad="76200" dist="38100" dir="8100000" algn="tr" rotWithShape="0">
                    <a:prstClr val="black">
                      <a:alpha val="60000"/>
                    </a:prstClr>
                  </a:outerShdw>
                </a:effectLst>
                <a:latin typeface="+mn-lt"/>
                <a:ea typeface="+mn-ea"/>
                <a:cs typeface="Arial" panose="020B0604020202020204" pitchFamily="34" charset="0"/>
                <a:sym typeface="Wingdings" panose="05000000000000000000" pitchFamily="2" charset="2"/>
              </a:rPr>
              <a:t></a:t>
            </a:r>
            <a:r>
              <a:rPr kumimoji="0" lang="en-US" sz="1800" b="1" i="0" u="none" strike="noStrike" kern="1200" cap="none" spc="60" normalizeH="0" baseline="0" noProof="0">
                <a:ln>
                  <a:noFill/>
                </a:ln>
                <a:solidFill>
                  <a:schemeClr val="bg1"/>
                </a:solidFill>
                <a:effectLst>
                  <a:outerShdw blurRad="76200" dist="38100" dir="8100000" algn="tr" rotWithShape="0">
                    <a:prstClr val="black">
                      <a:alpha val="60000"/>
                    </a:prstClr>
                  </a:outerShdw>
                </a:effectLst>
                <a:uLnTx/>
                <a:uFillTx/>
                <a:latin typeface="+mj-lt"/>
                <a:ea typeface="+mn-ea"/>
                <a:cs typeface="Arial" panose="020B0604020202020204" pitchFamily="34" charset="0"/>
              </a:rPr>
              <a:t> </a:t>
            </a:r>
            <a:r>
              <a:rPr kumimoji="0" lang="en-US" sz="1800" b="1" i="0" u="sng" strike="noStrike" kern="1200" cap="none" spc="60" normalizeH="0" baseline="0" noProof="0">
                <a:ln>
                  <a:noFill/>
                </a:ln>
                <a:solidFill>
                  <a:schemeClr val="bg1"/>
                </a:solidFill>
                <a:effectLst>
                  <a:outerShdw blurRad="76200" dist="38100" dir="8100000" algn="tr" rotWithShape="0">
                    <a:prstClr val="black">
                      <a:alpha val="60000"/>
                    </a:prstClr>
                  </a:outerShdw>
                </a:effectLst>
                <a:uLnTx/>
                <a:uFillTx/>
                <a:latin typeface="+mj-lt"/>
                <a:ea typeface="+mn-ea"/>
                <a:cs typeface="Arial" panose="020B0604020202020204" pitchFamily="34" charset="0"/>
              </a:rPr>
              <a:t>DO</a:t>
            </a:r>
            <a:r>
              <a:rPr kumimoji="0" lang="en-US" sz="1800" b="1" i="0" u="none" strike="noStrike" kern="1200" cap="none" spc="60" normalizeH="0" baseline="0" noProof="0">
                <a:ln>
                  <a:noFill/>
                </a:ln>
                <a:solidFill>
                  <a:schemeClr val="bg1"/>
                </a:solidFill>
                <a:effectLst>
                  <a:outerShdw blurRad="76200" dist="38100" dir="8100000" algn="tr" rotWithShape="0">
                    <a:prstClr val="black">
                      <a:alpha val="60000"/>
                    </a:prstClr>
                  </a:outerShdw>
                </a:effectLst>
                <a:uLnTx/>
                <a:uFillTx/>
                <a:latin typeface="+mj-lt"/>
                <a:ea typeface="+mn-ea"/>
                <a:cs typeface="Arial" panose="020B0604020202020204" pitchFamily="34" charset="0"/>
              </a:rPr>
              <a:t>:</a:t>
            </a:r>
          </a:p>
          <a:p>
            <a:pPr marL="457200" marR="0" lvl="1" indent="-171450" algn="l" defTabSz="457200" rtl="0" eaLnBrk="1" fontAlgn="auto" latinLnBrk="0" hangingPunct="1">
              <a:lnSpc>
                <a:spcPct val="100000"/>
              </a:lnSpc>
              <a:spcBef>
                <a:spcPts val="0"/>
              </a:spcBef>
              <a:spcAft>
                <a:spcPts val="600"/>
              </a:spcAft>
              <a:buClr>
                <a:srgbClr val="72AF2F"/>
              </a:buClr>
              <a:buSzTx/>
              <a:buFont typeface="Wingdings" panose="05000000000000000000" pitchFamily="2" charset="2"/>
              <a:buChar char="þ"/>
              <a:tabLst/>
              <a:defRPr/>
            </a:pPr>
            <a:r>
              <a:rPr kumimoji="0" lang="en-US" sz="10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Reference </a:t>
            </a:r>
            <a:r>
              <a:rPr kumimoji="0" lang="en-US"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your graphics</a:t>
            </a: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Add a note at the top of the “Slide notes” section that indicates where your graphic </a:t>
            </a:r>
            <a:r>
              <a:rPr kumimoji="0" lang="en-US" sz="10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originated.</a:t>
            </a:r>
          </a:p>
          <a:p>
            <a:pPr marL="457200" marR="0" lvl="1" indent="0" algn="l" defTabSz="4572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0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Note </a:t>
            </a: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that any graphics not referenced or in violation of </a:t>
            </a:r>
            <a:r>
              <a:rPr kumimoji="0" lang="en-US" sz="1050" b="1" i="0" u="none" strike="noStrike" kern="1200" cap="none" spc="0" normalizeH="0" baseline="0" noProof="0" dirty="0">
                <a:ln>
                  <a:noFill/>
                </a:ln>
                <a:solidFill>
                  <a:schemeClr val="accent4">
                    <a:lumMod val="25000"/>
                  </a:schemeClr>
                </a:solidFill>
                <a:effectLst/>
                <a:uLnTx/>
                <a:uFillTx/>
                <a:latin typeface="Arial" panose="020B0604020202020204" pitchFamily="34" charset="0"/>
                <a:ea typeface="+mn-ea"/>
                <a:cs typeface="Arial" panose="020B0604020202020204" pitchFamily="34" charset="0"/>
              </a:rPr>
              <a:t>US Copyright Law, Title 17 </a:t>
            </a: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will be replaced to ensure your protection.</a:t>
            </a:r>
          </a:p>
          <a:p>
            <a:pPr marL="0" indent="0">
              <a:spcBef>
                <a:spcPts val="600"/>
              </a:spcBef>
              <a:buFont typeface="Arial" panose="020B0604020202020204" pitchFamily="34" charset="0"/>
              <a:buNone/>
            </a:pPr>
            <a:endParaRPr lang="en-US" sz="1100" b="0" baseline="0" dirty="0">
              <a:latin typeface="Arial" panose="020B0604020202020204" pitchFamily="34" charset="0"/>
              <a:cs typeface="Arial" panose="020B0604020202020204" pitchFamily="34" charset="0"/>
            </a:endParaRPr>
          </a:p>
          <a:p>
            <a:endParaRPr lang="en-US" sz="1100" dirty="0">
              <a:latin typeface="Arial" panose="020B0604020202020204" pitchFamily="34" charset="0"/>
              <a:cs typeface="Arial" panose="020B0604020202020204" pitchFamily="34" charset="0"/>
            </a:endParaRPr>
          </a:p>
        </p:txBody>
      </p:sp>
      <p:sp>
        <p:nvSpPr>
          <p:cNvPr id="10" name="TextBox 9"/>
          <p:cNvSpPr txBox="1"/>
          <p:nvPr userDrawn="1"/>
        </p:nvSpPr>
        <p:spPr>
          <a:xfrm>
            <a:off x="5308798" y="88691"/>
            <a:ext cx="3245631" cy="1102812"/>
          </a:xfrm>
          <a:prstGeom prst="rect">
            <a:avLst/>
          </a:prstGeom>
          <a:noFill/>
        </p:spPr>
        <p:txBody>
          <a:bodyPr wrap="square" rtlCol="0" anchor="ctr">
            <a:noAutofit/>
          </a:bodyPr>
          <a:lstStyle/>
          <a:p>
            <a:pPr algn="l"/>
            <a:r>
              <a:rPr lang="en-US" sz="1400" i="1" kern="1200" dirty="0">
                <a:solidFill>
                  <a:schemeClr val="tx1">
                    <a:lumMod val="65000"/>
                    <a:lumOff val="35000"/>
                  </a:schemeClr>
                </a:solidFill>
                <a:latin typeface="Arial" panose="020B0604020202020204" pitchFamily="34" charset="0"/>
                <a:ea typeface="+mn-ea"/>
                <a:cs typeface="Arial" panose="020B0604020202020204" pitchFamily="34" charset="0"/>
              </a:rPr>
              <a:t>This slide contains information on how to use </a:t>
            </a:r>
            <a:r>
              <a:rPr lang="en-US" sz="1400" i="1" kern="1200">
                <a:solidFill>
                  <a:schemeClr val="tx1">
                    <a:lumMod val="65000"/>
                    <a:lumOff val="35000"/>
                  </a:schemeClr>
                </a:solidFill>
                <a:latin typeface="Arial" panose="020B0604020202020204" pitchFamily="34" charset="0"/>
                <a:ea typeface="+mn-ea"/>
                <a:cs typeface="Arial" panose="020B0604020202020204" pitchFamily="34" charset="0"/>
              </a:rPr>
              <a:t>this template, and is hidden. </a:t>
            </a:r>
          </a:p>
          <a:p>
            <a:pPr algn="l">
              <a:spcBef>
                <a:spcPts val="300"/>
              </a:spcBef>
            </a:pPr>
            <a:r>
              <a:rPr lang="en-US" sz="1400" i="1" kern="1200">
                <a:solidFill>
                  <a:schemeClr val="tx1">
                    <a:lumMod val="65000"/>
                    <a:lumOff val="35000"/>
                  </a:schemeClr>
                </a:solidFill>
                <a:latin typeface="Arial" panose="020B0604020202020204" pitchFamily="34" charset="0"/>
                <a:ea typeface="+mn-ea"/>
                <a:cs typeface="Arial" panose="020B0604020202020204" pitchFamily="34" charset="0"/>
              </a:rPr>
              <a:t>It is not a part of </a:t>
            </a:r>
            <a:br>
              <a:rPr lang="en-US" sz="1400" i="1" kern="1200">
                <a:solidFill>
                  <a:schemeClr val="tx1">
                    <a:lumMod val="65000"/>
                    <a:lumOff val="35000"/>
                  </a:schemeClr>
                </a:solidFill>
                <a:latin typeface="Arial" panose="020B0604020202020204" pitchFamily="34" charset="0"/>
                <a:ea typeface="+mn-ea"/>
                <a:cs typeface="Arial" panose="020B0604020202020204" pitchFamily="34" charset="0"/>
              </a:rPr>
            </a:br>
            <a:r>
              <a:rPr lang="en-US" sz="1400" i="1" kern="1200">
                <a:solidFill>
                  <a:schemeClr val="tx1">
                    <a:lumMod val="65000"/>
                    <a:lumOff val="35000"/>
                  </a:schemeClr>
                </a:solidFill>
                <a:latin typeface="Arial" panose="020B0604020202020204" pitchFamily="34" charset="0"/>
                <a:ea typeface="+mn-ea"/>
                <a:cs typeface="Arial" panose="020B0604020202020204" pitchFamily="34" charset="0"/>
              </a:rPr>
              <a:t>the presentation.</a:t>
            </a:r>
            <a:endParaRPr lang="en-US" sz="1400" i="1" kern="1200" dirty="0">
              <a:solidFill>
                <a:schemeClr val="tx1">
                  <a:lumMod val="65000"/>
                  <a:lumOff val="35000"/>
                </a:schemeClr>
              </a:solidFill>
              <a:latin typeface="Arial" panose="020B0604020202020204" pitchFamily="34" charset="0"/>
              <a:ea typeface="+mn-ea"/>
              <a:cs typeface="Arial" panose="020B0604020202020204" pitchFamily="34" charset="0"/>
            </a:endParaRPr>
          </a:p>
        </p:txBody>
      </p:sp>
      <p:cxnSp>
        <p:nvCxnSpPr>
          <p:cNvPr id="9" name="Straight Connector 8"/>
          <p:cNvCxnSpPr/>
          <p:nvPr userDrawn="1"/>
        </p:nvCxnSpPr>
        <p:spPr>
          <a:xfrm>
            <a:off x="0" y="1376381"/>
            <a:ext cx="9144000" cy="0"/>
          </a:xfrm>
          <a:prstGeom prst="line">
            <a:avLst/>
          </a:prstGeom>
          <a:ln w="101600">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15" name="TextBox 14"/>
          <p:cNvSpPr txBox="1"/>
          <p:nvPr userDrawn="1"/>
        </p:nvSpPr>
        <p:spPr>
          <a:xfrm>
            <a:off x="7084799" y="2286069"/>
            <a:ext cx="1619719" cy="1620538"/>
          </a:xfrm>
          <a:prstGeom prst="rect">
            <a:avLst/>
          </a:prstGeom>
          <a:noFill/>
        </p:spPr>
        <p:txBody>
          <a:bodyPr wrap="square" rtlCol="0">
            <a:noAutofit/>
          </a:bodyPr>
          <a:lstStyle/>
          <a:p>
            <a:pPr marL="0" marR="0" lvl="1" indent="-171450" algn="l" defTabSz="457200" rtl="0" eaLnBrk="1" fontAlgn="auto" latinLnBrk="0" hangingPunct="1">
              <a:lnSpc>
                <a:spcPct val="90000"/>
              </a:lnSpc>
              <a:spcBef>
                <a:spcPts val="0"/>
              </a:spcBef>
              <a:spcAft>
                <a:spcPts val="400"/>
              </a:spcAft>
              <a:buClrTx/>
              <a:buSzTx/>
              <a:buFont typeface="Arial" panose="020B0604020202020204" pitchFamily="34" charset="0"/>
              <a:buChar char="•"/>
              <a:tabLst/>
              <a:defRPr/>
            </a:pPr>
            <a:r>
              <a:rPr lang="en-US" sz="1100" b="0" baseline="0">
                <a:latin typeface="Arial" panose="020B0604020202020204" pitchFamily="34" charset="0"/>
                <a:cs typeface="Arial" panose="020B0604020202020204" pitchFamily="34" charset="0"/>
              </a:rPr>
              <a:t>Legal Language</a:t>
            </a:r>
            <a:endParaRPr lang="en-US" sz="1100" b="0" baseline="0"/>
          </a:p>
          <a:p>
            <a:pPr marL="0" lvl="1" indent="-171450">
              <a:lnSpc>
                <a:spcPct val="90000"/>
              </a:lnSpc>
              <a:spcAft>
                <a:spcPts val="400"/>
              </a:spcAft>
              <a:buFont typeface="Arial" panose="020B0604020202020204" pitchFamily="34" charset="0"/>
              <a:buChar char="•"/>
            </a:pPr>
            <a:r>
              <a:rPr lang="en-US" sz="1100" b="0" baseline="0"/>
              <a:t>Poll</a:t>
            </a:r>
          </a:p>
          <a:p>
            <a:pPr marL="0" lvl="1" indent="-171450">
              <a:lnSpc>
                <a:spcPct val="90000"/>
              </a:lnSpc>
              <a:spcAft>
                <a:spcPts val="400"/>
              </a:spcAft>
              <a:buFont typeface="Arial" panose="020B0604020202020204" pitchFamily="34" charset="0"/>
              <a:buChar char="•"/>
            </a:pPr>
            <a:r>
              <a:rPr lang="en-US" sz="1100" b="0" baseline="0"/>
              <a:t>Save the Date</a:t>
            </a:r>
          </a:p>
          <a:p>
            <a:pPr marL="0" lvl="1" indent="-171450">
              <a:lnSpc>
                <a:spcPct val="90000"/>
              </a:lnSpc>
              <a:spcAft>
                <a:spcPts val="400"/>
              </a:spcAft>
              <a:buFont typeface="Arial" panose="020B0604020202020204" pitchFamily="34" charset="0"/>
              <a:buChar char="•"/>
            </a:pPr>
            <a:r>
              <a:rPr lang="en-US" sz="1100" b="0" baseline="0"/>
              <a:t>Questions</a:t>
            </a:r>
            <a:endParaRPr lang="en-US" sz="1100" b="0" baseline="0" dirty="0"/>
          </a:p>
          <a:p>
            <a:pPr marL="0" lvl="1" indent="-171450">
              <a:lnSpc>
                <a:spcPct val="90000"/>
              </a:lnSpc>
              <a:spcAft>
                <a:spcPts val="400"/>
              </a:spcAft>
              <a:buFont typeface="Arial" panose="020B0604020202020204" pitchFamily="34" charset="0"/>
              <a:buChar char="•"/>
            </a:pPr>
            <a:r>
              <a:rPr lang="en-US" sz="1100" b="0" baseline="0" dirty="0"/>
              <a:t>Resources</a:t>
            </a:r>
          </a:p>
          <a:p>
            <a:pPr marL="0" lvl="1" indent="-171450">
              <a:lnSpc>
                <a:spcPct val="90000"/>
              </a:lnSpc>
              <a:spcAft>
                <a:spcPts val="400"/>
              </a:spcAft>
              <a:buFont typeface="Arial" panose="020B0604020202020204" pitchFamily="34" charset="0"/>
              <a:buChar char="•"/>
            </a:pPr>
            <a:r>
              <a:rPr lang="en-US" sz="1100" b="0" baseline="0" dirty="0"/>
              <a:t>Contact</a:t>
            </a:r>
          </a:p>
          <a:p>
            <a:pPr marL="0" lvl="1" indent="-171450">
              <a:lnSpc>
                <a:spcPct val="90000"/>
              </a:lnSpc>
              <a:spcAft>
                <a:spcPts val="400"/>
              </a:spcAft>
              <a:buFont typeface="Arial" panose="020B0604020202020204" pitchFamily="34" charset="0"/>
              <a:buChar char="•"/>
            </a:pPr>
            <a:r>
              <a:rPr lang="en-US" sz="1100" b="0" baseline="0" dirty="0"/>
              <a:t>Thank You</a:t>
            </a:r>
            <a:endParaRPr lang="en-US" sz="1100" b="0" dirty="0"/>
          </a:p>
        </p:txBody>
      </p:sp>
      <p:cxnSp>
        <p:nvCxnSpPr>
          <p:cNvPr id="3" name="Straight Connector 2"/>
          <p:cNvCxnSpPr/>
          <p:nvPr userDrawn="1"/>
        </p:nvCxnSpPr>
        <p:spPr>
          <a:xfrm>
            <a:off x="5040000" y="2252580"/>
            <a:ext cx="33624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6" name="Straight Connector 15"/>
          <p:cNvCxnSpPr/>
          <p:nvPr userDrawn="1"/>
        </p:nvCxnSpPr>
        <p:spPr>
          <a:xfrm>
            <a:off x="5040000" y="3766530"/>
            <a:ext cx="33624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grpSp>
        <p:nvGrpSpPr>
          <p:cNvPr id="40" name="Group 39">
            <a:extLst>
              <a:ext uri="{FF2B5EF4-FFF2-40B4-BE49-F238E27FC236}">
                <a16:creationId xmlns:a16="http://schemas.microsoft.com/office/drawing/2014/main" id="{54EBE4A4-93BC-4F5F-96D7-3EB1B9477815}"/>
              </a:ext>
            </a:extLst>
          </p:cNvPr>
          <p:cNvGrpSpPr/>
          <p:nvPr userDrawn="1"/>
        </p:nvGrpSpPr>
        <p:grpSpPr>
          <a:xfrm>
            <a:off x="5101094" y="5519741"/>
            <a:ext cx="3776420" cy="1204516"/>
            <a:chOff x="9823451" y="-913608"/>
            <a:chExt cx="3776420" cy="1204516"/>
          </a:xfrm>
        </p:grpSpPr>
        <p:sp>
          <p:nvSpPr>
            <p:cNvPr id="23" name="TextBox 22"/>
            <p:cNvSpPr txBox="1"/>
            <p:nvPr userDrawn="1"/>
          </p:nvSpPr>
          <p:spPr>
            <a:xfrm>
              <a:off x="11200962" y="-833368"/>
              <a:ext cx="2398909" cy="1044036"/>
            </a:xfrm>
            <a:prstGeom prst="rect">
              <a:avLst/>
            </a:prstGeom>
            <a:noFill/>
          </p:spPr>
          <p:txBody>
            <a:bodyPr wrap="square" rtlCol="0" anchor="ctr">
              <a:noAutofit/>
            </a:bodyPr>
            <a:lstStyle/>
            <a:p>
              <a:pPr algn="l">
                <a:lnSpc>
                  <a:spcPct val="90000"/>
                </a:lnSpc>
              </a:pPr>
              <a:r>
                <a:rPr lang="en-US" sz="1200" b="1" i="0" spc="40">
                  <a:solidFill>
                    <a:schemeClr val="tx1">
                      <a:lumMod val="85000"/>
                      <a:lumOff val="15000"/>
                    </a:schemeClr>
                  </a:solidFill>
                  <a:latin typeface="+mj-lt"/>
                </a:rPr>
                <a:t>Don’t delete </a:t>
              </a:r>
              <a:r>
                <a:rPr lang="en-US" sz="1200" b="1" i="0" spc="40" dirty="0">
                  <a:solidFill>
                    <a:schemeClr val="tx1">
                      <a:lumMod val="85000"/>
                      <a:lumOff val="15000"/>
                    </a:schemeClr>
                  </a:solidFill>
                  <a:latin typeface="+mj-lt"/>
                </a:rPr>
                <a:t>this slide until the presentation is final.</a:t>
              </a:r>
              <a:endParaRPr lang="en-US" sz="1200" b="1" i="0" spc="40" baseline="0" dirty="0">
                <a:solidFill>
                  <a:schemeClr val="tx1">
                    <a:lumMod val="85000"/>
                    <a:lumOff val="15000"/>
                  </a:schemeClr>
                </a:solidFill>
                <a:latin typeface="+mj-lt"/>
              </a:endParaRPr>
            </a:p>
            <a:p>
              <a:pPr algn="ctr">
                <a:lnSpc>
                  <a:spcPct val="90000"/>
                </a:lnSpc>
                <a:spcBef>
                  <a:spcPts val="600"/>
                </a:spcBef>
              </a:pPr>
              <a:r>
                <a:rPr lang="en-US" sz="1500" b="1" i="0" spc="40" baseline="0" dirty="0">
                  <a:solidFill>
                    <a:srgbClr val="9D1C30"/>
                  </a:solidFill>
                  <a:latin typeface="+mj-lt"/>
                </a:rPr>
                <a:t>Keep it </a:t>
              </a:r>
              <a:r>
                <a:rPr lang="en-US" sz="1500" b="1" i="0" spc="40" baseline="0">
                  <a:solidFill>
                    <a:srgbClr val="9D1C30"/>
                  </a:solidFill>
                  <a:latin typeface="+mj-lt"/>
                </a:rPr>
                <a:t>in the template</a:t>
              </a:r>
              <a:r>
                <a:rPr lang="en-US" sz="1500" b="1" i="0" spc="40" baseline="0" dirty="0">
                  <a:solidFill>
                    <a:srgbClr val="9D1C30"/>
                  </a:solidFill>
                  <a:latin typeface="+mj-lt"/>
                </a:rPr>
                <a:t>.</a:t>
              </a:r>
              <a:endParaRPr lang="en-US" sz="1500" b="1" i="0" spc="40" dirty="0">
                <a:solidFill>
                  <a:srgbClr val="9D1C30"/>
                </a:solidFill>
                <a:latin typeface="+mj-lt"/>
              </a:endParaRPr>
            </a:p>
          </p:txBody>
        </p:sp>
        <p:grpSp>
          <p:nvGrpSpPr>
            <p:cNvPr id="39" name="Group 38">
              <a:extLst>
                <a:ext uri="{FF2B5EF4-FFF2-40B4-BE49-F238E27FC236}">
                  <a16:creationId xmlns:a16="http://schemas.microsoft.com/office/drawing/2014/main" id="{C27DF8FF-D711-4A8A-8948-673270B8AE9D}"/>
                </a:ext>
              </a:extLst>
            </p:cNvPr>
            <p:cNvGrpSpPr/>
            <p:nvPr userDrawn="1"/>
          </p:nvGrpSpPr>
          <p:grpSpPr>
            <a:xfrm>
              <a:off x="9823451" y="-913608"/>
              <a:ext cx="1204516" cy="1204516"/>
              <a:chOff x="9823451" y="-913608"/>
              <a:chExt cx="1204516" cy="1204516"/>
            </a:xfrm>
          </p:grpSpPr>
          <p:grpSp>
            <p:nvGrpSpPr>
              <p:cNvPr id="24" name="Group 23"/>
              <p:cNvGrpSpPr/>
              <p:nvPr userDrawn="1"/>
            </p:nvGrpSpPr>
            <p:grpSpPr>
              <a:xfrm>
                <a:off x="9823451" y="-913608"/>
                <a:ext cx="1204516" cy="1204516"/>
                <a:chOff x="1714500" y="4547858"/>
                <a:chExt cx="1262157" cy="1262157"/>
              </a:xfrm>
            </p:grpSpPr>
            <p:sp>
              <p:nvSpPr>
                <p:cNvPr id="21" name="8-Point Star 20"/>
                <p:cNvSpPr/>
                <p:nvPr userDrawn="1"/>
              </p:nvSpPr>
              <p:spPr>
                <a:xfrm rot="20240074">
                  <a:off x="1714500" y="4547858"/>
                  <a:ext cx="1262157" cy="1262157"/>
                </a:xfrm>
                <a:prstGeom prst="star8">
                  <a:avLst>
                    <a:gd name="adj" fmla="val 45801"/>
                  </a:avLst>
                </a:prstGeom>
                <a:gradFill>
                  <a:gsLst>
                    <a:gs pos="0">
                      <a:srgbClr val="7A232E"/>
                    </a:gs>
                    <a:gs pos="100000">
                      <a:srgbClr val="B85759"/>
                    </a:gs>
                    <a:gs pos="55000">
                      <a:srgbClr val="9D1C3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2" name="8-Point Star 21"/>
                <p:cNvSpPr/>
                <p:nvPr userDrawn="1"/>
              </p:nvSpPr>
              <p:spPr>
                <a:xfrm rot="20240074">
                  <a:off x="1776599" y="4609957"/>
                  <a:ext cx="1137960" cy="1137960"/>
                </a:xfrm>
                <a:prstGeom prst="star8">
                  <a:avLst>
                    <a:gd name="adj" fmla="val 45801"/>
                  </a:avLst>
                </a:prstGeom>
                <a:noFill/>
                <a:ln w="444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19" name="TextBox 18"/>
              <p:cNvSpPr txBox="1"/>
              <p:nvPr userDrawn="1"/>
            </p:nvSpPr>
            <p:spPr>
              <a:xfrm>
                <a:off x="9929466" y="-730460"/>
                <a:ext cx="992486" cy="838221"/>
              </a:xfrm>
              <a:prstGeom prst="rect">
                <a:avLst/>
              </a:prstGeom>
              <a:noFill/>
              <a:effectLst>
                <a:outerShdw blurRad="50800" dist="25400" dir="8100000" algn="tr" rotWithShape="0">
                  <a:prstClr val="black">
                    <a:alpha val="40000"/>
                  </a:prstClr>
                </a:outerShdw>
              </a:effectLst>
            </p:spPr>
            <p:txBody>
              <a:bodyPr wrap="square" rtlCol="0" anchor="ctr">
                <a:noAutofit/>
              </a:bodyPr>
              <a:lstStyle/>
              <a:p>
                <a:pPr algn="ctr"/>
                <a:r>
                  <a:rPr lang="en-US" sz="2000" b="0" i="0" spc="40" baseline="0" dirty="0">
                    <a:solidFill>
                      <a:schemeClr val="bg1"/>
                    </a:solidFill>
                    <a:latin typeface="Impact" panose="020B0806030902050204" pitchFamily="34" charset="0"/>
                  </a:rPr>
                  <a:t>DON’T</a:t>
                </a:r>
                <a:br>
                  <a:rPr lang="en-US" sz="2000" b="0" i="0" spc="40" baseline="0" dirty="0">
                    <a:solidFill>
                      <a:schemeClr val="bg1"/>
                    </a:solidFill>
                    <a:latin typeface="Impact" panose="020B0806030902050204" pitchFamily="34" charset="0"/>
                  </a:rPr>
                </a:br>
                <a:r>
                  <a:rPr lang="en-US" sz="2000" b="0" i="0" spc="40" baseline="0" dirty="0">
                    <a:solidFill>
                      <a:schemeClr val="bg1"/>
                    </a:solidFill>
                    <a:latin typeface="Impact" panose="020B0806030902050204" pitchFamily="34" charset="0"/>
                  </a:rPr>
                  <a:t>DELETE</a:t>
                </a:r>
              </a:p>
            </p:txBody>
          </p:sp>
        </p:grpSp>
      </p:grpSp>
      <p:grpSp>
        <p:nvGrpSpPr>
          <p:cNvPr id="20" name="Group 19"/>
          <p:cNvGrpSpPr/>
          <p:nvPr userDrawn="1"/>
        </p:nvGrpSpPr>
        <p:grpSpPr>
          <a:xfrm>
            <a:off x="1939046" y="2247590"/>
            <a:ext cx="2645179" cy="1166059"/>
            <a:chOff x="1534687" y="2189208"/>
            <a:chExt cx="3049009" cy="1344077"/>
          </a:xfrm>
        </p:grpSpPr>
        <p:pic>
          <p:nvPicPr>
            <p:cNvPr id="2" name="Picture 1"/>
            <p:cNvPicPr>
              <a:picLocks noChangeAspect="1"/>
            </p:cNvPicPr>
            <p:nvPr userDrawn="1"/>
          </p:nvPicPr>
          <p:blipFill>
            <a:blip r:embed="rId3"/>
            <a:stretch>
              <a:fillRect/>
            </a:stretch>
          </p:blipFill>
          <p:spPr>
            <a:xfrm>
              <a:off x="1534687" y="2189208"/>
              <a:ext cx="2695575" cy="1162050"/>
            </a:xfrm>
            <a:prstGeom prst="rect">
              <a:avLst/>
            </a:prstGeom>
          </p:spPr>
        </p:pic>
        <p:sp>
          <p:nvSpPr>
            <p:cNvPr id="29" name="Rectangle 28"/>
            <p:cNvSpPr/>
            <p:nvPr userDrawn="1"/>
          </p:nvSpPr>
          <p:spPr>
            <a:xfrm>
              <a:off x="3454181" y="2483307"/>
              <a:ext cx="736819" cy="221793"/>
            </a:xfrm>
            <a:prstGeom prst="rect">
              <a:avLst/>
            </a:prstGeom>
            <a:solidFill>
              <a:srgbClr val="FFC000">
                <a:alpha val="10000"/>
              </a:srgbClr>
            </a:solidFill>
            <a:ln w="190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0" name="Left Arrow 29"/>
            <p:cNvSpPr/>
            <p:nvPr userDrawn="1"/>
          </p:nvSpPr>
          <p:spPr>
            <a:xfrm>
              <a:off x="4209296" y="2514699"/>
              <a:ext cx="374400" cy="178031"/>
            </a:xfrm>
            <a:prstGeom prst="leftArrow">
              <a:avLst>
                <a:gd name="adj1" fmla="val 33673"/>
                <a:gd name="adj2" fmla="val 50000"/>
              </a:avLst>
            </a:prstGeom>
            <a:gradFill>
              <a:gsLst>
                <a:gs pos="0">
                  <a:srgbClr val="7A232E"/>
                </a:gs>
                <a:gs pos="98230">
                  <a:srgbClr val="B85759"/>
                </a:gs>
                <a:gs pos="45000">
                  <a:srgbClr val="9D1C30"/>
                </a:gs>
              </a:gsLst>
            </a:gradFill>
            <a:ln>
              <a:solidFill>
                <a:srgbClr val="7A232E"/>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31" name="Rectangle 30"/>
            <p:cNvSpPr/>
            <p:nvPr userDrawn="1"/>
          </p:nvSpPr>
          <p:spPr>
            <a:xfrm>
              <a:off x="3061701" y="2843369"/>
              <a:ext cx="382955" cy="322936"/>
            </a:xfrm>
            <a:prstGeom prst="rect">
              <a:avLst/>
            </a:prstGeom>
            <a:solidFill>
              <a:srgbClr val="FFC000">
                <a:alpha val="10000"/>
              </a:srgbClr>
            </a:solidFill>
            <a:ln w="190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2" name="Left Arrow 31"/>
            <p:cNvSpPr/>
            <p:nvPr userDrawn="1"/>
          </p:nvSpPr>
          <p:spPr>
            <a:xfrm rot="7656475">
              <a:off x="3026394" y="3257070"/>
              <a:ext cx="374400" cy="178030"/>
            </a:xfrm>
            <a:prstGeom prst="leftArrow">
              <a:avLst>
                <a:gd name="adj1" fmla="val 33673"/>
                <a:gd name="adj2" fmla="val 50000"/>
              </a:avLst>
            </a:prstGeom>
            <a:gradFill>
              <a:gsLst>
                <a:gs pos="0">
                  <a:srgbClr val="7A232E"/>
                </a:gs>
                <a:gs pos="98230">
                  <a:srgbClr val="B85759"/>
                </a:gs>
                <a:gs pos="45000">
                  <a:srgbClr val="9D1C30"/>
                </a:gs>
              </a:gsLst>
            </a:gradFill>
            <a:ln>
              <a:solidFill>
                <a:srgbClr val="7A232E"/>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grpSp>
      <p:sp>
        <p:nvSpPr>
          <p:cNvPr id="37" name="TextBox 36">
            <a:extLst>
              <a:ext uri="{FF2B5EF4-FFF2-40B4-BE49-F238E27FC236}">
                <a16:creationId xmlns:a16="http://schemas.microsoft.com/office/drawing/2014/main" id="{8F6D14EF-EBC7-433A-8C95-1D2C470B7DF1}"/>
              </a:ext>
            </a:extLst>
          </p:cNvPr>
          <p:cNvSpPr txBox="1"/>
          <p:nvPr userDrawn="1"/>
        </p:nvSpPr>
        <p:spPr>
          <a:xfrm>
            <a:off x="7427" y="161985"/>
            <a:ext cx="5040000" cy="1051560"/>
          </a:xfrm>
          <a:prstGeom prst="rect">
            <a:avLst/>
          </a:prstGeom>
        </p:spPr>
        <p:txBody>
          <a:bodyPr vert="horz" lIns="91440" tIns="45720" rIns="91440" bIns="45720" rtlCol="0" anchor="ctr">
            <a:no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lgn="ctr">
              <a:lnSpc>
                <a:spcPct val="85000"/>
              </a:lnSpc>
            </a:pPr>
            <a:r>
              <a:rPr lang="en-US" sz="5000" b="1" kern="120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2017 Template</a:t>
            </a:r>
          </a:p>
          <a:p>
            <a:pPr lvl="0" algn="ctr">
              <a:lnSpc>
                <a:spcPct val="85000"/>
              </a:lnSpc>
            </a:pPr>
            <a:r>
              <a:rPr lang="en-US" sz="4000" b="0" spc="60" baseline="0" dirty="0"/>
              <a:t>Usage Instructions</a:t>
            </a:r>
          </a:p>
        </p:txBody>
      </p:sp>
      <p:pic>
        <p:nvPicPr>
          <p:cNvPr id="44" name="Picture 43">
            <a:extLst>
              <a:ext uri="{FF2B5EF4-FFF2-40B4-BE49-F238E27FC236}">
                <a16:creationId xmlns:a16="http://schemas.microsoft.com/office/drawing/2014/main" id="{5AAE9CEC-A7E3-43C1-AC4A-1C3889F3666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257143" y="626792"/>
            <a:ext cx="1736362" cy="586522"/>
          </a:xfrm>
          <a:prstGeom prst="rect">
            <a:avLst/>
          </a:prstGeom>
        </p:spPr>
      </p:pic>
    </p:spTree>
    <p:extLst>
      <p:ext uri="{BB962C8B-B14F-4D97-AF65-F5344CB8AC3E}">
        <p14:creationId xmlns:p14="http://schemas.microsoft.com/office/powerpoint/2010/main" val="22588901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16A5BAF-C39D-44C3-B998-7CF83B21A06F}"/>
              </a:ext>
            </a:extLst>
          </p:cNvPr>
          <p:cNvPicPr>
            <a:picLocks noChangeAspect="1"/>
          </p:cNvPicPr>
          <p:nvPr userDrawn="1"/>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a:ext>
            </a:extLst>
          </a:blip>
          <a:stretch>
            <a:fillRect/>
          </a:stretch>
        </p:blipFill>
        <p:spPr>
          <a:xfrm>
            <a:off x="0" y="1500059"/>
            <a:ext cx="4955638" cy="5357941"/>
          </a:xfrm>
          <a:prstGeom prst="rect">
            <a:avLst/>
          </a:prstGeom>
        </p:spPr>
      </p:pic>
      <p:sp>
        <p:nvSpPr>
          <p:cNvPr id="5" name="TextBox 4">
            <a:extLst>
              <a:ext uri="{FF2B5EF4-FFF2-40B4-BE49-F238E27FC236}">
                <a16:creationId xmlns:a16="http://schemas.microsoft.com/office/drawing/2014/main" id="{98B35F6F-244A-4CAD-AEAB-1171AE328AA0}"/>
              </a:ext>
            </a:extLst>
          </p:cNvPr>
          <p:cNvSpPr txBox="1"/>
          <p:nvPr userDrawn="1"/>
        </p:nvSpPr>
        <p:spPr>
          <a:xfrm>
            <a:off x="628650" y="365126"/>
            <a:ext cx="7955280" cy="1051560"/>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a:t>Save the Date:</a:t>
            </a:r>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9" name="Text Placeholder 8">
            <a:extLst>
              <a:ext uri="{FF2B5EF4-FFF2-40B4-BE49-F238E27FC236}">
                <a16:creationId xmlns:a16="http://schemas.microsoft.com/office/drawing/2014/main" id="{8F3C4352-E632-483B-9D34-319AB807FBFB}"/>
              </a:ext>
            </a:extLst>
          </p:cNvPr>
          <p:cNvSpPr>
            <a:spLocks noGrp="1"/>
          </p:cNvSpPr>
          <p:nvPr>
            <p:ph type="body" sz="quarter" idx="11" hasCustomPrompt="1"/>
          </p:nvPr>
        </p:nvSpPr>
        <p:spPr>
          <a:xfrm>
            <a:off x="1112107" y="1699826"/>
            <a:ext cx="7661189" cy="4505325"/>
          </a:xfrm>
        </p:spPr>
        <p:txBody>
          <a:bodyPr/>
          <a:lstStyle>
            <a:lvl1pPr marL="91440" indent="-365760">
              <a:buSzPct val="130000"/>
              <a:buFont typeface="Webdings" panose="05030102010509060703" pitchFamily="18" charset="2"/>
              <a:buChar char=""/>
              <a:defRPr sz="2600"/>
            </a:lvl1pPr>
            <a:lvl2pPr marL="685800" indent="0">
              <a:spcBef>
                <a:spcPts val="0"/>
              </a:spcBef>
              <a:buNone/>
              <a:defRPr sz="1700">
                <a:solidFill>
                  <a:schemeClr val="accent3">
                    <a:lumMod val="75000"/>
                    <a:lumOff val="25000"/>
                  </a:schemeClr>
                </a:solidFill>
              </a:defRPr>
            </a:lvl2pPr>
            <a:lvl3pPr marL="1005840" indent="-365760" algn="l">
              <a:spcAft>
                <a:spcPts val="1200"/>
              </a:spcAft>
              <a:buFont typeface="Webdings" panose="05030102010509060703" pitchFamily="18" charset="2"/>
              <a:buChar char=""/>
              <a:defRPr b="1">
                <a:solidFill>
                  <a:schemeClr val="accent1"/>
                </a:solidFill>
              </a:defRPr>
            </a:lvl3pPr>
          </a:lstStyle>
          <a:p>
            <a:pPr lvl="0"/>
            <a:r>
              <a:rPr lang="en-US"/>
              <a:t>Event Title Here</a:t>
            </a:r>
          </a:p>
          <a:p>
            <a:pPr lvl="1"/>
            <a:r>
              <a:rPr lang="en-US"/>
              <a:t>Event summary goes here</a:t>
            </a:r>
          </a:p>
          <a:p>
            <a:pPr lvl="2"/>
            <a:r>
              <a:rPr lang="en-US"/>
              <a:t>Event date</a:t>
            </a:r>
          </a:p>
          <a:p>
            <a:pPr lvl="3"/>
            <a:r>
              <a:rPr lang="en-US"/>
              <a:t>Fourth level</a:t>
            </a:r>
          </a:p>
          <a:p>
            <a:pPr lvl="4"/>
            <a:r>
              <a:rPr lang="en-US"/>
              <a:t>Fifth level</a:t>
            </a:r>
          </a:p>
        </p:txBody>
      </p:sp>
    </p:spTree>
    <p:extLst>
      <p:ext uri="{BB962C8B-B14F-4D97-AF65-F5344CB8AC3E}">
        <p14:creationId xmlns:p14="http://schemas.microsoft.com/office/powerpoint/2010/main" val="13878025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reakout Room List">
    <p:bg>
      <p:bgPr>
        <a:solidFill>
          <a:schemeClr val="bg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5AA60EFC-21EF-4756-ABD1-14D137A0BAC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584103" y="-1"/>
            <a:ext cx="3379489" cy="3456222"/>
          </a:xfrm>
          <a:prstGeom prst="ellipse">
            <a:avLst/>
          </a:prstGeom>
          <a:ln>
            <a:noFill/>
          </a:ln>
          <a:effectLst>
            <a:softEdge rad="112500"/>
          </a:effectLst>
        </p:spPr>
      </p:pic>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9" name="Text Placeholder 8">
            <a:extLst>
              <a:ext uri="{FF2B5EF4-FFF2-40B4-BE49-F238E27FC236}">
                <a16:creationId xmlns:a16="http://schemas.microsoft.com/office/drawing/2014/main" id="{8F3C4352-E632-483B-9D34-319AB807FBFB}"/>
              </a:ext>
            </a:extLst>
          </p:cNvPr>
          <p:cNvSpPr>
            <a:spLocks noGrp="1"/>
          </p:cNvSpPr>
          <p:nvPr>
            <p:ph type="body" sz="quarter" idx="11" hasCustomPrompt="1"/>
          </p:nvPr>
        </p:nvSpPr>
        <p:spPr>
          <a:xfrm>
            <a:off x="628655" y="1319429"/>
            <a:ext cx="7528945" cy="1448602"/>
          </a:xfrm>
          <a:prstGeom prst="rect">
            <a:avLst/>
          </a:prstGeom>
          <a:noFill/>
          <a:ln w="9525">
            <a:gradFill flip="none" rotWithShape="1">
              <a:gsLst>
                <a:gs pos="0">
                  <a:schemeClr val="tx1">
                    <a:alpha val="15000"/>
                  </a:schemeClr>
                </a:gs>
                <a:gs pos="2000">
                  <a:schemeClr val="tx1">
                    <a:alpha val="0"/>
                  </a:schemeClr>
                </a:gs>
                <a:gs pos="100000">
                  <a:schemeClr val="tx1">
                    <a:alpha val="0"/>
                  </a:schemeClr>
                </a:gs>
              </a:gsLst>
              <a:lin ang="16200000" scaled="0"/>
              <a:tileRect/>
            </a:gradFill>
          </a:ln>
        </p:spPr>
        <p:style>
          <a:lnRef idx="2">
            <a:schemeClr val="accent4"/>
          </a:lnRef>
          <a:fillRef idx="1">
            <a:schemeClr val="lt1"/>
          </a:fillRef>
          <a:effectRef idx="0">
            <a:schemeClr val="accent4"/>
          </a:effectRef>
          <a:fontRef idx="minor">
            <a:schemeClr val="dk1"/>
          </a:fontRef>
        </p:style>
        <p:txBody>
          <a:bodyPr wrap="square" lIns="91440" tIns="0" rIns="0" bIns="91440" anchor="ctr">
            <a:spAutoFit/>
          </a:bodyPr>
          <a:lstStyle>
            <a:lvl1pPr marL="914400" indent="-914400">
              <a:lnSpc>
                <a:spcPct val="100000"/>
              </a:lnSpc>
              <a:spcBef>
                <a:spcPts val="0"/>
              </a:spcBef>
              <a:spcAft>
                <a:spcPts val="0"/>
              </a:spcAft>
              <a:buSzPct val="140000"/>
              <a:buFont typeface="Wingdings" panose="05000000000000000000" pitchFamily="2" charset="2"/>
              <a:buChar char=""/>
              <a:defRPr sz="4000" b="0" cap="none" spc="0" baseline="26000">
                <a:ln/>
                <a:pattFill prst="dkUpDiag">
                  <a:fgClr>
                    <a:schemeClr val="tx1"/>
                  </a:fgClr>
                  <a:bgClr>
                    <a:schemeClr val="tx1">
                      <a:lumMod val="90000"/>
                      <a:lumOff val="10000"/>
                    </a:schemeClr>
                  </a:bgClr>
                </a:pattFill>
                <a:effectLst>
                  <a:outerShdw blurRad="38100" dist="19050" dir="2700000" algn="tl" rotWithShape="0">
                    <a:schemeClr val="dk1">
                      <a:lumMod val="50000"/>
                      <a:alpha val="40000"/>
                    </a:schemeClr>
                  </a:outerShdw>
                </a:effectLst>
              </a:defRPr>
            </a:lvl1pPr>
            <a:lvl2pPr marL="0" indent="0">
              <a:spcBef>
                <a:spcPts val="600"/>
              </a:spcBef>
              <a:buNone/>
              <a:defRPr sz="1600" i="1" spc="20" baseline="0">
                <a:solidFill>
                  <a:schemeClr val="accent4">
                    <a:lumMod val="50000"/>
                  </a:schemeClr>
                </a:solidFill>
              </a:defRPr>
            </a:lvl2pPr>
            <a:lvl3pPr marL="0" indent="-320040" algn="ctr">
              <a:spcBef>
                <a:spcPts val="1200"/>
              </a:spcBef>
              <a:spcAft>
                <a:spcPts val="0"/>
              </a:spcAft>
              <a:buFont typeface="Wingdings" panose="05000000000000000000" pitchFamily="2" charset="2"/>
              <a:buChar char=""/>
              <a:defRPr sz="1700" b="0">
                <a:solidFill>
                  <a:schemeClr val="accent1"/>
                </a:solidFill>
              </a:defRPr>
            </a:lvl3pPr>
            <a:lvl4pPr marL="91440" indent="0">
              <a:spcAft>
                <a:spcPts val="1500"/>
              </a:spcAft>
              <a:buNone/>
              <a:defRPr sz="1200" b="1" i="0" cap="all" baseline="0">
                <a:solidFill>
                  <a:schemeClr val="accent5"/>
                </a:solidFill>
              </a:defRPr>
            </a:lvl4pPr>
          </a:lstStyle>
          <a:p>
            <a:pPr lvl="0"/>
            <a:r>
              <a:rPr lang="en-US" dirty="0"/>
              <a:t>Breakout Room Title</a:t>
            </a:r>
          </a:p>
          <a:p>
            <a:pPr lvl="1"/>
            <a:r>
              <a:rPr lang="en-US" dirty="0"/>
              <a:t>Breakout Room Summary / Description</a:t>
            </a:r>
          </a:p>
          <a:p>
            <a:pPr lvl="2"/>
            <a:r>
              <a:rPr lang="en-US" dirty="0"/>
              <a:t>Phone Keypad Instructions</a:t>
            </a:r>
          </a:p>
          <a:p>
            <a:pPr lvl="3"/>
            <a:r>
              <a:rPr lang="en-US" dirty="0"/>
              <a:t>Room</a:t>
            </a:r>
          </a:p>
        </p:txBody>
      </p:sp>
      <p:grpSp>
        <p:nvGrpSpPr>
          <p:cNvPr id="20" name="Group 19">
            <a:extLst>
              <a:ext uri="{FF2B5EF4-FFF2-40B4-BE49-F238E27FC236}">
                <a16:creationId xmlns:a16="http://schemas.microsoft.com/office/drawing/2014/main" id="{57C394F9-EFD5-42F9-891E-4F9A50F08A68}"/>
              </a:ext>
            </a:extLst>
          </p:cNvPr>
          <p:cNvGrpSpPr/>
          <p:nvPr userDrawn="1"/>
        </p:nvGrpSpPr>
        <p:grpSpPr>
          <a:xfrm>
            <a:off x="4848225" y="193023"/>
            <a:ext cx="4019550" cy="1264286"/>
            <a:chOff x="4895850" y="193023"/>
            <a:chExt cx="4019550" cy="1264286"/>
          </a:xfrm>
        </p:grpSpPr>
        <p:sp>
          <p:nvSpPr>
            <p:cNvPr id="18" name="Speech Bubble: Rectangle with Corners Rounded 17">
              <a:extLst>
                <a:ext uri="{FF2B5EF4-FFF2-40B4-BE49-F238E27FC236}">
                  <a16:creationId xmlns:a16="http://schemas.microsoft.com/office/drawing/2014/main" id="{CFC41472-478F-4A01-9B2E-B66290F9B7CB}"/>
                </a:ext>
              </a:extLst>
            </p:cNvPr>
            <p:cNvSpPr/>
            <p:nvPr userDrawn="1"/>
          </p:nvSpPr>
          <p:spPr>
            <a:xfrm>
              <a:off x="4895850" y="193023"/>
              <a:ext cx="4019550" cy="1264286"/>
            </a:xfrm>
            <a:prstGeom prst="wedgeRoundRectCallout">
              <a:avLst>
                <a:gd name="adj1" fmla="val 1245"/>
                <a:gd name="adj2" fmla="val 95649"/>
                <a:gd name="adj3" fmla="val 16667"/>
              </a:avLst>
            </a:prstGeom>
            <a:solidFill>
              <a:schemeClr val="bg1">
                <a:lumMod val="95000"/>
              </a:schemeClr>
            </a:solidFill>
            <a:ln>
              <a:solidFill>
                <a:schemeClr val="tx1">
                  <a:lumMod val="10000"/>
                  <a:lumOff val="90000"/>
                </a:schemeClr>
              </a:solidFill>
            </a:ln>
          </p:spPr>
          <p:style>
            <a:lnRef idx="0">
              <a:scrgbClr r="0" g="0" b="0"/>
            </a:lnRef>
            <a:fillRef idx="0">
              <a:scrgbClr r="0" g="0" b="0"/>
            </a:fillRef>
            <a:effectRef idx="0">
              <a:scrgbClr r="0" g="0" b="0"/>
            </a:effectRef>
            <a:fontRef idx="minor">
              <a:schemeClr val="lt1"/>
            </a:fontRef>
          </p:style>
          <p:txBody>
            <a:bodyPr rtlCol="0" anchor="b"/>
            <a:lstStyle/>
            <a:p>
              <a:pPr marL="0" marR="0" lvl="0" indent="0" algn="ctr" defTabSz="914400" rtl="0" eaLnBrk="1" fontAlgn="auto" latinLnBrk="0" hangingPunct="1">
                <a:lnSpc>
                  <a:spcPct val="110000"/>
                </a:lnSpc>
                <a:spcBef>
                  <a:spcPct val="0"/>
                </a:spcBef>
                <a:spcAft>
                  <a:spcPts val="0"/>
                </a:spcAft>
                <a:buClrTx/>
                <a:buSzTx/>
                <a:buFontTx/>
                <a:buNone/>
                <a:tabLst/>
                <a:defRPr/>
              </a:pPr>
              <a:r>
                <a:rPr lang="en-US" sz="3300" b="1" kern="1200" cap="none" spc="0" baseline="0" noProof="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rPr>
                <a:t>Breakout Room</a:t>
              </a:r>
              <a:r>
                <a:rPr lang="en-US" sz="3300" b="1" kern="1200" cap="none" spc="0" noProof="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rPr>
                <a:t> </a:t>
              </a:r>
              <a:r>
                <a:rPr lang="en-US" sz="3200" b="0" kern="1200" cap="all" spc="220" baseline="0" noProof="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Discussions</a:t>
              </a:r>
              <a:endParaRPr lang="en-US" sz="3400" b="0" kern="1200" cap="all" spc="220" baseline="0" noProof="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endParaRPr>
            </a:p>
          </p:txBody>
        </p:sp>
        <p:sp>
          <p:nvSpPr>
            <p:cNvPr id="19" name="Rectangle 18">
              <a:extLst>
                <a:ext uri="{FF2B5EF4-FFF2-40B4-BE49-F238E27FC236}">
                  <a16:creationId xmlns:a16="http://schemas.microsoft.com/office/drawing/2014/main" id="{7AD30ECD-A8EE-4AE1-AE33-FD6E6D3A1A06}"/>
                </a:ext>
              </a:extLst>
            </p:cNvPr>
            <p:cNvSpPr/>
            <p:nvPr userDrawn="1"/>
          </p:nvSpPr>
          <p:spPr>
            <a:xfrm rot="5400000">
              <a:off x="6882765" y="-738460"/>
              <a:ext cx="45720" cy="3081528"/>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sp>
        <p:nvSpPr>
          <p:cNvPr id="29" name="Text Placeholder 8">
            <a:extLst>
              <a:ext uri="{FF2B5EF4-FFF2-40B4-BE49-F238E27FC236}">
                <a16:creationId xmlns:a16="http://schemas.microsoft.com/office/drawing/2014/main" id="{D5AA38BA-BC5A-4469-A67D-0B1D8AF2EB5E}"/>
              </a:ext>
            </a:extLst>
          </p:cNvPr>
          <p:cNvSpPr>
            <a:spLocks noGrp="1"/>
          </p:cNvSpPr>
          <p:nvPr>
            <p:ph type="body" sz="quarter" idx="12" hasCustomPrompt="1"/>
          </p:nvPr>
        </p:nvSpPr>
        <p:spPr>
          <a:xfrm>
            <a:off x="628655" y="3037379"/>
            <a:ext cx="7528945" cy="1371658"/>
          </a:xfrm>
          <a:prstGeom prst="rect">
            <a:avLst/>
          </a:prstGeom>
          <a:noFill/>
          <a:ln w="9525">
            <a:gradFill flip="none" rotWithShape="1">
              <a:gsLst>
                <a:gs pos="0">
                  <a:schemeClr val="tx1">
                    <a:alpha val="15000"/>
                  </a:schemeClr>
                </a:gs>
                <a:gs pos="2000">
                  <a:schemeClr val="tx1">
                    <a:alpha val="0"/>
                  </a:schemeClr>
                </a:gs>
                <a:gs pos="100000">
                  <a:schemeClr val="tx1">
                    <a:alpha val="0"/>
                  </a:schemeClr>
                </a:gs>
              </a:gsLst>
              <a:lin ang="16200000" scaled="0"/>
              <a:tileRect/>
            </a:gradFill>
          </a:ln>
        </p:spPr>
        <p:style>
          <a:lnRef idx="2">
            <a:schemeClr val="accent4"/>
          </a:lnRef>
          <a:fillRef idx="1">
            <a:schemeClr val="lt1"/>
          </a:fillRef>
          <a:effectRef idx="0">
            <a:schemeClr val="accent4"/>
          </a:effectRef>
          <a:fontRef idx="minor">
            <a:schemeClr val="dk1"/>
          </a:fontRef>
        </p:style>
        <p:txBody>
          <a:bodyPr wrap="square" lIns="91440" tIns="0" rIns="0" bIns="91440" anchor="ctr">
            <a:spAutoFit/>
          </a:bodyPr>
          <a:lstStyle>
            <a:lvl1pPr marL="914400" indent="-914400">
              <a:lnSpc>
                <a:spcPct val="100000"/>
              </a:lnSpc>
              <a:spcBef>
                <a:spcPts val="0"/>
              </a:spcBef>
              <a:spcAft>
                <a:spcPts val="0"/>
              </a:spcAft>
              <a:buSzPct val="140000"/>
              <a:buFont typeface="Wingdings" panose="05000000000000000000" pitchFamily="2" charset="2"/>
              <a:buChar char=""/>
              <a:defRPr sz="4000" b="0" cap="none" spc="0" baseline="26000">
                <a:ln/>
                <a:pattFill prst="dkUpDiag">
                  <a:fgClr>
                    <a:schemeClr val="tx1"/>
                  </a:fgClr>
                  <a:bgClr>
                    <a:schemeClr val="tx1">
                      <a:lumMod val="90000"/>
                      <a:lumOff val="10000"/>
                    </a:schemeClr>
                  </a:bgClr>
                </a:pattFill>
                <a:effectLst>
                  <a:outerShdw blurRad="38100" dist="19050" dir="2700000" algn="tl" rotWithShape="0">
                    <a:schemeClr val="dk1">
                      <a:lumMod val="50000"/>
                      <a:alpha val="40000"/>
                    </a:schemeClr>
                  </a:outerShdw>
                </a:effectLst>
              </a:defRPr>
            </a:lvl1pPr>
            <a:lvl2pPr marL="0" indent="0">
              <a:spcBef>
                <a:spcPts val="0"/>
              </a:spcBef>
              <a:buNone/>
              <a:defRPr sz="1600" i="1" spc="20" baseline="0">
                <a:solidFill>
                  <a:schemeClr val="accent4">
                    <a:lumMod val="50000"/>
                  </a:schemeClr>
                </a:solidFill>
              </a:defRPr>
            </a:lvl2pPr>
            <a:lvl3pPr marL="0" indent="-320040" algn="ctr">
              <a:spcBef>
                <a:spcPts val="1200"/>
              </a:spcBef>
              <a:spcAft>
                <a:spcPts val="0"/>
              </a:spcAft>
              <a:buFont typeface="Wingdings" panose="05000000000000000000" pitchFamily="2" charset="2"/>
              <a:buChar char=""/>
              <a:defRPr sz="1700" b="0">
                <a:solidFill>
                  <a:schemeClr val="accent1"/>
                </a:solidFill>
              </a:defRPr>
            </a:lvl3pPr>
            <a:lvl4pPr marL="91440" indent="0">
              <a:spcAft>
                <a:spcPts val="1500"/>
              </a:spcAft>
              <a:buNone/>
              <a:defRPr sz="1200" b="1" cap="all" baseline="0">
                <a:solidFill>
                  <a:schemeClr val="accent5"/>
                </a:solidFill>
              </a:defRPr>
            </a:lvl4pPr>
          </a:lstStyle>
          <a:p>
            <a:pPr lvl="0"/>
            <a:r>
              <a:rPr lang="en-US" dirty="0"/>
              <a:t>Breakout Room Title</a:t>
            </a:r>
          </a:p>
          <a:p>
            <a:pPr lvl="1"/>
            <a:r>
              <a:rPr lang="en-US" dirty="0"/>
              <a:t>Breakout Room Summary / Description</a:t>
            </a:r>
          </a:p>
          <a:p>
            <a:pPr lvl="2"/>
            <a:r>
              <a:rPr lang="en-US" dirty="0"/>
              <a:t>Phone Keypad Instructions</a:t>
            </a:r>
          </a:p>
          <a:p>
            <a:pPr lvl="3"/>
            <a:r>
              <a:rPr lang="en-US" dirty="0"/>
              <a:t>Room</a:t>
            </a:r>
          </a:p>
        </p:txBody>
      </p:sp>
      <p:sp>
        <p:nvSpPr>
          <p:cNvPr id="30" name="Text Placeholder 8">
            <a:extLst>
              <a:ext uri="{FF2B5EF4-FFF2-40B4-BE49-F238E27FC236}">
                <a16:creationId xmlns:a16="http://schemas.microsoft.com/office/drawing/2014/main" id="{09447CD6-F586-496A-B33A-672175DDF8C4}"/>
              </a:ext>
            </a:extLst>
          </p:cNvPr>
          <p:cNvSpPr>
            <a:spLocks noGrp="1"/>
          </p:cNvSpPr>
          <p:nvPr>
            <p:ph type="body" sz="quarter" idx="13" hasCustomPrompt="1"/>
          </p:nvPr>
        </p:nvSpPr>
        <p:spPr>
          <a:xfrm>
            <a:off x="628655" y="4678385"/>
            <a:ext cx="7528945" cy="1371658"/>
          </a:xfrm>
          <a:prstGeom prst="rect">
            <a:avLst/>
          </a:prstGeom>
          <a:noFill/>
          <a:ln w="9525">
            <a:noFill/>
          </a:ln>
        </p:spPr>
        <p:style>
          <a:lnRef idx="2">
            <a:schemeClr val="accent4"/>
          </a:lnRef>
          <a:fillRef idx="1">
            <a:schemeClr val="lt1"/>
          </a:fillRef>
          <a:effectRef idx="0">
            <a:schemeClr val="accent4"/>
          </a:effectRef>
          <a:fontRef idx="minor">
            <a:schemeClr val="dk1"/>
          </a:fontRef>
        </p:style>
        <p:txBody>
          <a:bodyPr wrap="square" lIns="91440" tIns="0" rIns="0" bIns="91440" anchor="ctr">
            <a:spAutoFit/>
          </a:bodyPr>
          <a:lstStyle>
            <a:lvl1pPr marL="914400" indent="-914400">
              <a:lnSpc>
                <a:spcPct val="100000"/>
              </a:lnSpc>
              <a:spcBef>
                <a:spcPts val="0"/>
              </a:spcBef>
              <a:spcAft>
                <a:spcPts val="0"/>
              </a:spcAft>
              <a:buSzPct val="140000"/>
              <a:buFont typeface="Wingdings" panose="05000000000000000000" pitchFamily="2" charset="2"/>
              <a:buChar char=""/>
              <a:defRPr sz="4000" b="0" cap="none" spc="0" baseline="26000">
                <a:ln/>
                <a:pattFill prst="dkUpDiag">
                  <a:fgClr>
                    <a:schemeClr val="tx1"/>
                  </a:fgClr>
                  <a:bgClr>
                    <a:schemeClr val="tx1">
                      <a:lumMod val="90000"/>
                      <a:lumOff val="10000"/>
                    </a:schemeClr>
                  </a:bgClr>
                </a:pattFill>
                <a:effectLst>
                  <a:outerShdw blurRad="38100" dist="19050" dir="2700000" algn="tl" rotWithShape="0">
                    <a:schemeClr val="dk1">
                      <a:lumMod val="50000"/>
                      <a:alpha val="40000"/>
                    </a:schemeClr>
                  </a:outerShdw>
                </a:effectLst>
              </a:defRPr>
            </a:lvl1pPr>
            <a:lvl2pPr marL="0" indent="0">
              <a:spcBef>
                <a:spcPts val="0"/>
              </a:spcBef>
              <a:buNone/>
              <a:defRPr sz="1600" i="1" spc="20" baseline="0">
                <a:solidFill>
                  <a:schemeClr val="accent4">
                    <a:lumMod val="50000"/>
                  </a:schemeClr>
                </a:solidFill>
              </a:defRPr>
            </a:lvl2pPr>
            <a:lvl3pPr marL="0" indent="-320040" algn="ctr">
              <a:spcBef>
                <a:spcPts val="1200"/>
              </a:spcBef>
              <a:spcAft>
                <a:spcPts val="0"/>
              </a:spcAft>
              <a:buFont typeface="Wingdings" panose="05000000000000000000" pitchFamily="2" charset="2"/>
              <a:buChar char=""/>
              <a:defRPr sz="1700" b="0">
                <a:solidFill>
                  <a:schemeClr val="accent1"/>
                </a:solidFill>
              </a:defRPr>
            </a:lvl3pPr>
            <a:lvl4pPr marL="91440" indent="0">
              <a:spcAft>
                <a:spcPts val="1500"/>
              </a:spcAft>
              <a:buNone/>
              <a:defRPr sz="1200" b="1" cap="all" baseline="0">
                <a:solidFill>
                  <a:schemeClr val="accent5"/>
                </a:solidFill>
              </a:defRPr>
            </a:lvl4pPr>
          </a:lstStyle>
          <a:p>
            <a:pPr lvl="0"/>
            <a:r>
              <a:rPr lang="en-US" dirty="0"/>
              <a:t>Breakout Room Title</a:t>
            </a:r>
          </a:p>
          <a:p>
            <a:pPr lvl="1"/>
            <a:r>
              <a:rPr lang="en-US" dirty="0"/>
              <a:t>Breakout Room Summary / Description</a:t>
            </a:r>
          </a:p>
          <a:p>
            <a:pPr lvl="2"/>
            <a:r>
              <a:rPr lang="en-US" dirty="0"/>
              <a:t>Phone Keypad Instructions</a:t>
            </a:r>
          </a:p>
          <a:p>
            <a:pPr lvl="3"/>
            <a:r>
              <a:rPr lang="en-US" dirty="0"/>
              <a:t>Room</a:t>
            </a:r>
          </a:p>
        </p:txBody>
      </p:sp>
    </p:spTree>
    <p:extLst>
      <p:ext uri="{BB962C8B-B14F-4D97-AF65-F5344CB8AC3E}">
        <p14:creationId xmlns:p14="http://schemas.microsoft.com/office/powerpoint/2010/main" val="3732768000"/>
      </p:ext>
    </p:extLst>
  </p:cSld>
  <p:clrMapOvr>
    <a:masterClrMapping/>
  </p:clrMapOvr>
  <mc:AlternateContent xmlns:mc="http://schemas.openxmlformats.org/markup-compatibility/2006" xmlns:p14="http://schemas.microsoft.com/office/powerpoint/2010/main">
    <mc:Choice Requires="p14">
      <p:transition p14:dur="0">
        <p:sndAc>
          <p:endSnd/>
        </p:sndAc>
      </p:transition>
    </mc:Choice>
    <mc:Fallback xmlns="">
      <p:transition>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1000"/>
                                  </p:stCondLst>
                                  <p:childTnLst>
                                    <p:set>
                                      <p:cBhvr>
                                        <p:cTn id="6" dur="1" fill="hold">
                                          <p:stCondLst>
                                            <p:cond delay="0"/>
                                          </p:stCondLst>
                                        </p:cTn>
                                        <p:tgtEl>
                                          <p:spTgt spid="28"/>
                                        </p:tgtEl>
                                        <p:attrNameLst>
                                          <p:attrName>style.visibility</p:attrName>
                                        </p:attrNameLst>
                                      </p:cBhvr>
                                      <p:to>
                                        <p:strVal val="visible"/>
                                      </p:to>
                                    </p:set>
                                    <p:animEffect transition="in" filter="circle(out)">
                                      <p:cBhvr>
                                        <p:cTn id="7" dur="1000"/>
                                        <p:tgtEl>
                                          <p:spTgt spid="28"/>
                                        </p:tgtEl>
                                      </p:cBhvr>
                                    </p:animEffect>
                                  </p:childTnLst>
                                </p:cTn>
                              </p:par>
                            </p:childTnLst>
                          </p:cTn>
                        </p:par>
                        <p:par>
                          <p:cTn id="8" fill="hold">
                            <p:stCondLst>
                              <p:cond delay="2000"/>
                            </p:stCondLst>
                            <p:childTnLst>
                              <p:par>
                                <p:cTn id="9" presetID="10" presetClass="exit" presetSubtype="0" fill="hold" nodeType="afterEffect">
                                  <p:stCondLst>
                                    <p:cond delay="1500"/>
                                  </p:stCondLst>
                                  <p:childTnLst>
                                    <p:animEffect transition="out" filter="fade">
                                      <p:cBhvr>
                                        <p:cTn id="10" dur="3000"/>
                                        <p:tgtEl>
                                          <p:spTgt spid="28"/>
                                        </p:tgtEl>
                                      </p:cBhvr>
                                    </p:animEffect>
                                    <p:set>
                                      <p:cBhvr>
                                        <p:cTn id="11" dur="1" fill="hold">
                                          <p:stCondLst>
                                            <p:cond delay="29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6" name="TextBox 5">
            <a:extLst>
              <a:ext uri="{FF2B5EF4-FFF2-40B4-BE49-F238E27FC236}">
                <a16:creationId xmlns:a16="http://schemas.microsoft.com/office/drawing/2014/main" id="{CAB2B6C5-95AC-4CCF-A316-BB4F7630FA47}"/>
              </a:ext>
            </a:extLst>
          </p:cNvPr>
          <p:cNvSpPr txBox="1"/>
          <p:nvPr userDrawn="1"/>
        </p:nvSpPr>
        <p:spPr>
          <a:xfrm>
            <a:off x="628650" y="365126"/>
            <a:ext cx="7955279" cy="1051560"/>
          </a:xfrm>
          <a:prstGeom prst="rect">
            <a:avLst/>
          </a:prstGeom>
        </p:spPr>
        <p:txBody>
          <a:bodyPr vert="horz" lIns="91440" tIns="45720" rIns="91440" bIns="45720" rtlCol="0" anchor="ctr">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lgn="r"/>
            <a:r>
              <a:rPr lang="en-US" sz="38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Where Are You?</a:t>
            </a:r>
          </a:p>
        </p:txBody>
      </p:sp>
      <p:sp>
        <p:nvSpPr>
          <p:cNvPr id="8" name="Rectangle 7">
            <a:extLst>
              <a:ext uri="{FF2B5EF4-FFF2-40B4-BE49-F238E27FC236}">
                <a16:creationId xmlns:a16="http://schemas.microsoft.com/office/drawing/2014/main" id="{8449B1C7-376C-4588-9479-8B7FD89AEA1C}"/>
              </a:ext>
            </a:extLst>
          </p:cNvPr>
          <p:cNvSpPr/>
          <p:nvPr userDrawn="1"/>
        </p:nvSpPr>
        <p:spPr>
          <a:xfrm rot="5400000">
            <a:off x="4946904" y="-2303737"/>
            <a:ext cx="45720" cy="7068312"/>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2BB10FC-1879-4D54-9DBF-A84DD166091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7150" y="636507"/>
            <a:ext cx="8295970" cy="5656619"/>
          </a:xfrm>
          <a:prstGeom prst="rect">
            <a:avLst/>
          </a:prstGeom>
          <a:effectLst>
            <a:innerShdw blurRad="63500" dist="25400" dir="18900000">
              <a:schemeClr val="accent1">
                <a:lumMod val="50000"/>
                <a:alpha val="50000"/>
              </a:schemeClr>
            </a:innerShdw>
          </a:effectLst>
        </p:spPr>
      </p:pic>
      <p:sp>
        <p:nvSpPr>
          <p:cNvPr id="9" name="TextBox 8">
            <a:extLst>
              <a:ext uri="{FF2B5EF4-FFF2-40B4-BE49-F238E27FC236}">
                <a16:creationId xmlns:a16="http://schemas.microsoft.com/office/drawing/2014/main" id="{4F6D1450-DC26-4EDD-BBBC-73EB1D776CF7}"/>
              </a:ext>
            </a:extLst>
          </p:cNvPr>
          <p:cNvSpPr txBox="1"/>
          <p:nvPr userDrawn="1"/>
        </p:nvSpPr>
        <p:spPr>
          <a:xfrm>
            <a:off x="5601600" y="1207559"/>
            <a:ext cx="2982329" cy="492443"/>
          </a:xfrm>
          <a:prstGeom prst="rect">
            <a:avLst/>
          </a:prstGeom>
          <a:noFill/>
        </p:spPr>
        <p:txBody>
          <a:bodyPr wrap="square" rtlCol="0">
            <a:spAutoFit/>
          </a:bodyPr>
          <a:lstStyle/>
          <a:p>
            <a:pPr marL="457200" indent="-457200" algn="ctr"/>
            <a:r>
              <a:rPr lang="en-US" sz="1300" i="1">
                <a:solidFill>
                  <a:schemeClr val="accent3">
                    <a:lumMod val="75000"/>
                    <a:lumOff val="25000"/>
                  </a:schemeClr>
                </a:solidFill>
              </a:rPr>
              <a:t>Enter your location in the chat window</a:t>
            </a:r>
            <a:br>
              <a:rPr lang="en-US" sz="1300" i="1">
                <a:solidFill>
                  <a:schemeClr val="accent3">
                    <a:lumMod val="75000"/>
                    <a:lumOff val="25000"/>
                  </a:schemeClr>
                </a:solidFill>
              </a:rPr>
            </a:br>
            <a:r>
              <a:rPr lang="en-US" sz="1200" i="1">
                <a:solidFill>
                  <a:schemeClr val="accent3">
                    <a:lumMod val="50000"/>
                    <a:lumOff val="50000"/>
                  </a:schemeClr>
                </a:solidFill>
              </a:rPr>
              <a:t>(lower left of screen)</a:t>
            </a:r>
            <a:endParaRPr lang="en-US" sz="1200" i="1" dirty="0">
              <a:solidFill>
                <a:schemeClr val="accent3">
                  <a:lumMod val="50000"/>
                  <a:lumOff val="50000"/>
                </a:schemeClr>
              </a:solidFill>
            </a:endParaRPr>
          </a:p>
        </p:txBody>
      </p:sp>
    </p:spTree>
    <p:extLst>
      <p:ext uri="{BB962C8B-B14F-4D97-AF65-F5344CB8AC3E}">
        <p14:creationId xmlns:p14="http://schemas.microsoft.com/office/powerpoint/2010/main" val="22033544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59A1E24-4FA0-4F98-8BF9-EB39417922D0}"/>
              </a:ext>
            </a:extLst>
          </p:cNvPr>
          <p:cNvGrpSpPr/>
          <p:nvPr userDrawn="1"/>
        </p:nvGrpSpPr>
        <p:grpSpPr>
          <a:xfrm>
            <a:off x="1037844" y="4477392"/>
            <a:ext cx="7068312" cy="477054"/>
            <a:chOff x="1435608" y="1207559"/>
            <a:chExt cx="7068312" cy="477054"/>
          </a:xfrm>
        </p:grpSpPr>
        <p:sp>
          <p:nvSpPr>
            <p:cNvPr id="8" name="Rectangle 7">
              <a:extLst>
                <a:ext uri="{FF2B5EF4-FFF2-40B4-BE49-F238E27FC236}">
                  <a16:creationId xmlns:a16="http://schemas.microsoft.com/office/drawing/2014/main" id="{8449B1C7-376C-4588-9479-8B7FD89AEA1C}"/>
                </a:ext>
              </a:extLst>
            </p:cNvPr>
            <p:cNvSpPr/>
            <p:nvPr userDrawn="1"/>
          </p:nvSpPr>
          <p:spPr>
            <a:xfrm rot="5400000">
              <a:off x="4946904" y="-2303737"/>
              <a:ext cx="45720" cy="7068312"/>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E9049AB-A84D-4A1B-AD47-FEAF1B009A4D}"/>
                </a:ext>
              </a:extLst>
            </p:cNvPr>
            <p:cNvSpPr txBox="1"/>
            <p:nvPr userDrawn="1"/>
          </p:nvSpPr>
          <p:spPr>
            <a:xfrm>
              <a:off x="3396199" y="1207559"/>
              <a:ext cx="3126329" cy="477054"/>
            </a:xfrm>
            <a:prstGeom prst="rect">
              <a:avLst/>
            </a:prstGeom>
            <a:noFill/>
          </p:spPr>
          <p:txBody>
            <a:bodyPr wrap="square" rtlCol="0">
              <a:spAutoFit/>
            </a:bodyPr>
            <a:lstStyle/>
            <a:p>
              <a:pPr marL="594360" indent="-594360" algn="ctr"/>
              <a:r>
                <a:rPr lang="en-US" sz="1300" i="1" dirty="0">
                  <a:solidFill>
                    <a:schemeClr val="accent3">
                      <a:lumMod val="75000"/>
                      <a:lumOff val="25000"/>
                    </a:schemeClr>
                  </a:solidFill>
                </a:rPr>
                <a:t>Enter your questions in the chat window</a:t>
              </a:r>
              <a:br>
                <a:rPr lang="en-US" sz="1300" i="1" dirty="0">
                  <a:solidFill>
                    <a:schemeClr val="accent3">
                      <a:lumMod val="75000"/>
                      <a:lumOff val="25000"/>
                    </a:schemeClr>
                  </a:solidFill>
                </a:rPr>
              </a:br>
              <a:r>
                <a:rPr lang="en-US" sz="1200" i="1" spc="50" baseline="0" dirty="0">
                  <a:solidFill>
                    <a:schemeClr val="accent3">
                      <a:lumMod val="50000"/>
                      <a:lumOff val="50000"/>
                    </a:schemeClr>
                  </a:solidFill>
                </a:rPr>
                <a:t>(lower left of screen)</a:t>
              </a:r>
            </a:p>
          </p:txBody>
        </p:sp>
      </p:grpSp>
      <p:pic>
        <p:nvPicPr>
          <p:cNvPr id="20" name="Picture 19">
            <a:extLst>
              <a:ext uri="{FF2B5EF4-FFF2-40B4-BE49-F238E27FC236}">
                <a16:creationId xmlns:a16="http://schemas.microsoft.com/office/drawing/2014/main" id="{042EA7E5-CDEF-40A6-89F7-A9078661101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232754" y="0"/>
            <a:ext cx="3535388" cy="6150355"/>
          </a:xfrm>
          <a:prstGeom prst="rect">
            <a:avLst/>
          </a:prstGeom>
        </p:spPr>
      </p:pic>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6" name="TextBox 5">
            <a:extLst>
              <a:ext uri="{FF2B5EF4-FFF2-40B4-BE49-F238E27FC236}">
                <a16:creationId xmlns:a16="http://schemas.microsoft.com/office/drawing/2014/main" id="{CAB2B6C5-95AC-4CCF-A316-BB4F7630FA47}"/>
              </a:ext>
            </a:extLst>
          </p:cNvPr>
          <p:cNvSpPr txBox="1"/>
          <p:nvPr userDrawn="1"/>
        </p:nvSpPr>
        <p:spPr>
          <a:xfrm>
            <a:off x="594360" y="2394251"/>
            <a:ext cx="5730240" cy="2120786"/>
          </a:xfrm>
          <a:prstGeom prst="rect">
            <a:avLst/>
          </a:prstGeom>
        </p:spPr>
        <p:txBody>
          <a:bodyPr vert="horz" lIns="91440" tIns="45720" rIns="91440" bIns="45720" rtlCol="0" anchor="ctr">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lgn="ctr"/>
            <a:r>
              <a:rPr lang="en-US" sz="7200" b="1" kern="120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Any</a:t>
            </a:r>
          </a:p>
          <a:p>
            <a:pPr lvl="0" algn="ctr"/>
            <a:r>
              <a:rPr lang="en-US" sz="7200" b="1" kern="120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Questions?</a:t>
            </a:r>
            <a:endParaRPr lang="en-US" sz="7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endParaRPr>
          </a:p>
        </p:txBody>
      </p:sp>
    </p:spTree>
    <p:extLst>
      <p:ext uri="{BB962C8B-B14F-4D97-AF65-F5344CB8AC3E}">
        <p14:creationId xmlns:p14="http://schemas.microsoft.com/office/powerpoint/2010/main" val="9665325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Poll">
    <p:spTree>
      <p:nvGrpSpPr>
        <p:cNvPr id="1" name=""/>
        <p:cNvGrpSpPr/>
        <p:nvPr/>
      </p:nvGrpSpPr>
      <p:grpSpPr>
        <a:xfrm>
          <a:off x="0" y="0"/>
          <a:ext cx="0" cy="0"/>
          <a:chOff x="0" y="0"/>
          <a:chExt cx="0" cy="0"/>
        </a:xfrm>
      </p:grpSpPr>
      <p:sp>
        <p:nvSpPr>
          <p:cNvPr id="8" name="Arrow: Down 7">
            <a:extLst>
              <a:ext uri="{FF2B5EF4-FFF2-40B4-BE49-F238E27FC236}">
                <a16:creationId xmlns:a16="http://schemas.microsoft.com/office/drawing/2014/main" id="{8D1EBE43-28AC-4EDE-922C-0DEE355DCAF4}"/>
              </a:ext>
            </a:extLst>
          </p:cNvPr>
          <p:cNvSpPr/>
          <p:nvPr userDrawn="1"/>
        </p:nvSpPr>
        <p:spPr>
          <a:xfrm>
            <a:off x="795232" y="1197034"/>
            <a:ext cx="640080" cy="5046431"/>
          </a:xfrm>
          <a:prstGeom prst="downArrow">
            <a:avLst>
              <a:gd name="adj1" fmla="val 100000"/>
              <a:gd name="adj2" fmla="val 50000"/>
            </a:avLst>
          </a:prstGeom>
          <a:gradFill flip="none" rotWithShape="1">
            <a:gsLst>
              <a:gs pos="49000">
                <a:schemeClr val="bg1">
                  <a:lumMod val="95000"/>
                  <a:alpha val="65000"/>
                </a:schemeClr>
              </a:gs>
              <a:gs pos="51000">
                <a:schemeClr val="bg1">
                  <a:lumMod val="85000"/>
                  <a:alpha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1787234" y="571074"/>
            <a:ext cx="6796695" cy="1051560"/>
          </a:xfrm>
        </p:spPr>
        <p:txBody>
          <a:bodyPr anchor="ctr"/>
          <a:lstStyle>
            <a:lvl1pPr>
              <a:defRPr/>
            </a:lvl1pPr>
          </a:lstStyle>
          <a:p>
            <a:r>
              <a:rPr lang="en-US" dirty="0"/>
              <a:t>Type your polling question here. </a:t>
            </a:r>
          </a:p>
        </p:txBody>
      </p:sp>
      <p:sp>
        <p:nvSpPr>
          <p:cNvPr id="3" name="Content Placeholder 2"/>
          <p:cNvSpPr>
            <a:spLocks noGrp="1"/>
          </p:cNvSpPr>
          <p:nvPr>
            <p:ph idx="1" hasCustomPrompt="1"/>
          </p:nvPr>
        </p:nvSpPr>
        <p:spPr>
          <a:xfrm>
            <a:off x="939114" y="2188127"/>
            <a:ext cx="7364627" cy="3693690"/>
          </a:xfrm>
        </p:spPr>
        <p:txBody>
          <a:bodyPr anchor="ctr"/>
          <a:lstStyle>
            <a:lvl1pPr marL="514350" indent="-514350">
              <a:spcBef>
                <a:spcPts val="1800"/>
              </a:spcBef>
              <a:buFont typeface="+mj-lt"/>
              <a:buAutoNum type="arabicPeriod"/>
              <a:defRPr sz="2400"/>
            </a:lvl1pPr>
            <a:lvl2pPr marL="777240" indent="-228600">
              <a:lnSpc>
                <a:spcPct val="95000"/>
              </a:lnSpc>
              <a:spcBef>
                <a:spcPts val="200"/>
              </a:spcBef>
              <a:buSzPct val="70000"/>
              <a:buFont typeface="+mj-lt"/>
              <a:buAutoNum type="alphaLcParenR"/>
              <a:defRPr sz="2100"/>
            </a:lvl2pPr>
            <a:lvl3pPr marL="1143000" indent="-228600">
              <a:spcBef>
                <a:spcPts val="200"/>
              </a:spcBef>
              <a:buClr>
                <a:schemeClr val="accent1">
                  <a:lumMod val="60000"/>
                  <a:lumOff val="40000"/>
                </a:schemeClr>
              </a:buClr>
              <a:buSzPct val="70000"/>
              <a:buFont typeface="+mj-lt"/>
              <a:buAutoNum type="romanLcPeriod"/>
              <a:defRPr sz="1900"/>
            </a:lvl3pPr>
            <a:lvl4pPr marL="1417320" indent="-228600">
              <a:spcBef>
                <a:spcPts val="200"/>
              </a:spcBef>
              <a:buSzPct val="70000"/>
              <a:buFont typeface="+mj-lt"/>
              <a:buAutoNum type="arabicPeriod"/>
              <a:defRPr/>
            </a:lvl4pPr>
            <a:lvl5pPr marL="1645920" indent="-201168">
              <a:spcBef>
                <a:spcPts val="200"/>
              </a:spcBef>
              <a:buSzPct val="70000"/>
              <a:buFont typeface="+mj-lt"/>
              <a:buAutoNum type="arabicPeriod"/>
              <a:defRPr/>
            </a:lvl5pPr>
          </a:lstStyle>
          <a:p>
            <a:pPr lvl="0"/>
            <a:r>
              <a:rPr lang="en-US" dirty="0"/>
              <a:t>Type your possible choices/answers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5" name="Rectangle 4">
            <a:extLst>
              <a:ext uri="{FF2B5EF4-FFF2-40B4-BE49-F238E27FC236}">
                <a16:creationId xmlns:a16="http://schemas.microsoft.com/office/drawing/2014/main" id="{EA14D85F-6F7F-45C7-83F3-FD9113F0E7CB}"/>
              </a:ext>
            </a:extLst>
          </p:cNvPr>
          <p:cNvSpPr/>
          <p:nvPr userDrawn="1"/>
        </p:nvSpPr>
        <p:spPr>
          <a:xfrm rot="5400000">
            <a:off x="4946904" y="-1628776"/>
            <a:ext cx="45720" cy="7068312"/>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6728CEE-638E-4D8A-8127-346A257906FE}"/>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443310" y="449939"/>
            <a:ext cx="1343925" cy="1343925"/>
          </a:xfrm>
          <a:prstGeom prst="rect">
            <a:avLst/>
          </a:prstGeom>
        </p:spPr>
      </p:pic>
      <p:sp>
        <p:nvSpPr>
          <p:cNvPr id="7" name="TextBox 6">
            <a:extLst>
              <a:ext uri="{FF2B5EF4-FFF2-40B4-BE49-F238E27FC236}">
                <a16:creationId xmlns:a16="http://schemas.microsoft.com/office/drawing/2014/main" id="{53571A4E-C4B0-4CA2-936E-E627457E6BED}"/>
              </a:ext>
            </a:extLst>
          </p:cNvPr>
          <p:cNvSpPr txBox="1"/>
          <p:nvPr userDrawn="1"/>
        </p:nvSpPr>
        <p:spPr>
          <a:xfrm>
            <a:off x="2630804" y="1882520"/>
            <a:ext cx="5953125" cy="292388"/>
          </a:xfrm>
          <a:prstGeom prst="rect">
            <a:avLst/>
          </a:prstGeom>
          <a:noFill/>
        </p:spPr>
        <p:txBody>
          <a:bodyPr wrap="square" rtlCol="0">
            <a:spAutoFit/>
          </a:bodyPr>
          <a:lstStyle/>
          <a:p>
            <a:pPr algn="r"/>
            <a:r>
              <a:rPr lang="en-US" sz="1300" i="1">
                <a:solidFill>
                  <a:schemeClr val="accent3">
                    <a:lumMod val="75000"/>
                    <a:lumOff val="25000"/>
                  </a:schemeClr>
                </a:solidFill>
              </a:rPr>
              <a:t>Choose the answer that best reflects you (or your organization)</a:t>
            </a:r>
          </a:p>
        </p:txBody>
      </p:sp>
    </p:spTree>
    <p:extLst>
      <p:ext uri="{BB962C8B-B14F-4D97-AF65-F5344CB8AC3E}">
        <p14:creationId xmlns:p14="http://schemas.microsoft.com/office/powerpoint/2010/main" val="1289106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5.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4.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8.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2.xml"/><Relationship Id="rId28" Type="http://schemas.openxmlformats.org/officeDocument/2006/relationships/tags" Target="../tags/tag7.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 Id="rId27" Type="http://schemas.openxmlformats.org/officeDocument/2006/relationships/tags" Target="../tags/tag6.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4.xml"/><Relationship Id="rId7" Type="http://schemas.openxmlformats.org/officeDocument/2006/relationships/image" Target="../media/image10.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2.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 11"/>
          <p:cNvGrpSpPr>
            <a:grpSpLocks noChangeAspect="1"/>
          </p:cNvGrpSpPr>
          <p:nvPr userDrawn="1"/>
        </p:nvGrpSpPr>
        <p:grpSpPr>
          <a:xfrm>
            <a:off x="8023226" y="2924758"/>
            <a:ext cx="1120774" cy="3933242"/>
            <a:chOff x="8023226" y="2924758"/>
            <a:chExt cx="1120774" cy="3933242"/>
          </a:xfrm>
        </p:grpSpPr>
        <p:sp>
          <p:nvSpPr>
            <p:cNvPr id="13" name="Isosceles Triangle 12"/>
            <p:cNvSpPr/>
            <p:nvPr userDrawn="1">
              <p:custDataLst>
                <p:tags r:id="rId28"/>
              </p:custDataLst>
            </p:nvPr>
          </p:nvSpPr>
          <p:spPr>
            <a:xfrm>
              <a:off x="8023226" y="2924758"/>
              <a:ext cx="1120774" cy="3933242"/>
            </a:xfrm>
            <a:prstGeom prst="triangle">
              <a:avLst>
                <a:gd name="adj" fmla="val 10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custDataLst>
                <p:tags r:id="rId29"/>
              </p:custDataLst>
            </p:nvPr>
          </p:nvSpPr>
          <p:spPr>
            <a:xfrm>
              <a:off x="8239885" y="3685101"/>
              <a:ext cx="904115" cy="3172899"/>
            </a:xfrm>
            <a:prstGeom prst="triangle">
              <a:avLst>
                <a:gd name="adj" fmla="val 10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p:cNvGrpSpPr>
            <a:grpSpLocks noChangeAspect="1"/>
          </p:cNvGrpSpPr>
          <p:nvPr userDrawn="1"/>
        </p:nvGrpSpPr>
        <p:grpSpPr>
          <a:xfrm rot="16200000" flipV="1">
            <a:off x="837624" y="-837625"/>
            <a:ext cx="667903" cy="2343153"/>
            <a:chOff x="8023226" y="2924758"/>
            <a:chExt cx="1120774" cy="3933243"/>
          </a:xfrm>
        </p:grpSpPr>
        <p:sp>
          <p:nvSpPr>
            <p:cNvPr id="16" name="Isosceles Triangle 15"/>
            <p:cNvSpPr/>
            <p:nvPr userDrawn="1">
              <p:custDataLst>
                <p:tags r:id="rId26"/>
              </p:custDataLst>
            </p:nvPr>
          </p:nvSpPr>
          <p:spPr>
            <a:xfrm>
              <a:off x="8023226" y="2924758"/>
              <a:ext cx="1120774" cy="3933242"/>
            </a:xfrm>
            <a:prstGeom prst="triangle">
              <a:avLst>
                <a:gd name="adj" fmla="val 10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userDrawn="1">
              <p:custDataLst>
                <p:tags r:id="rId27"/>
              </p:custDataLst>
            </p:nvPr>
          </p:nvSpPr>
          <p:spPr>
            <a:xfrm>
              <a:off x="8314926" y="3948449"/>
              <a:ext cx="829074" cy="2909552"/>
            </a:xfrm>
            <a:prstGeom prst="triangle">
              <a:avLst>
                <a:gd name="adj" fmla="val 10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Placeholder 1"/>
          <p:cNvSpPr>
            <a:spLocks noGrp="1"/>
          </p:cNvSpPr>
          <p:nvPr>
            <p:ph type="title"/>
            <p:custDataLst>
              <p:tags r:id="rId23"/>
            </p:custDataLst>
          </p:nvPr>
        </p:nvSpPr>
        <p:spPr>
          <a:xfrm>
            <a:off x="628650" y="365126"/>
            <a:ext cx="7955280" cy="105156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custDataLst>
              <p:tags r:id="rId24"/>
            </p:custDataLst>
          </p:nvPr>
        </p:nvSpPr>
        <p:spPr>
          <a:xfrm>
            <a:off x="628650" y="1770615"/>
            <a:ext cx="7955280" cy="440634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1" name="Picture 20"/>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a:xfrm>
            <a:off x="360324" y="6424484"/>
            <a:ext cx="1890650" cy="228857"/>
          </a:xfrm>
          <a:prstGeom prst="rect">
            <a:avLst/>
          </a:prstGeom>
        </p:spPr>
      </p:pic>
      <p:sp>
        <p:nvSpPr>
          <p:cNvPr id="4" name="Slide Number Placeholder 3"/>
          <p:cNvSpPr>
            <a:spLocks noGrp="1"/>
          </p:cNvSpPr>
          <p:nvPr>
            <p:ph type="sldNum" sz="quarter" idx="4"/>
            <p:custDataLst>
              <p:tags r:id="rId25"/>
            </p:custDataLst>
          </p:nvPr>
        </p:nvSpPr>
        <p:spPr>
          <a:xfrm>
            <a:off x="7686108" y="6356350"/>
            <a:ext cx="1277484" cy="365125"/>
          </a:xfrm>
          <a:prstGeom prst="rect">
            <a:avLst/>
          </a:prstGeom>
        </p:spPr>
        <p:txBody>
          <a:bodyPr vert="horz" lIns="91440" tIns="45720" rIns="91440" bIns="45720" rtlCol="0" anchor="ctr"/>
          <a:lstStyle>
            <a:lvl1pPr algn="r">
              <a:defRPr sz="1400">
                <a:solidFill>
                  <a:schemeClr val="accent3">
                    <a:lumMod val="75000"/>
                    <a:lumOff val="25000"/>
                  </a:schemeClr>
                </a:solidFill>
              </a:defRPr>
            </a:lvl1pPr>
          </a:lstStyle>
          <a:p>
            <a:fld id="{706D636C-90A3-4979-BA37-BAB384B22101}" type="slidenum">
              <a:rPr lang="en-US" smtClean="0"/>
              <a:pPr/>
              <a:t>‹#›</a:t>
            </a:fld>
            <a:endParaRPr lang="en-US"/>
          </a:p>
        </p:txBody>
      </p:sp>
    </p:spTree>
    <p:extLst>
      <p:ext uri="{BB962C8B-B14F-4D97-AF65-F5344CB8AC3E}">
        <p14:creationId xmlns:p14="http://schemas.microsoft.com/office/powerpoint/2010/main" val="2577997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93" r:id="rId10"/>
    <p:sldLayoutId id="2147483684" r:id="rId11"/>
    <p:sldLayoutId id="2147483685" r:id="rId12"/>
    <p:sldLayoutId id="2147483686" r:id="rId13"/>
    <p:sldLayoutId id="2147483702" r:id="rId14"/>
    <p:sldLayoutId id="2147483696" r:id="rId15"/>
    <p:sldLayoutId id="2147483689" r:id="rId16"/>
    <p:sldLayoutId id="2147483701" r:id="rId17"/>
    <p:sldLayoutId id="2147483700" r:id="rId18"/>
    <p:sldLayoutId id="2147483690" r:id="rId19"/>
    <p:sldLayoutId id="2147483695" r:id="rId20"/>
    <p:sldLayoutId id="2147483704" r:id="rId21"/>
  </p:sldLayoutIdLst>
  <p:hf hdr="0" ftr="0" dt="0"/>
  <p:txStyles>
    <p:titleStyle>
      <a:lvl1pPr algn="l" defTabSz="914400" rtl="0" eaLnBrk="1" latinLnBrk="0" hangingPunct="1">
        <a:lnSpc>
          <a:spcPct val="90000"/>
        </a:lnSpc>
        <a:spcBef>
          <a:spcPct val="0"/>
        </a:spcBef>
        <a:buNone/>
        <a:defRPr lang="en-US" sz="3400" b="1" i="0" u="none"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p:titleStyle>
    <p:bodyStyle>
      <a:lvl1pPr marL="274320" indent="-274320" algn="l" defTabSz="914400" rtl="0" eaLnBrk="1" latinLnBrk="0" hangingPunct="1">
        <a:lnSpc>
          <a:spcPct val="90000"/>
        </a:lnSpc>
        <a:spcBef>
          <a:spcPts val="18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3BC8923-5990-4505-8338-F181A486DCBA}"/>
              </a:ext>
            </a:extLst>
          </p:cNvPr>
          <p:cNvGrpSpPr/>
          <p:nvPr userDrawn="1"/>
        </p:nvGrpSpPr>
        <p:grpSpPr>
          <a:xfrm>
            <a:off x="-1" y="0"/>
            <a:ext cx="9144001" cy="6858000"/>
            <a:chOff x="-1" y="0"/>
            <a:chExt cx="9144001" cy="6858000"/>
          </a:xfrm>
        </p:grpSpPr>
        <p:grpSp>
          <p:nvGrpSpPr>
            <p:cNvPr id="12" name="Group 11"/>
            <p:cNvGrpSpPr>
              <a:grpSpLocks noChangeAspect="1"/>
            </p:cNvGrpSpPr>
            <p:nvPr userDrawn="1"/>
          </p:nvGrpSpPr>
          <p:grpSpPr>
            <a:xfrm>
              <a:off x="8023226" y="2924758"/>
              <a:ext cx="1120774" cy="3933242"/>
              <a:chOff x="8023226" y="2924758"/>
              <a:chExt cx="1120774" cy="3933242"/>
            </a:xfrm>
          </p:grpSpPr>
          <p:sp>
            <p:nvSpPr>
              <p:cNvPr id="13" name="Isosceles Triangle 12"/>
              <p:cNvSpPr/>
              <p:nvPr userDrawn="1"/>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a:off x="8239885" y="3685101"/>
                <a:ext cx="904115" cy="3172899"/>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p:cNvGrpSpPr>
              <a:grpSpLocks noChangeAspect="1"/>
            </p:cNvGrpSpPr>
            <p:nvPr userDrawn="1"/>
          </p:nvGrpSpPr>
          <p:grpSpPr>
            <a:xfrm rot="16200000" flipV="1">
              <a:off x="837624" y="-837625"/>
              <a:ext cx="667903" cy="2343153"/>
              <a:chOff x="8023226" y="2924758"/>
              <a:chExt cx="1120774" cy="3933243"/>
            </a:xfrm>
          </p:grpSpPr>
          <p:sp>
            <p:nvSpPr>
              <p:cNvPr id="16" name="Isosceles Triangle 15"/>
              <p:cNvSpPr/>
              <p:nvPr userDrawn="1"/>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userDrawn="1"/>
            </p:nvSpPr>
            <p:spPr>
              <a:xfrm>
                <a:off x="8314926" y="3948449"/>
                <a:ext cx="829074" cy="2909552"/>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18" name="Picture 17"/>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6783296" y="6332817"/>
            <a:ext cx="1190641" cy="402184"/>
          </a:xfrm>
          <a:prstGeom prst="rect">
            <a:avLst/>
          </a:prstGeom>
        </p:spPr>
      </p:pic>
      <p:sp>
        <p:nvSpPr>
          <p:cNvPr id="2" name="Title Placeholder 1"/>
          <p:cNvSpPr>
            <a:spLocks noGrp="1"/>
          </p:cNvSpPr>
          <p:nvPr>
            <p:ph type="title"/>
          </p:nvPr>
        </p:nvSpPr>
        <p:spPr>
          <a:xfrm>
            <a:off x="628650" y="365126"/>
            <a:ext cx="7955280" cy="105156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28650" y="1770615"/>
            <a:ext cx="7955280" cy="440634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1" name="Picture 20"/>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360324" y="6424484"/>
            <a:ext cx="1890650" cy="228857"/>
          </a:xfrm>
          <a:prstGeom prst="rect">
            <a:avLst/>
          </a:prstGeom>
        </p:spPr>
      </p:pic>
      <p:sp>
        <p:nvSpPr>
          <p:cNvPr id="4" name="Slide Number Placeholder 3"/>
          <p:cNvSpPr>
            <a:spLocks noGrp="1"/>
          </p:cNvSpPr>
          <p:nvPr>
            <p:ph type="sldNum" sz="quarter" idx="4"/>
          </p:nvPr>
        </p:nvSpPr>
        <p:spPr>
          <a:xfrm>
            <a:off x="7686108" y="6356350"/>
            <a:ext cx="1277484" cy="365125"/>
          </a:xfrm>
          <a:prstGeom prst="rect">
            <a:avLst/>
          </a:prstGeom>
        </p:spPr>
        <p:txBody>
          <a:bodyPr vert="horz" lIns="91440" tIns="45720" rIns="91440" bIns="45720" rtlCol="0" anchor="ctr"/>
          <a:lstStyle>
            <a:lvl1pPr algn="r">
              <a:defRPr sz="1400">
                <a:solidFill>
                  <a:schemeClr val="accent1">
                    <a:lumMod val="40000"/>
                    <a:lumOff val="60000"/>
                  </a:schemeClr>
                </a:solidFill>
              </a:defRPr>
            </a:lvl1pPr>
          </a:lstStyle>
          <a:p>
            <a:fld id="{706D636C-90A3-4979-BA37-BAB384B22101}" type="slidenum">
              <a:rPr lang="en-US" smtClean="0"/>
              <a:pPr/>
              <a:t>‹#›</a:t>
            </a:fld>
            <a:endParaRPr lang="en-US"/>
          </a:p>
        </p:txBody>
      </p:sp>
    </p:spTree>
    <p:extLst>
      <p:ext uri="{BB962C8B-B14F-4D97-AF65-F5344CB8AC3E}">
        <p14:creationId xmlns:p14="http://schemas.microsoft.com/office/powerpoint/2010/main" val="1584901017"/>
      </p:ext>
    </p:extLst>
  </p:cSld>
  <p:clrMap bg1="lt1" tx1="dk1" bg2="lt2" tx2="dk2" accent1="accent1" accent2="accent2" accent3="accent3" accent4="accent4" accent5="accent5" accent6="accent6" hlink="hlink" folHlink="folHlink"/>
  <p:sldLayoutIdLst>
    <p:sldLayoutId id="2147483697" r:id="rId1"/>
    <p:sldLayoutId id="2147483699" r:id="rId2"/>
    <p:sldLayoutId id="2147483687" r:id="rId3"/>
    <p:sldLayoutId id="2147483692" r:id="rId4"/>
    <p:sldLayoutId id="2147483683" r:id="rId5"/>
  </p:sldLayoutIdLst>
  <p:hf hdr="0" ftr="0" dt="0"/>
  <p:txStyles>
    <p:titleStyle>
      <a:lvl1pPr algn="l" defTabSz="914400" rtl="0" eaLnBrk="1" latinLnBrk="0" hangingPunct="1">
        <a:lnSpc>
          <a:spcPct val="90000"/>
        </a:lnSpc>
        <a:spcBef>
          <a:spcPct val="0"/>
        </a:spcBef>
        <a:buNone/>
        <a:defRPr lang="en-US" sz="3400" b="1"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p:titleStyle>
    <p:bodyStyle>
      <a:lvl1pPr marL="274320" indent="-274320" algn="l" defTabSz="914400" rtl="0" eaLnBrk="1" latinLnBrk="0" hangingPunct="1">
        <a:lnSpc>
          <a:spcPct val="90000"/>
        </a:lnSpc>
        <a:spcBef>
          <a:spcPts val="18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5" Type="http://schemas.openxmlformats.org/officeDocument/2006/relationships/notesSlide" Target="../notesSlides/notesSlide2.xml"/><Relationship Id="rId4"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notesSlide" Target="../notesSlides/notesSlide3.xml"/><Relationship Id="rId5" Type="http://schemas.openxmlformats.org/officeDocument/2006/relationships/slideLayout" Target="../slideLayouts/slideLayout15.xml"/><Relationship Id="rId4" Type="http://schemas.openxmlformats.org/officeDocument/2006/relationships/tags" Target="../tags/tag49.xml"/></Relationships>
</file>

<file path=ppt/slides/_rels/slide4.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4.xml"/><Relationship Id="rId1" Type="http://schemas.openxmlformats.org/officeDocument/2006/relationships/tags" Target="../tags/tag53.xml"/><Relationship Id="rId5" Type="http://schemas.openxmlformats.org/officeDocument/2006/relationships/image" Target="../media/image1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tags" Target="../tags/tag67.xml"/><Relationship Id="rId5" Type="http://schemas.openxmlformats.org/officeDocument/2006/relationships/notesSlide" Target="../notesSlides/notesSlide10.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5" Type="http://schemas.openxmlformats.org/officeDocument/2006/relationships/notesSlide" Target="../notesSlides/notesSlide11.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hyperlink" Target="http://www.unemploymentinsurance.doleta.gov/unemploy/comparison2016.asp" TargetMode="External"/><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 Id="rId5" Type="http://schemas.openxmlformats.org/officeDocument/2006/relationships/notesSlide" Target="../notesSlides/notesSlide13.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tags" Target="../tags/tag79.xml"/><Relationship Id="rId5" Type="http://schemas.openxmlformats.org/officeDocument/2006/relationships/notesSlide" Target="../notesSlides/notesSlide14.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tags" Target="../tags/tag8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7.xml"/><Relationship Id="rId1" Type="http://schemas.openxmlformats.org/officeDocument/2006/relationships/tags" Target="../tags/tag86.xml"/><Relationship Id="rId5" Type="http://schemas.openxmlformats.org/officeDocument/2006/relationships/image" Target="../media/image17.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9.xml"/><Relationship Id="rId1" Type="http://schemas.openxmlformats.org/officeDocument/2006/relationships/tags" Target="../tags/tag88.xml"/><Relationship Id="rId5" Type="http://schemas.openxmlformats.org/officeDocument/2006/relationships/image" Target="../media/image17.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1.xml"/><Relationship Id="rId1" Type="http://schemas.openxmlformats.org/officeDocument/2006/relationships/tags" Target="../tags/tag90.xml"/><Relationship Id="rId5" Type="http://schemas.openxmlformats.org/officeDocument/2006/relationships/image" Target="../media/image18.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3.xml"/><Relationship Id="rId1" Type="http://schemas.openxmlformats.org/officeDocument/2006/relationships/tags" Target="../tags/tag92.xml"/><Relationship Id="rId5" Type="http://schemas.openxmlformats.org/officeDocument/2006/relationships/image" Target="../media/image19.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5.xml"/><Relationship Id="rId1" Type="http://schemas.openxmlformats.org/officeDocument/2006/relationships/tags" Target="../tags/tag94.xml"/><Relationship Id="rId5" Type="http://schemas.openxmlformats.org/officeDocument/2006/relationships/image" Target="../media/image20.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tags" Target="../tags/tag96.xml"/><Relationship Id="rId5" Type="http://schemas.openxmlformats.org/officeDocument/2006/relationships/notesSlide" Target="../notesSlides/notesSlide21.xml"/><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tags" Target="../tags/tag99.xml"/><Relationship Id="rId5" Type="http://schemas.openxmlformats.org/officeDocument/2006/relationships/notesSlide" Target="../notesSlides/notesSlide22.xml"/><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hyperlink" Target="https://ows.doleta.gov/unemploy/unemcomp.asp" TargetMode="External"/><Relationship Id="rId5" Type="http://schemas.openxmlformats.org/officeDocument/2006/relationships/notesSlide" Target="../notesSlides/notesSlide23.xml"/><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tags" Target="../tags/tag107.xml"/><Relationship Id="rId2" Type="http://schemas.openxmlformats.org/officeDocument/2006/relationships/tags" Target="../tags/tag106.xml"/><Relationship Id="rId1" Type="http://schemas.openxmlformats.org/officeDocument/2006/relationships/tags" Target="../tags/tag105.xml"/><Relationship Id="rId5" Type="http://schemas.openxmlformats.org/officeDocument/2006/relationships/notesSlide" Target="../notesSlides/notesSlide24.xml"/><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tags" Target="../tags/tag108.xml"/><Relationship Id="rId5" Type="http://schemas.openxmlformats.org/officeDocument/2006/relationships/notesSlide" Target="../notesSlides/notesSlide25.xml"/><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notesSlide" Target="../notesSlides/notesSlide26.xml"/><Relationship Id="rId5" Type="http://schemas.openxmlformats.org/officeDocument/2006/relationships/slideLayout" Target="../slideLayouts/slideLayout2.xml"/><Relationship Id="rId4" Type="http://schemas.openxmlformats.org/officeDocument/2006/relationships/tags" Target="../tags/tag114.xml"/></Relationships>
</file>

<file path=ppt/slides/_rels/slide27.xml.rels><?xml version="1.0" encoding="UTF-8" standalone="yes"?>
<Relationships xmlns="http://schemas.openxmlformats.org/package/2006/relationships"><Relationship Id="rId8" Type="http://schemas.openxmlformats.org/officeDocument/2006/relationships/hyperlink" Target="http://wdr.doleta.gov/directives/corr_doc.cfm?DOCN=2233" TargetMode="External"/><Relationship Id="rId3" Type="http://schemas.openxmlformats.org/officeDocument/2006/relationships/tags" Target="../tags/tag117.xml"/><Relationship Id="rId7" Type="http://schemas.openxmlformats.org/officeDocument/2006/relationships/hyperlink" Target="http://ows.doleta.gov/unemploy/pdf/UCFE.pdf" TargetMode="Externa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notesSlide" Target="../notesSlides/notesSlide27.xml"/><Relationship Id="rId5" Type="http://schemas.openxmlformats.org/officeDocument/2006/relationships/slideLayout" Target="../slideLayouts/slideLayout17.xml"/><Relationship Id="rId4" Type="http://schemas.openxmlformats.org/officeDocument/2006/relationships/tags" Target="../tags/tag118.xml"/><Relationship Id="rId9" Type="http://schemas.openxmlformats.org/officeDocument/2006/relationships/hyperlink" Target="http://wdr.doleta.gov/directives/" TargetMode="Externa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120.xml"/><Relationship Id="rId1" Type="http://schemas.openxmlformats.org/officeDocument/2006/relationships/tags" Target="../tags/tag119.xml"/><Relationship Id="rId4"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F54E9F-EE23-4326-AFBD-5DC41FCD0D5C}"/>
              </a:ext>
            </a:extLst>
          </p:cNvPr>
          <p:cNvSpPr>
            <a:spLocks noGrp="1"/>
          </p:cNvSpPr>
          <p:nvPr>
            <p:ph type="ctrTitle"/>
            <p:custDataLst>
              <p:tags r:id="rId2"/>
            </p:custDataLst>
          </p:nvPr>
        </p:nvSpPr>
        <p:spPr/>
        <p:txBody>
          <a:bodyPr>
            <a:normAutofit/>
          </a:bodyPr>
          <a:lstStyle/>
          <a:p>
            <a:r>
              <a:rPr lang="en-US" altLang="en-US" sz="4400" dirty="0"/>
              <a:t>Unemployment Compensation for Federal Employees (UCFE)</a:t>
            </a:r>
            <a:endParaRPr lang="en-US" sz="4400" dirty="0"/>
          </a:p>
        </p:txBody>
      </p:sp>
      <p:sp>
        <p:nvSpPr>
          <p:cNvPr id="4" name="Subtitle 3">
            <a:extLst>
              <a:ext uri="{FF2B5EF4-FFF2-40B4-BE49-F238E27FC236}">
                <a16:creationId xmlns:a16="http://schemas.microsoft.com/office/drawing/2014/main" id="{93B88AC5-1443-4329-92A3-834FF78723F4}"/>
              </a:ext>
            </a:extLst>
          </p:cNvPr>
          <p:cNvSpPr>
            <a:spLocks noGrp="1"/>
          </p:cNvSpPr>
          <p:nvPr>
            <p:ph type="subTitle" idx="1"/>
            <p:custDataLst>
              <p:tags r:id="rId3"/>
            </p:custDataLst>
          </p:nvPr>
        </p:nvSpPr>
        <p:spPr>
          <a:xfrm>
            <a:off x="3659544" y="4425121"/>
            <a:ext cx="4798656" cy="1392508"/>
          </a:xfrm>
        </p:spPr>
        <p:txBody>
          <a:bodyPr/>
          <a:lstStyle/>
          <a:p>
            <a:endParaRPr lang="en-US" altLang="en-US" sz="2000" b="1" dirty="0">
              <a:ea typeface="ＭＳ Ｐゴシック" panose="020B0600070205080204" pitchFamily="34" charset="-128"/>
            </a:endParaRPr>
          </a:p>
          <a:p>
            <a:pPr>
              <a:spcBef>
                <a:spcPts val="600"/>
              </a:spcBef>
            </a:pPr>
            <a:r>
              <a:rPr lang="en-US" altLang="en-US" sz="2000" b="1" dirty="0">
                <a:ea typeface="ＭＳ Ｐゴシック" panose="020B0600070205080204" pitchFamily="34" charset="-128"/>
              </a:rPr>
              <a:t>United States Department of Labor</a:t>
            </a:r>
          </a:p>
          <a:p>
            <a:pPr>
              <a:spcBef>
                <a:spcPts val="600"/>
              </a:spcBef>
            </a:pPr>
            <a:r>
              <a:rPr lang="en-US" altLang="en-US" sz="2000" b="1" dirty="0">
                <a:ea typeface="ＭＳ Ｐゴシック" panose="020B0600070205080204" pitchFamily="34" charset="-128"/>
              </a:rPr>
              <a:t>Office of Unemployment Insurance</a:t>
            </a:r>
          </a:p>
          <a:p>
            <a:endParaRPr lang="en-US" dirty="0"/>
          </a:p>
        </p:txBody>
      </p:sp>
    </p:spTree>
    <p:custDataLst>
      <p:tags r:id="rId1"/>
    </p:custDataLst>
    <p:extLst>
      <p:ext uri="{BB962C8B-B14F-4D97-AF65-F5344CB8AC3E}">
        <p14:creationId xmlns:p14="http://schemas.microsoft.com/office/powerpoint/2010/main" val="3579039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E22188-D1D2-45BA-AC90-706C412C915B}"/>
              </a:ext>
            </a:extLst>
          </p:cNvPr>
          <p:cNvSpPr>
            <a:spLocks noGrp="1"/>
          </p:cNvSpPr>
          <p:nvPr>
            <p:ph idx="1"/>
            <p:custDataLst>
              <p:tags r:id="rId2"/>
            </p:custDataLst>
          </p:nvPr>
        </p:nvSpPr>
        <p:spPr>
          <a:xfrm>
            <a:off x="594360" y="1772165"/>
            <a:ext cx="7955280" cy="4257932"/>
          </a:xfrm>
        </p:spPr>
        <p:txBody>
          <a:bodyPr>
            <a:normAutofit fontScale="92500" lnSpcReduction="10000"/>
          </a:bodyPr>
          <a:lstStyle/>
          <a:p>
            <a:r>
              <a:rPr lang="en-US" altLang="en-US" sz="2600" dirty="0">
                <a:ea typeface="ＭＳ Ｐゴシック" panose="020B0600070205080204" pitchFamily="34" charset="-128"/>
              </a:rPr>
              <a:t>Background </a:t>
            </a:r>
          </a:p>
          <a:p>
            <a:r>
              <a:rPr lang="en-US" altLang="en-US" sz="2600" dirty="0">
                <a:ea typeface="ＭＳ Ｐゴシック" panose="020B0600070205080204" pitchFamily="34" charset="-128"/>
              </a:rPr>
              <a:t>Federal-State Partnership</a:t>
            </a:r>
          </a:p>
          <a:p>
            <a:r>
              <a:rPr lang="en-US" altLang="en-US" sz="2600" dirty="0">
                <a:ea typeface="ＭＳ Ｐゴシック" panose="020B0600070205080204" pitchFamily="34" charset="-128"/>
              </a:rPr>
              <a:t>Financing</a:t>
            </a:r>
          </a:p>
          <a:p>
            <a:r>
              <a:rPr lang="en-US" altLang="en-US" sz="2600" dirty="0">
                <a:ea typeface="ＭＳ Ｐゴシック" panose="020B0600070205080204" pitchFamily="34" charset="-128"/>
              </a:rPr>
              <a:t>Responsibilities of DOL/Federal Agencies/States</a:t>
            </a:r>
          </a:p>
          <a:p>
            <a:r>
              <a:rPr lang="en-US" altLang="en-US" sz="2600" dirty="0">
                <a:ea typeface="ＭＳ Ｐゴシック" panose="020B0600070205080204" pitchFamily="34" charset="-128"/>
              </a:rPr>
              <a:t>UCFE Claims Process</a:t>
            </a:r>
          </a:p>
          <a:p>
            <a:pPr lvl="1"/>
            <a:r>
              <a:rPr lang="en-US" altLang="en-US" dirty="0">
                <a:ea typeface="ＭＳ Ｐゴシック" panose="020B0600070205080204" pitchFamily="34" charset="-128"/>
              </a:rPr>
              <a:t>Determinations</a:t>
            </a:r>
          </a:p>
          <a:p>
            <a:pPr lvl="1"/>
            <a:r>
              <a:rPr lang="en-US" altLang="en-US" dirty="0">
                <a:ea typeface="ＭＳ Ｐゴシック" panose="020B0600070205080204" pitchFamily="34" charset="-128"/>
              </a:rPr>
              <a:t>Appeals</a:t>
            </a:r>
          </a:p>
          <a:p>
            <a:pPr lvl="1"/>
            <a:r>
              <a:rPr lang="en-US" altLang="en-US" dirty="0">
                <a:ea typeface="ＭＳ Ｐゴシック" panose="020B0600070205080204" pitchFamily="34" charset="-128"/>
              </a:rPr>
              <a:t>UCFE Forms</a:t>
            </a:r>
          </a:p>
          <a:p>
            <a:r>
              <a:rPr lang="en-US" altLang="en-US" sz="2400" dirty="0">
                <a:ea typeface="ＭＳ Ｐゴシック" panose="020B0600070205080204" pitchFamily="34" charset="-128"/>
              </a:rPr>
              <a:t>Resources Available to Federal Agencies</a:t>
            </a:r>
          </a:p>
          <a:p>
            <a:endParaRPr lang="en-US" dirty="0"/>
          </a:p>
        </p:txBody>
      </p:sp>
      <p:sp>
        <p:nvSpPr>
          <p:cNvPr id="3" name="Slide Number Placeholder 2">
            <a:extLst>
              <a:ext uri="{FF2B5EF4-FFF2-40B4-BE49-F238E27FC236}">
                <a16:creationId xmlns:a16="http://schemas.microsoft.com/office/drawing/2014/main" id="{E296C4BC-6A15-44C1-B2D2-31CC1EE831EF}"/>
              </a:ext>
            </a:extLst>
          </p:cNvPr>
          <p:cNvSpPr>
            <a:spLocks noGrp="1"/>
          </p:cNvSpPr>
          <p:nvPr>
            <p:ph type="sldNum" sz="quarter" idx="10"/>
            <p:custDataLst>
              <p:tags r:id="rId3"/>
            </p:custDataLst>
          </p:nvPr>
        </p:nvSpPr>
        <p:spPr>
          <a:xfrm>
            <a:off x="7686108" y="6356350"/>
            <a:ext cx="1277484" cy="365125"/>
          </a:xfrm>
        </p:spPr>
        <p:txBody>
          <a:bodyPr/>
          <a:lstStyle/>
          <a:p>
            <a:fld id="{706D636C-90A3-4979-BA37-BAB384B22101}" type="slidenum">
              <a:rPr lang="en-US" smtClean="0"/>
              <a:pPr/>
              <a:t>2</a:t>
            </a:fld>
            <a:endParaRPr lang="en-US"/>
          </a:p>
        </p:txBody>
      </p:sp>
    </p:spTree>
    <p:custDataLst>
      <p:tags r:id="rId1"/>
    </p:custDataLst>
    <p:extLst>
      <p:ext uri="{BB962C8B-B14F-4D97-AF65-F5344CB8AC3E}">
        <p14:creationId xmlns:p14="http://schemas.microsoft.com/office/powerpoint/2010/main" val="3268244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276DC0E-05F1-428C-917B-F752496B0A9F}"/>
              </a:ext>
            </a:extLst>
          </p:cNvPr>
          <p:cNvSpPr>
            <a:spLocks noGrp="1"/>
          </p:cNvSpPr>
          <p:nvPr>
            <p:ph type="title"/>
            <p:custDataLst>
              <p:tags r:id="rId2"/>
            </p:custDataLst>
          </p:nvPr>
        </p:nvSpPr>
        <p:spPr/>
        <p:txBody>
          <a:bodyPr/>
          <a:lstStyle/>
          <a:p>
            <a:r>
              <a:rPr lang="en-US" altLang="en-US" dirty="0">
                <a:ea typeface="ＭＳ Ｐゴシック" panose="020B0600070205080204" pitchFamily="34" charset="-128"/>
              </a:rPr>
              <a:t>Background </a:t>
            </a:r>
            <a:endParaRPr lang="en-US" dirty="0"/>
          </a:p>
        </p:txBody>
      </p:sp>
      <p:sp>
        <p:nvSpPr>
          <p:cNvPr id="6" name="Content Placeholder 5">
            <a:extLst>
              <a:ext uri="{FF2B5EF4-FFF2-40B4-BE49-F238E27FC236}">
                <a16:creationId xmlns:a16="http://schemas.microsoft.com/office/drawing/2014/main" id="{8B0334B3-CF99-4FB9-972A-FEE5054D2356}"/>
              </a:ext>
            </a:extLst>
          </p:cNvPr>
          <p:cNvSpPr>
            <a:spLocks noGrp="1"/>
          </p:cNvSpPr>
          <p:nvPr>
            <p:ph idx="1"/>
            <p:custDataLst>
              <p:tags r:id="rId3"/>
            </p:custDataLst>
          </p:nvPr>
        </p:nvSpPr>
        <p:spPr>
          <a:xfrm>
            <a:off x="628650" y="1770615"/>
            <a:ext cx="7955280" cy="4406348"/>
          </a:xfrm>
        </p:spPr>
        <p:txBody>
          <a:bodyPr>
            <a:normAutofit fontScale="92500" lnSpcReduction="10000"/>
          </a:bodyPr>
          <a:lstStyle/>
          <a:p>
            <a:r>
              <a:rPr lang="en-US" altLang="en-US" sz="2600" dirty="0">
                <a:ea typeface="ＭＳ Ｐゴシック" panose="020B0600070205080204" pitchFamily="34" charset="-128"/>
              </a:rPr>
              <a:t>The Social Security Act was enacted in 1935 as a response to the ill effects of the Great Depression of the 1930's. </a:t>
            </a:r>
          </a:p>
          <a:p>
            <a:r>
              <a:rPr lang="en-US" altLang="en-US" sz="2600" dirty="0">
                <a:ea typeface="ＭＳ Ｐゴシック" panose="020B0600070205080204" pitchFamily="34" charset="-128"/>
              </a:rPr>
              <a:t>Intended to provide general welfare benefits for elderly persons, the disabled, dependent children, and the framework for the Federal/state unemployment insurance system. </a:t>
            </a:r>
          </a:p>
          <a:p>
            <a:pPr>
              <a:lnSpc>
                <a:spcPct val="80000"/>
              </a:lnSpc>
            </a:pPr>
            <a:r>
              <a:rPr lang="en-US" altLang="en-US" sz="2600" dirty="0">
                <a:ea typeface="ＭＳ Ｐゴシック" panose="020B0600070205080204" pitchFamily="34" charset="-128"/>
              </a:rPr>
              <a:t>In 1954, Public Law 83-767 added Title XV, added the Unemployment Compensation for Federal Employees to the Social Security Act. </a:t>
            </a:r>
          </a:p>
          <a:p>
            <a:pPr>
              <a:lnSpc>
                <a:spcPct val="80000"/>
              </a:lnSpc>
            </a:pPr>
            <a:r>
              <a:rPr lang="en-US" altLang="en-US" sz="2600" dirty="0">
                <a:ea typeface="ＭＳ Ｐゴシック" panose="020B0600070205080204" pitchFamily="34" charset="-128"/>
              </a:rPr>
              <a:t>UCFE provides benefits for eligible unemployed former civilian Federal employees. </a:t>
            </a:r>
          </a:p>
          <a:p>
            <a:endParaRPr lang="en-US" dirty="0"/>
          </a:p>
        </p:txBody>
      </p:sp>
      <p:sp>
        <p:nvSpPr>
          <p:cNvPr id="4" name="Slide Number Placeholder 3">
            <a:extLst>
              <a:ext uri="{FF2B5EF4-FFF2-40B4-BE49-F238E27FC236}">
                <a16:creationId xmlns:a16="http://schemas.microsoft.com/office/drawing/2014/main" id="{EB8EFC74-6E75-424F-A8E6-AC1991708FE6}"/>
              </a:ext>
            </a:extLst>
          </p:cNvPr>
          <p:cNvSpPr>
            <a:spLocks noGrp="1"/>
          </p:cNvSpPr>
          <p:nvPr>
            <p:ph type="sldNum" sz="quarter" idx="10"/>
            <p:custDataLst>
              <p:tags r:id="rId4"/>
            </p:custDataLst>
          </p:nvPr>
        </p:nvSpPr>
        <p:spPr>
          <a:xfrm>
            <a:off x="7686108" y="6356350"/>
            <a:ext cx="1277484" cy="365125"/>
          </a:xfrm>
        </p:spPr>
        <p:txBody>
          <a:bodyPr/>
          <a:lstStyle/>
          <a:p>
            <a:fld id="{706D636C-90A3-4979-BA37-BAB384B22101}" type="slidenum">
              <a:rPr lang="en-US" smtClean="0"/>
              <a:pPr/>
              <a:t>3</a:t>
            </a:fld>
            <a:endParaRPr lang="en-US"/>
          </a:p>
        </p:txBody>
      </p:sp>
    </p:spTree>
    <p:custDataLst>
      <p:tags r:id="rId1"/>
    </p:custDataLst>
    <p:extLst>
      <p:ext uri="{BB962C8B-B14F-4D97-AF65-F5344CB8AC3E}">
        <p14:creationId xmlns:p14="http://schemas.microsoft.com/office/powerpoint/2010/main" val="756852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2"/>
          <p:cNvSpPr>
            <a:spLocks noGrp="1"/>
          </p:cNvSpPr>
          <p:nvPr>
            <p:ph type="title"/>
            <p:custDataLst>
              <p:tags r:id="rId2"/>
            </p:custDataLst>
          </p:nvPr>
        </p:nvSpPr>
        <p:spPr/>
        <p:txBody>
          <a:bodyPr/>
          <a:lstStyle/>
          <a:p>
            <a:r>
              <a:rPr lang="en-US" altLang="en-US" dirty="0">
                <a:ea typeface="ＭＳ Ｐゴシック" panose="020B0600070205080204" pitchFamily="34" charset="-128"/>
              </a:rPr>
              <a:t>Federal-State Partnership</a:t>
            </a:r>
          </a:p>
        </p:txBody>
      </p:sp>
      <p:sp>
        <p:nvSpPr>
          <p:cNvPr id="11266" name="Content Placeholder 1"/>
          <p:cNvSpPr>
            <a:spLocks noGrp="1"/>
          </p:cNvSpPr>
          <p:nvPr>
            <p:ph idx="1"/>
            <p:custDataLst>
              <p:tags r:id="rId3"/>
            </p:custDataLst>
          </p:nvPr>
        </p:nvSpPr>
        <p:spPr>
          <a:xfrm>
            <a:off x="300990" y="1894702"/>
            <a:ext cx="8610600" cy="4191000"/>
          </a:xfrm>
        </p:spPr>
        <p:txBody>
          <a:bodyPr>
            <a:normAutofit/>
          </a:bodyPr>
          <a:lstStyle/>
          <a:p>
            <a:pPr eaLnBrk="1" hangingPunct="1">
              <a:defRPr/>
            </a:pPr>
            <a:r>
              <a:rPr lang="en-US" altLang="en-US" sz="2600" dirty="0">
                <a:ea typeface="+mn-ea"/>
                <a:cs typeface="+mn-cs"/>
              </a:rPr>
              <a:t>The UI program is based on federal law but administered by states under state UI law.</a:t>
            </a:r>
          </a:p>
          <a:p>
            <a:pPr eaLnBrk="1" hangingPunct="1">
              <a:defRPr/>
            </a:pPr>
            <a:r>
              <a:rPr lang="en-US" altLang="en-US" sz="2600" dirty="0"/>
              <a:t>The program has broad coverage - applicable to about 98% of all wage and salary workers in the U.S.</a:t>
            </a:r>
          </a:p>
          <a:p>
            <a:pPr eaLnBrk="1" hangingPunct="1">
              <a:defRPr/>
            </a:pPr>
            <a:r>
              <a:rPr lang="en-US" altLang="en-US" sz="2600" dirty="0">
                <a:ea typeface="ＭＳ Ｐゴシック" pitchFamily="34" charset="-128"/>
              </a:rPr>
              <a:t>All 50 states, the District of Columbia, Puerto Rico, and the U.S. Virgin Islands operate individual UI programs.  </a:t>
            </a:r>
          </a:p>
          <a:p>
            <a:pPr eaLnBrk="1" hangingPunct="1">
              <a:defRPr/>
            </a:pPr>
            <a:r>
              <a:rPr lang="en-US" altLang="en-US" sz="2600" dirty="0">
                <a:ea typeface="+mn-ea"/>
                <a:cs typeface="+mn-cs"/>
              </a:rPr>
              <a:t>States act as agents of the Federal government in administering the UCFE, UCX and certain other federal UI programs.</a:t>
            </a:r>
          </a:p>
          <a:p>
            <a:pPr marL="0" indent="0" eaLnBrk="1" hangingPunct="1">
              <a:buFont typeface="Symbol" panose="05050102010706020507" pitchFamily="18" charset="2"/>
              <a:buNone/>
              <a:defRPr/>
            </a:pPr>
            <a:endParaRPr lang="en-US" altLang="en-US" dirty="0">
              <a:ea typeface="+mn-ea"/>
              <a:cs typeface="+mn-cs"/>
            </a:endParaRP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custDataLst>
              <p:tags r:id="rId2"/>
            </p:custDataLst>
          </p:nvPr>
        </p:nvSpPr>
        <p:spPr/>
        <p:txBody>
          <a:bodyPr/>
          <a:lstStyle/>
          <a:p>
            <a:pPr eaLnBrk="1" hangingPunct="1"/>
            <a:r>
              <a:rPr lang="en-US" altLang="en-US" dirty="0">
                <a:ea typeface="ＭＳ Ｐゴシック" panose="020B0600070205080204" pitchFamily="34" charset="-128"/>
              </a:rPr>
              <a:t>UCFE Financing &amp; Billing</a:t>
            </a:r>
          </a:p>
        </p:txBody>
      </p:sp>
      <p:pic>
        <p:nvPicPr>
          <p:cNvPr id="3" name="Picture 2" descr="Diagram&#10;&#10;AI-generated content may be incorrect.">
            <a:extLst>
              <a:ext uri="{FF2B5EF4-FFF2-40B4-BE49-F238E27FC236}">
                <a16:creationId xmlns:a16="http://schemas.microsoft.com/office/drawing/2014/main" id="{DD72336E-4106-7B34-251B-0AD9E31A0AFB}"/>
              </a:ext>
            </a:extLst>
          </p:cNvPr>
          <p:cNvPicPr>
            <a:picLocks noChangeAspect="1"/>
          </p:cNvPicPr>
          <p:nvPr/>
        </p:nvPicPr>
        <p:blipFill>
          <a:blip r:embed="rId5">
            <a:extLst>
              <a:ext uri="{28A0092B-C50C-407E-A947-70E740481C1C}">
                <a14:useLocalDpi xmlns:a14="http://schemas.microsoft.com/office/drawing/2010/main" val="0"/>
              </a:ext>
            </a:extLst>
          </a:blip>
          <a:srcRect t="17995"/>
          <a:stretch>
            <a:fillRect/>
          </a:stretch>
        </p:blipFill>
        <p:spPr>
          <a:xfrm>
            <a:off x="469889" y="1482554"/>
            <a:ext cx="8272802" cy="4829213"/>
          </a:xfrm>
          <a:prstGeom prst="rect">
            <a:avLst/>
          </a:prstGeom>
        </p:spPr>
      </p:pic>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2"/>
          <p:cNvSpPr>
            <a:spLocks noGrp="1"/>
          </p:cNvSpPr>
          <p:nvPr>
            <p:ph type="title"/>
            <p:custDataLst>
              <p:tags r:id="rId2"/>
            </p:custDataLst>
          </p:nvPr>
        </p:nvSpPr>
        <p:spPr>
          <a:xfrm>
            <a:off x="628650" y="681038"/>
            <a:ext cx="7955280" cy="1051560"/>
          </a:xfrm>
        </p:spPr>
        <p:txBody>
          <a:bodyPr/>
          <a:lstStyle/>
          <a:p>
            <a:r>
              <a:rPr lang="en-US" altLang="en-US" dirty="0">
                <a:ea typeface="ＭＳ Ｐゴシック" panose="020B0600070205080204" pitchFamily="34" charset="-128"/>
              </a:rPr>
              <a:t>U.S. Department of Labor Responsibilities </a:t>
            </a:r>
          </a:p>
        </p:txBody>
      </p:sp>
      <p:sp>
        <p:nvSpPr>
          <p:cNvPr id="19458" name="Content Placeholder 1"/>
          <p:cNvSpPr>
            <a:spLocks noGrp="1"/>
          </p:cNvSpPr>
          <p:nvPr>
            <p:ph idx="1"/>
            <p:custDataLst>
              <p:tags r:id="rId3"/>
            </p:custDataLst>
          </p:nvPr>
        </p:nvSpPr>
        <p:spPr>
          <a:xfrm>
            <a:off x="628650" y="2323069"/>
            <a:ext cx="7955280" cy="3853893"/>
          </a:xfrm>
        </p:spPr>
        <p:txBody>
          <a:bodyPr/>
          <a:lstStyle/>
          <a:p>
            <a:pPr eaLnBrk="1" hangingPunct="1"/>
            <a:r>
              <a:rPr lang="en-US" altLang="en-US" sz="2400" dirty="0">
                <a:ea typeface="ＭＳ Ｐゴシック" panose="020B0600070205080204" pitchFamily="34" charset="-128"/>
              </a:rPr>
              <a:t>Oversight of the UI programs;</a:t>
            </a:r>
          </a:p>
          <a:p>
            <a:pPr eaLnBrk="1" hangingPunct="1"/>
            <a:r>
              <a:rPr lang="en-US" altLang="en-US" sz="2400" dirty="0">
                <a:ea typeface="ＭＳ Ｐゴシック" panose="020B0600070205080204" pitchFamily="34" charset="-128"/>
              </a:rPr>
              <a:t>Ensure state laws conform to federal law;</a:t>
            </a:r>
          </a:p>
          <a:p>
            <a:pPr eaLnBrk="1" hangingPunct="1"/>
            <a:r>
              <a:rPr lang="en-US" altLang="en-US" sz="2400" dirty="0">
                <a:ea typeface="ＭＳ Ｐゴシック" panose="020B0600070205080204" pitchFamily="34" charset="-128"/>
              </a:rPr>
              <a:t>Provide administrative funds to states;</a:t>
            </a:r>
          </a:p>
          <a:p>
            <a:pPr eaLnBrk="1" hangingPunct="1"/>
            <a:r>
              <a:rPr lang="en-US" altLang="en-US" sz="2400" dirty="0">
                <a:ea typeface="ＭＳ Ｐゴシック" panose="020B0600070205080204" pitchFamily="34" charset="-128"/>
              </a:rPr>
              <a:t>Set broad policies for administration of program, monitor state performance, and provide technical assistance; and</a:t>
            </a:r>
          </a:p>
          <a:p>
            <a:pPr eaLnBrk="1" hangingPunct="1"/>
            <a:r>
              <a:rPr lang="en-US" altLang="en-US" sz="2400" dirty="0">
                <a:ea typeface="ＭＳ Ｐゴシック" panose="020B0600070205080204" pitchFamily="34" charset="-128"/>
              </a:rPr>
              <a:t>Maintain a directory of all Federal agencies’ contact information for UCFE purposes.</a:t>
            </a:r>
          </a:p>
          <a:p>
            <a:endParaRPr lang="en-US" altLang="en-US" dirty="0">
              <a:ea typeface="ＭＳ Ｐゴシック" panose="020B0600070205080204" pitchFamily="34" charset="-128"/>
            </a:endParaRP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itle 2"/>
          <p:cNvSpPr>
            <a:spLocks noGrp="1"/>
          </p:cNvSpPr>
          <p:nvPr>
            <p:ph type="title"/>
            <p:custDataLst>
              <p:tags r:id="rId2"/>
            </p:custDataLst>
          </p:nvPr>
        </p:nvSpPr>
        <p:spPr/>
        <p:txBody>
          <a:bodyPr/>
          <a:lstStyle/>
          <a:p>
            <a:r>
              <a:rPr lang="en-US" altLang="en-US">
                <a:ea typeface="ＭＳ Ｐゴシック" panose="020B0600070205080204" pitchFamily="34" charset="-128"/>
              </a:rPr>
              <a:t> Directory of Federal Agencies </a:t>
            </a:r>
          </a:p>
        </p:txBody>
      </p:sp>
      <p:sp>
        <p:nvSpPr>
          <p:cNvPr id="21506" name="Content Placeholder 1"/>
          <p:cNvSpPr>
            <a:spLocks noGrp="1"/>
          </p:cNvSpPr>
          <p:nvPr>
            <p:ph idx="1"/>
            <p:custDataLst>
              <p:tags r:id="rId3"/>
            </p:custDataLst>
          </p:nvPr>
        </p:nvSpPr>
        <p:spPr>
          <a:xfrm>
            <a:off x="304800" y="2057400"/>
            <a:ext cx="8370849" cy="4343400"/>
          </a:xfrm>
        </p:spPr>
        <p:txBody>
          <a:bodyPr>
            <a:normAutofit/>
          </a:bodyPr>
          <a:lstStyle/>
          <a:p>
            <a:r>
              <a:rPr lang="en-US" altLang="en-US" sz="2400" dirty="0">
                <a:ea typeface="ＭＳ Ｐゴシック" panose="020B0600070205080204" pitchFamily="34" charset="-128"/>
              </a:rPr>
              <a:t>Federal Agencies are assigned unique Federal Identification Codes (FIC) and Destination Codes for UCFE purposes.  </a:t>
            </a:r>
          </a:p>
          <a:p>
            <a:r>
              <a:rPr lang="en-US" altLang="en-US" sz="2400" dirty="0">
                <a:ea typeface="ＭＳ Ｐゴシック" panose="020B0600070205080204" pitchFamily="34" charset="-128"/>
              </a:rPr>
              <a:t>The FIC and Destination Codes are maintained by the USDOL in a database known as the Directory of Federal Agencies (aka, UCFE Directory).</a:t>
            </a:r>
          </a:p>
          <a:p>
            <a:r>
              <a:rPr lang="en-US" altLang="en-US" sz="2400" dirty="0">
                <a:ea typeface="ＭＳ Ｐゴシック" panose="020B0600070205080204" pitchFamily="34" charset="-128"/>
              </a:rPr>
              <a:t>States access the UCFE Directory to find the appropriate Federal agency to provide a notice of claim filed and to request wage and separation information when a UCFE is filed.  </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2"/>
          <p:cNvSpPr>
            <a:spLocks noGrp="1"/>
          </p:cNvSpPr>
          <p:nvPr>
            <p:ph type="title"/>
            <p:custDataLst>
              <p:tags r:id="rId2"/>
            </p:custDataLst>
          </p:nvPr>
        </p:nvSpPr>
        <p:spPr/>
        <p:txBody>
          <a:bodyPr/>
          <a:lstStyle/>
          <a:p>
            <a:r>
              <a:rPr lang="en-US" altLang="en-US">
                <a:ea typeface="ＭＳ Ｐゴシック" panose="020B0600070205080204" pitchFamily="34" charset="-128"/>
              </a:rPr>
              <a:t>Federal Agencies Responsibilities</a:t>
            </a:r>
          </a:p>
        </p:txBody>
      </p:sp>
      <p:sp>
        <p:nvSpPr>
          <p:cNvPr id="23554" name="Content Placeholder 1"/>
          <p:cNvSpPr>
            <a:spLocks noGrp="1"/>
          </p:cNvSpPr>
          <p:nvPr>
            <p:ph idx="1"/>
            <p:custDataLst>
              <p:tags r:id="rId3"/>
            </p:custDataLst>
          </p:nvPr>
        </p:nvSpPr>
        <p:spPr>
          <a:xfrm>
            <a:off x="628650" y="1770615"/>
            <a:ext cx="7955280" cy="4406348"/>
          </a:xfrm>
        </p:spPr>
        <p:txBody>
          <a:bodyPr/>
          <a:lstStyle/>
          <a:p>
            <a:r>
              <a:rPr lang="en-US" altLang="en-US" dirty="0">
                <a:ea typeface="ＭＳ Ｐゴシック" panose="020B0600070205080204" pitchFamily="34" charset="-128"/>
              </a:rPr>
              <a:t>Notify the Department of Labor of address and UCFE contact information changes; </a:t>
            </a:r>
          </a:p>
          <a:p>
            <a:r>
              <a:rPr lang="en-US" altLang="en-US" dirty="0">
                <a:ea typeface="ＭＳ Ｐゴシック" panose="020B0600070205080204" pitchFamily="34" charset="-128"/>
              </a:rPr>
              <a:t>Provide a SF-8 to all separating Federal employees;</a:t>
            </a:r>
          </a:p>
          <a:p>
            <a:r>
              <a:rPr lang="en-US" altLang="en-US" dirty="0">
                <a:ea typeface="ＭＳ Ｐゴシック" panose="020B0600070205080204" pitchFamily="34" charset="-128"/>
              </a:rPr>
              <a:t>Respond to requests for wage and separation information within 12 days of the mailing date; and</a:t>
            </a:r>
          </a:p>
          <a:p>
            <a:r>
              <a:rPr lang="en-US" altLang="en-US" dirty="0">
                <a:ea typeface="ＭＳ Ｐゴシック" panose="020B0600070205080204" pitchFamily="34" charset="-128"/>
              </a:rPr>
              <a:t>Reimburse the Federal Employee Compensation Account.</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le 2"/>
          <p:cNvSpPr>
            <a:spLocks noGrp="1"/>
          </p:cNvSpPr>
          <p:nvPr>
            <p:ph type="title"/>
            <p:custDataLst>
              <p:tags r:id="rId2"/>
            </p:custDataLst>
          </p:nvPr>
        </p:nvSpPr>
        <p:spPr/>
        <p:txBody>
          <a:bodyPr/>
          <a:lstStyle/>
          <a:p>
            <a:r>
              <a:rPr lang="en-US" altLang="en-US">
                <a:ea typeface="ＭＳ Ｐゴシック" panose="020B0600070205080204" pitchFamily="34" charset="-128"/>
              </a:rPr>
              <a:t>State Responsibilities</a:t>
            </a:r>
          </a:p>
        </p:txBody>
      </p:sp>
      <p:sp>
        <p:nvSpPr>
          <p:cNvPr id="25602" name="Content Placeholder 1"/>
          <p:cNvSpPr>
            <a:spLocks noGrp="1"/>
          </p:cNvSpPr>
          <p:nvPr>
            <p:ph idx="1"/>
            <p:custDataLst>
              <p:tags r:id="rId3"/>
            </p:custDataLst>
          </p:nvPr>
        </p:nvSpPr>
        <p:spPr>
          <a:xfrm>
            <a:off x="867568" y="1915298"/>
            <a:ext cx="7540452" cy="4114800"/>
          </a:xfrm>
        </p:spPr>
        <p:txBody>
          <a:bodyPr>
            <a:normAutofit fontScale="92500"/>
          </a:bodyPr>
          <a:lstStyle/>
          <a:p>
            <a:pPr eaLnBrk="1" hangingPunct="1"/>
            <a:r>
              <a:rPr lang="en-US" altLang="en-US" sz="2600" dirty="0">
                <a:ea typeface="ＭＳ Ｐゴシック" panose="020B0600070205080204" pitchFamily="34" charset="-128"/>
              </a:rPr>
              <a:t>Devise operational procedures to administer its UI programs;</a:t>
            </a:r>
          </a:p>
          <a:p>
            <a:pPr eaLnBrk="1" hangingPunct="1"/>
            <a:r>
              <a:rPr lang="en-US" altLang="en-US" sz="2600" dirty="0">
                <a:ea typeface="ＭＳ Ｐゴシック" panose="020B0600070205080204" pitchFamily="34" charset="-128"/>
              </a:rPr>
              <a:t>Process applications, determine eligibility and ensure timely benefit payments;  </a:t>
            </a:r>
          </a:p>
          <a:p>
            <a:pPr eaLnBrk="1" hangingPunct="1"/>
            <a:r>
              <a:rPr lang="en-US" altLang="en-US" sz="2600" dirty="0">
                <a:ea typeface="ＭＳ Ｐゴシック" panose="020B0600070205080204" pitchFamily="34" charset="-128"/>
              </a:rPr>
              <a:t>Collect state UI taxes from employers for regular UI;</a:t>
            </a:r>
          </a:p>
          <a:p>
            <a:pPr eaLnBrk="1" hangingPunct="1"/>
            <a:r>
              <a:rPr lang="en-US" altLang="en-US" sz="2600" dirty="0">
                <a:ea typeface="ＭＳ Ｐゴシック" panose="020B0600070205080204" pitchFamily="34" charset="-128"/>
              </a:rPr>
              <a:t>Submit summary detailed benefit payment data to Federal agencies; and  </a:t>
            </a:r>
          </a:p>
          <a:p>
            <a:pPr eaLnBrk="1" hangingPunct="1"/>
            <a:r>
              <a:rPr lang="en-US" altLang="en-US" sz="2600" dirty="0">
                <a:ea typeface="ＭＳ Ｐゴシック" panose="020B0600070205080204" pitchFamily="34" charset="-128"/>
              </a:rPr>
              <a:t>Submit the ETA 191 form to the US Department of Labor.</a:t>
            </a:r>
          </a:p>
          <a:p>
            <a:pPr eaLnBrk="1" hangingPunct="1"/>
            <a:endParaRPr lang="en-US" altLang="en-US" dirty="0">
              <a:solidFill>
                <a:schemeClr val="tx1"/>
              </a:solidFill>
              <a:ea typeface="ＭＳ Ｐゴシック" panose="020B0600070205080204" pitchFamily="34" charset="-128"/>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2"/>
          <p:cNvSpPr>
            <a:spLocks noGrp="1"/>
          </p:cNvSpPr>
          <p:nvPr>
            <p:ph type="title"/>
            <p:custDataLst>
              <p:tags r:id="rId2"/>
            </p:custDataLst>
          </p:nvPr>
        </p:nvSpPr>
        <p:spPr>
          <a:xfrm>
            <a:off x="628650" y="633255"/>
            <a:ext cx="7955280" cy="1051560"/>
          </a:xfrm>
        </p:spPr>
        <p:txBody>
          <a:bodyPr/>
          <a:lstStyle/>
          <a:p>
            <a:pPr eaLnBrk="1" hangingPunct="1"/>
            <a:r>
              <a:rPr lang="en-US" altLang="en-US" dirty="0">
                <a:ea typeface="ＭＳ Ｐゴシック" panose="020B0600070205080204" pitchFamily="34" charset="-128"/>
              </a:rPr>
              <a:t>Federal Claims Control Center (FCCC)</a:t>
            </a:r>
          </a:p>
        </p:txBody>
      </p:sp>
      <p:sp>
        <p:nvSpPr>
          <p:cNvPr id="27650" name="Content Placeholder 1"/>
          <p:cNvSpPr>
            <a:spLocks noGrp="1"/>
          </p:cNvSpPr>
          <p:nvPr>
            <p:ph idx="1"/>
            <p:custDataLst>
              <p:tags r:id="rId3"/>
            </p:custDataLst>
          </p:nvPr>
        </p:nvSpPr>
        <p:spPr>
          <a:xfrm>
            <a:off x="506730" y="2150076"/>
            <a:ext cx="8077200" cy="3612867"/>
          </a:xfrm>
        </p:spPr>
        <p:txBody>
          <a:bodyPr>
            <a:normAutofit/>
          </a:bodyPr>
          <a:lstStyle/>
          <a:p>
            <a:pPr eaLnBrk="1" hangingPunct="1"/>
            <a:r>
              <a:rPr lang="en-US" altLang="en-US" sz="2400" dirty="0">
                <a:ea typeface="ＭＳ Ｐゴシック" panose="020B0600070205080204" pitchFamily="34" charset="-128"/>
              </a:rPr>
              <a:t>Maintains system of “claims control records” for the UCFE and Unemployment Compensation for Ex-Servicemember’s (UCX)  programs.</a:t>
            </a:r>
          </a:p>
          <a:p>
            <a:pPr eaLnBrk="1" hangingPunct="1"/>
            <a:r>
              <a:rPr lang="en-US" altLang="en-US" sz="2400" dirty="0">
                <a:ea typeface="ＭＳ Ｐゴシック" panose="020B0600070205080204" pitchFamily="34" charset="-128"/>
              </a:rPr>
              <a:t>Used by states to transmit records of UCFE and/or UCX claims filed and/or established (or canceled).</a:t>
            </a:r>
          </a:p>
          <a:p>
            <a:pPr eaLnBrk="1" hangingPunct="1"/>
            <a:r>
              <a:rPr lang="en-US" altLang="en-US" sz="2400" dirty="0">
                <a:ea typeface="ＭＳ Ｐゴシック" panose="020B0600070205080204" pitchFamily="34" charset="-128"/>
              </a:rPr>
              <a:t>Serves to help maintain integrity in these federal programs</a:t>
            </a:r>
          </a:p>
          <a:p>
            <a:pPr eaLnBrk="1" hangingPunct="1"/>
            <a:endParaRPr lang="en-US" altLang="en-US" dirty="0">
              <a:ea typeface="ＭＳ Ｐゴシック" panose="020B0600070205080204" pitchFamily="34" charset="-128"/>
            </a:endParaRPr>
          </a:p>
          <a:p>
            <a:pPr eaLnBrk="1" hangingPunct="1"/>
            <a:endParaRPr lang="en-US" altLang="en-US" dirty="0">
              <a:ea typeface="ＭＳ Ｐゴシック" panose="020B0600070205080204" pitchFamily="34" charset="-128"/>
            </a:endParaRP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itle 2"/>
          <p:cNvSpPr>
            <a:spLocks noGrp="1"/>
          </p:cNvSpPr>
          <p:nvPr>
            <p:ph type="title"/>
            <p:custDataLst>
              <p:tags r:id="rId2"/>
            </p:custDataLst>
          </p:nvPr>
        </p:nvSpPr>
        <p:spPr/>
        <p:txBody>
          <a:bodyPr/>
          <a:lstStyle/>
          <a:p>
            <a:r>
              <a:rPr lang="en-US" altLang="en-US">
                <a:ea typeface="ＭＳ Ｐゴシック" panose="020B0600070205080204" pitchFamily="34" charset="-128"/>
              </a:rPr>
              <a:t>Assignment of UCFE Wages</a:t>
            </a:r>
          </a:p>
        </p:txBody>
      </p:sp>
      <p:sp>
        <p:nvSpPr>
          <p:cNvPr id="29698" name="Content Placeholder 1"/>
          <p:cNvSpPr>
            <a:spLocks noGrp="1"/>
          </p:cNvSpPr>
          <p:nvPr>
            <p:ph idx="1"/>
            <p:custDataLst>
              <p:tags r:id="rId3"/>
            </p:custDataLst>
          </p:nvPr>
        </p:nvSpPr>
        <p:spPr>
          <a:xfrm>
            <a:off x="584200" y="2014061"/>
            <a:ext cx="7975600" cy="3687763"/>
          </a:xfrm>
        </p:spPr>
        <p:txBody>
          <a:bodyPr>
            <a:normAutofit/>
          </a:bodyPr>
          <a:lstStyle/>
          <a:p>
            <a:r>
              <a:rPr lang="en-US" altLang="en-US" sz="2400" dirty="0">
                <a:ea typeface="ＭＳ Ｐゴシック" panose="020B0600070205080204" pitchFamily="34" charset="-128"/>
              </a:rPr>
              <a:t>In general, individuals will file a UCFE claim in the state where they last worked.</a:t>
            </a:r>
          </a:p>
          <a:p>
            <a:r>
              <a:rPr lang="en-US" altLang="en-US" sz="2400" dirty="0">
                <a:ea typeface="ＭＳ Ｐゴシック" panose="020B0600070205080204" pitchFamily="34" charset="-128"/>
              </a:rPr>
              <a:t>An individual's Federal civilian service and Federal wages will be assigned to the State in which the individual had his or her </a:t>
            </a:r>
            <a:r>
              <a:rPr lang="en-US" altLang="en-US" sz="2400" b="1" u="sng" dirty="0">
                <a:ea typeface="ＭＳ Ｐゴシック" panose="020B0600070205080204" pitchFamily="34" charset="-128"/>
              </a:rPr>
              <a:t>last official duty station </a:t>
            </a:r>
            <a:r>
              <a:rPr lang="en-US" altLang="en-US" sz="2400" dirty="0">
                <a:ea typeface="ＭＳ Ｐゴシック" panose="020B0600070205080204" pitchFamily="34" charset="-128"/>
              </a:rPr>
              <a:t>prior to filing a claim unless:  1) the individual performed other covered employment in another state, 2) or the individual performed his/her Federal service outside the United States.</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itle 2"/>
          <p:cNvSpPr>
            <a:spLocks noGrp="1"/>
          </p:cNvSpPr>
          <p:nvPr>
            <p:ph type="title"/>
            <p:custDataLst>
              <p:tags r:id="rId2"/>
            </p:custDataLst>
          </p:nvPr>
        </p:nvSpPr>
        <p:spPr/>
        <p:txBody>
          <a:bodyPr/>
          <a:lstStyle/>
          <a:p>
            <a:r>
              <a:rPr lang="en-US" altLang="en-US">
                <a:ea typeface="ＭＳ Ｐゴシック" panose="020B0600070205080204" pitchFamily="34" charset="-128"/>
              </a:rPr>
              <a:t>Provisions of State Law</a:t>
            </a:r>
          </a:p>
        </p:txBody>
      </p:sp>
      <p:sp>
        <p:nvSpPr>
          <p:cNvPr id="15362" name="Content Placeholder 1"/>
          <p:cNvSpPr>
            <a:spLocks noGrp="1"/>
          </p:cNvSpPr>
          <p:nvPr>
            <p:ph idx="1"/>
            <p:custDataLst>
              <p:tags r:id="rId3"/>
            </p:custDataLst>
          </p:nvPr>
        </p:nvSpPr>
        <p:spPr>
          <a:xfrm>
            <a:off x="266700" y="1651000"/>
            <a:ext cx="8610600" cy="4648200"/>
          </a:xfrm>
        </p:spPr>
        <p:txBody>
          <a:bodyPr>
            <a:normAutofit lnSpcReduction="10000"/>
          </a:bodyPr>
          <a:lstStyle/>
          <a:p>
            <a:pPr eaLnBrk="1" hangingPunct="1">
              <a:defRPr/>
            </a:pPr>
            <a:r>
              <a:rPr lang="en-US" altLang="en-US" sz="2000" dirty="0">
                <a:ea typeface="ＭＳ Ｐゴシック" pitchFamily="34" charset="-128"/>
              </a:rPr>
              <a:t>State UI Law determines both monetary and non-monetary entitlement:</a:t>
            </a:r>
          </a:p>
          <a:p>
            <a:pPr eaLnBrk="1" hangingPunct="1">
              <a:defRPr/>
            </a:pPr>
            <a:r>
              <a:rPr lang="en-US" altLang="en-US" sz="2000" dirty="0">
                <a:ea typeface="ＭＳ Ｐゴシック" pitchFamily="34" charset="-128"/>
              </a:rPr>
              <a:t>Monetary Entitlement</a:t>
            </a:r>
          </a:p>
          <a:p>
            <a:pPr lvl="1" eaLnBrk="1" hangingPunct="1">
              <a:defRPr/>
            </a:pPr>
            <a:r>
              <a:rPr lang="en-US" altLang="en-US" sz="2000" dirty="0">
                <a:ea typeface="ＭＳ Ｐゴシック" pitchFamily="34" charset="-128"/>
              </a:rPr>
              <a:t>Earnings and length of employment needed to quality for benefits; </a:t>
            </a:r>
          </a:p>
          <a:p>
            <a:pPr lvl="1" eaLnBrk="1" hangingPunct="1">
              <a:defRPr/>
            </a:pPr>
            <a:r>
              <a:rPr lang="en-US" altLang="en-US" sz="2000" dirty="0">
                <a:ea typeface="ＭＳ Ｐゴシック" pitchFamily="34" charset="-128"/>
              </a:rPr>
              <a:t>Benefit amounts; </a:t>
            </a:r>
          </a:p>
          <a:p>
            <a:pPr lvl="1" eaLnBrk="1" hangingPunct="1">
              <a:defRPr/>
            </a:pPr>
            <a:r>
              <a:rPr lang="en-US" altLang="en-US" sz="2000" dirty="0">
                <a:ea typeface="ＭＳ Ｐゴシック" pitchFamily="34" charset="-128"/>
              </a:rPr>
              <a:t>Duration of benefits; and </a:t>
            </a:r>
          </a:p>
          <a:p>
            <a:pPr lvl="1" eaLnBrk="1" hangingPunct="1">
              <a:defRPr/>
            </a:pPr>
            <a:r>
              <a:rPr lang="en-US" altLang="en-US" sz="2000" dirty="0">
                <a:ea typeface="ＭＳ Ｐゴシック" pitchFamily="34" charset="-128"/>
              </a:rPr>
              <a:t>Eligibility and disqualification provisions.</a:t>
            </a:r>
          </a:p>
          <a:p>
            <a:pPr>
              <a:defRPr/>
            </a:pPr>
            <a:r>
              <a:rPr lang="en-US" altLang="en-US" sz="2000" dirty="0">
                <a:ea typeface="ＭＳ Ｐゴシック" pitchFamily="34" charset="-128"/>
              </a:rPr>
              <a:t>Nonmonetary Entitlement</a:t>
            </a:r>
          </a:p>
          <a:p>
            <a:pPr lvl="1" eaLnBrk="1" hangingPunct="1">
              <a:lnSpc>
                <a:spcPct val="90000"/>
              </a:lnSpc>
              <a:defRPr/>
            </a:pPr>
            <a:r>
              <a:rPr lang="en-US" altLang="en-US" sz="2000" dirty="0">
                <a:ea typeface="ＭＳ Ｐゴシック" pitchFamily="34" charset="-128"/>
              </a:rPr>
              <a:t>Job separation is non-disqualifying according to state law; </a:t>
            </a:r>
          </a:p>
          <a:p>
            <a:pPr lvl="1" eaLnBrk="1" hangingPunct="1">
              <a:lnSpc>
                <a:spcPct val="90000"/>
              </a:lnSpc>
              <a:defRPr/>
            </a:pPr>
            <a:r>
              <a:rPr lang="en-US" altLang="en-US" sz="2000" dirty="0">
                <a:ea typeface="ＭＳ Ｐゴシック" pitchFamily="34" charset="-128"/>
              </a:rPr>
              <a:t>Must be able to work/available for work and actively seeking work; and</a:t>
            </a:r>
          </a:p>
          <a:p>
            <a:pPr lvl="1" eaLnBrk="1" hangingPunct="1">
              <a:lnSpc>
                <a:spcPct val="90000"/>
              </a:lnSpc>
              <a:defRPr/>
            </a:pPr>
            <a:r>
              <a:rPr lang="en-US" altLang="en-US" sz="2000" dirty="0">
                <a:ea typeface="ＭＳ Ｐゴシック" pitchFamily="34" charset="-128"/>
              </a:rPr>
              <a:t>Must Meet other state UI eligibility provisions.</a:t>
            </a:r>
            <a:endParaRPr lang="en-US" altLang="en-US" sz="1800" i="1" dirty="0"/>
          </a:p>
          <a:p>
            <a:pPr marL="0" indent="0" eaLnBrk="1" hangingPunct="1">
              <a:buFont typeface="Symbol" panose="05050102010706020507" pitchFamily="18" charset="2"/>
              <a:buNone/>
              <a:defRPr/>
            </a:pPr>
            <a:r>
              <a:rPr lang="en-US" altLang="en-US" sz="1800" i="1" dirty="0"/>
              <a:t>Comparison of State Unemployment Insurance Laws</a:t>
            </a:r>
            <a:r>
              <a:rPr lang="en-US" altLang="en-US" sz="1800" dirty="0"/>
              <a:t>:  </a:t>
            </a:r>
            <a:r>
              <a:rPr lang="en-US" altLang="en-US" sz="1800" dirty="0">
                <a:hlinkClick r:id="rId6"/>
              </a:rPr>
              <a:t>http://www.unemploymentinsurance.doleta.gov/unemploy/comparison2016.asp</a:t>
            </a:r>
            <a:r>
              <a:rPr lang="en-US" altLang="en-US" sz="1800" dirty="0"/>
              <a:t> </a:t>
            </a:r>
          </a:p>
          <a:p>
            <a:pPr>
              <a:defRPr/>
            </a:pPr>
            <a:endParaRPr lang="en-US" altLang="en-US" dirty="0">
              <a:ea typeface="ＭＳ Ｐゴシック" pitchFamily="34" charset="-128"/>
            </a:endParaRP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itle 2"/>
          <p:cNvSpPr>
            <a:spLocks noGrp="1"/>
          </p:cNvSpPr>
          <p:nvPr>
            <p:ph type="title"/>
            <p:custDataLst>
              <p:tags r:id="rId2"/>
            </p:custDataLst>
          </p:nvPr>
        </p:nvSpPr>
        <p:spPr/>
        <p:txBody>
          <a:bodyPr/>
          <a:lstStyle/>
          <a:p>
            <a:r>
              <a:rPr lang="en-US" altLang="en-US">
                <a:ea typeface="ＭＳ Ｐゴシック" panose="020B0600070205080204" pitchFamily="34" charset="-128"/>
              </a:rPr>
              <a:t>Nonmonetary Determinations</a:t>
            </a:r>
          </a:p>
        </p:txBody>
      </p:sp>
      <p:sp>
        <p:nvSpPr>
          <p:cNvPr id="18434" name="Content Placeholder 1"/>
          <p:cNvSpPr>
            <a:spLocks noGrp="1"/>
          </p:cNvSpPr>
          <p:nvPr>
            <p:ph idx="1"/>
            <p:custDataLst>
              <p:tags r:id="rId3"/>
            </p:custDataLst>
          </p:nvPr>
        </p:nvSpPr>
        <p:spPr>
          <a:xfrm>
            <a:off x="600868" y="1979930"/>
            <a:ext cx="7942263" cy="3756025"/>
          </a:xfrm>
        </p:spPr>
        <p:txBody>
          <a:bodyPr>
            <a:normAutofit/>
          </a:bodyPr>
          <a:lstStyle/>
          <a:p>
            <a:pPr marL="0" indent="0">
              <a:buFont typeface="Symbol" panose="05050102010706020507" pitchFamily="18" charset="2"/>
              <a:buNone/>
              <a:defRPr/>
            </a:pPr>
            <a:r>
              <a:rPr lang="en-US" altLang="en-US" sz="2400" dirty="0">
                <a:ea typeface="ＭＳ Ｐゴシック" pitchFamily="34" charset="-128"/>
              </a:rPr>
              <a:t>In general, a non-monetary determination by the state(s) is</a:t>
            </a:r>
          </a:p>
          <a:p>
            <a:pPr>
              <a:defRPr/>
            </a:pPr>
            <a:r>
              <a:rPr lang="en-US" altLang="en-US" sz="2400" dirty="0">
                <a:ea typeface="ＭＳ Ｐゴシック" pitchFamily="34" charset="-128"/>
              </a:rPr>
              <a:t>A decision made by the initial authority based on facts related to an “issue.”</a:t>
            </a:r>
          </a:p>
          <a:p>
            <a:pPr>
              <a:defRPr/>
            </a:pPr>
            <a:r>
              <a:rPr lang="is-IS" altLang="en-US" sz="2400" dirty="0">
                <a:ea typeface="ＭＳ Ｐゴシック" pitchFamily="34" charset="-128"/>
              </a:rPr>
              <a:t>An “issue” is an act, circumstance or condition potentially disqualifying under state/federal law.</a:t>
            </a:r>
          </a:p>
          <a:p>
            <a:pPr>
              <a:defRPr/>
            </a:pPr>
            <a:r>
              <a:rPr lang="is-IS" altLang="en-US" sz="2400" dirty="0">
                <a:ea typeface="ＭＳ Ｐゴシック" pitchFamily="34" charset="-128"/>
              </a:rPr>
              <a:t>Issues fall into two categories: separations and non-separations.</a:t>
            </a:r>
          </a:p>
          <a:p>
            <a:pPr>
              <a:defRPr/>
            </a:pPr>
            <a:endParaRPr lang="is-IS" altLang="en-US" dirty="0">
              <a:ea typeface="ＭＳ Ｐゴシック" pitchFamily="34" charset="-128"/>
            </a:endParaRPr>
          </a:p>
          <a:p>
            <a:pPr>
              <a:defRPr/>
            </a:pPr>
            <a:endParaRPr lang="is-IS" altLang="en-US" dirty="0">
              <a:ea typeface="ＭＳ Ｐゴシック" pitchFamily="34" charset="-128"/>
            </a:endParaRP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itle 2"/>
          <p:cNvSpPr>
            <a:spLocks noGrp="1"/>
          </p:cNvSpPr>
          <p:nvPr>
            <p:ph type="title"/>
            <p:custDataLst>
              <p:tags r:id="rId2"/>
            </p:custDataLst>
          </p:nvPr>
        </p:nvSpPr>
        <p:spPr/>
        <p:txBody>
          <a:bodyPr/>
          <a:lstStyle/>
          <a:p>
            <a:r>
              <a:rPr lang="en-US" altLang="en-US">
                <a:ea typeface="ＭＳ Ｐゴシック" panose="020B0600070205080204" pitchFamily="34" charset="-128"/>
              </a:rPr>
              <a:t>Forms Used for UCFE</a:t>
            </a:r>
          </a:p>
        </p:txBody>
      </p:sp>
      <p:sp>
        <p:nvSpPr>
          <p:cNvPr id="35842" name="Content Placeholder 1"/>
          <p:cNvSpPr>
            <a:spLocks noGrp="1"/>
          </p:cNvSpPr>
          <p:nvPr>
            <p:ph idx="1"/>
            <p:custDataLst>
              <p:tags r:id="rId3"/>
            </p:custDataLst>
          </p:nvPr>
        </p:nvSpPr>
        <p:spPr>
          <a:xfrm>
            <a:off x="228600" y="1828800"/>
            <a:ext cx="8625468" cy="4648200"/>
          </a:xfrm>
        </p:spPr>
        <p:txBody>
          <a:bodyPr>
            <a:normAutofit fontScale="92500" lnSpcReduction="20000"/>
          </a:bodyPr>
          <a:lstStyle/>
          <a:p>
            <a:r>
              <a:rPr lang="en-US" altLang="en-US" sz="2600" dirty="0">
                <a:ea typeface="ＭＳ Ｐゴシック" panose="020B0600070205080204" pitchFamily="34" charset="-128"/>
              </a:rPr>
              <a:t>Employee Forms</a:t>
            </a:r>
          </a:p>
          <a:p>
            <a:pPr lvl="1"/>
            <a:r>
              <a:rPr lang="en-US" altLang="en-US" dirty="0">
                <a:ea typeface="ＭＳ Ｐゴシック" panose="020B0600070205080204" pitchFamily="34" charset="-128"/>
              </a:rPr>
              <a:t>SF-8: Notice to Federal Employee about Unemployment Compensation</a:t>
            </a:r>
          </a:p>
          <a:p>
            <a:pPr lvl="1"/>
            <a:r>
              <a:rPr lang="en-US" altLang="en-US" dirty="0">
                <a:ea typeface="ＭＳ Ｐゴシック" panose="020B0600070205080204" pitchFamily="34" charset="-128"/>
              </a:rPr>
              <a:t>SF-50: Standard Form 50</a:t>
            </a:r>
          </a:p>
          <a:p>
            <a:r>
              <a:rPr lang="en-US" altLang="en-US" sz="2600" dirty="0">
                <a:ea typeface="ＭＳ Ｐゴシック" panose="020B0600070205080204" pitchFamily="34" charset="-128"/>
              </a:rPr>
              <a:t>Federal Employer Forms </a:t>
            </a:r>
          </a:p>
          <a:p>
            <a:pPr lvl="1"/>
            <a:r>
              <a:rPr lang="en-US" altLang="en-US" dirty="0">
                <a:ea typeface="ＭＳ Ｐゴシック" panose="020B0600070205080204" pitchFamily="34" charset="-128"/>
              </a:rPr>
              <a:t>ETA-931: Request for Wage &amp; Separation Information</a:t>
            </a:r>
          </a:p>
          <a:p>
            <a:pPr lvl="1"/>
            <a:r>
              <a:rPr lang="en-US" altLang="en-US" dirty="0">
                <a:ea typeface="ＭＳ Ｐゴシック" panose="020B0600070205080204" pitchFamily="34" charset="-128"/>
              </a:rPr>
              <a:t>ETA-931A: Request for Separation Information for Additional Claim</a:t>
            </a:r>
          </a:p>
          <a:p>
            <a:pPr lvl="1"/>
            <a:r>
              <a:rPr lang="en-US" altLang="en-US" dirty="0">
                <a:ea typeface="ＭＳ Ｐゴシック" panose="020B0600070205080204" pitchFamily="34" charset="-128"/>
              </a:rPr>
              <a:t>ETA-934: Request for Additional Information or Reconsideration of Federal Findings-UCFE</a:t>
            </a:r>
          </a:p>
          <a:p>
            <a:r>
              <a:rPr lang="en-US" altLang="en-US" sz="2600" dirty="0">
                <a:ea typeface="ＭＳ Ｐゴシック" panose="020B0600070205080204" pitchFamily="34" charset="-128"/>
              </a:rPr>
              <a:t>Affidavit Form</a:t>
            </a:r>
          </a:p>
          <a:p>
            <a:pPr lvl="1"/>
            <a:r>
              <a:rPr lang="en-US" altLang="en-US" dirty="0">
                <a:ea typeface="ＭＳ Ｐゴシック" panose="020B0600070205080204" pitchFamily="34" charset="-128"/>
              </a:rPr>
              <a:t>ETA-935: Claimant’s Affidavit of Federal Civilian Service, Wages and Reason for Separation</a:t>
            </a:r>
          </a:p>
          <a:p>
            <a:endParaRPr lang="en-US" altLang="en-US" dirty="0">
              <a:ea typeface="ＭＳ Ｐゴシック" panose="020B0600070205080204" pitchFamily="34" charset="-128"/>
            </a:endParaRP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itle 2"/>
          <p:cNvSpPr>
            <a:spLocks noGrp="1"/>
          </p:cNvSpPr>
          <p:nvPr>
            <p:ph type="title"/>
            <p:custDataLst>
              <p:tags r:id="rId2"/>
            </p:custDataLst>
          </p:nvPr>
        </p:nvSpPr>
        <p:spPr/>
        <p:txBody>
          <a:bodyPr/>
          <a:lstStyle/>
          <a:p>
            <a:r>
              <a:rPr lang="en-US" altLang="en-US">
                <a:ea typeface="ＭＳ Ｐゴシック" panose="020B0600070205080204" pitchFamily="34" charset="-128"/>
              </a:rPr>
              <a:t>ETA-931, </a:t>
            </a:r>
            <a:r>
              <a:rPr lang="en-US" altLang="en-US" i="1">
                <a:ea typeface="ＭＳ Ｐゴシック" panose="020B0600070205080204" pitchFamily="34" charset="-128"/>
              </a:rPr>
              <a:t>Request for Wage &amp; Separation Information</a:t>
            </a:r>
            <a:endParaRPr lang="en-US" altLang="en-US">
              <a:ea typeface="ＭＳ Ｐゴシック" panose="020B0600070205080204" pitchFamily="34" charset="-128"/>
            </a:endParaRPr>
          </a:p>
        </p:txBody>
      </p:sp>
      <p:sp>
        <p:nvSpPr>
          <p:cNvPr id="37890" name="Content Placeholder 1"/>
          <p:cNvSpPr>
            <a:spLocks noGrp="1"/>
          </p:cNvSpPr>
          <p:nvPr>
            <p:ph idx="1"/>
            <p:custDataLst>
              <p:tags r:id="rId3"/>
            </p:custDataLst>
          </p:nvPr>
        </p:nvSpPr>
        <p:spPr>
          <a:xfrm>
            <a:off x="533400" y="2438400"/>
            <a:ext cx="7747000" cy="3687763"/>
          </a:xfrm>
        </p:spPr>
        <p:txBody>
          <a:bodyPr/>
          <a:lstStyle/>
          <a:p>
            <a:endParaRPr lang="en-US" altLang="en-US">
              <a:ea typeface="ＭＳ Ｐゴシック" panose="020B0600070205080204" pitchFamily="34" charset="-128"/>
            </a:endParaRPr>
          </a:p>
          <a:p>
            <a:endParaRPr lang="en-US" altLang="en-US">
              <a:ea typeface="ＭＳ Ｐゴシック" panose="020B0600070205080204" pitchFamily="34" charset="-128"/>
            </a:endParaRPr>
          </a:p>
        </p:txBody>
      </p:sp>
      <p:graphicFrame>
        <p:nvGraphicFramePr>
          <p:cNvPr id="2" name="Table 1"/>
          <p:cNvGraphicFramePr>
            <a:graphicFrameLocks noGrp="1"/>
          </p:cNvGraphicFramePr>
          <p:nvPr>
            <p:custDataLst>
              <p:tags r:id="rId4"/>
            </p:custDataLst>
            <p:extLst>
              <p:ext uri="{D42A27DB-BD31-4B8C-83A1-F6EECF244321}">
                <p14:modId xmlns:p14="http://schemas.microsoft.com/office/powerpoint/2010/main" val="1602975163"/>
              </p:ext>
            </p:extLst>
          </p:nvPr>
        </p:nvGraphicFramePr>
        <p:xfrm>
          <a:off x="2681416" y="1416686"/>
          <a:ext cx="3781167" cy="5288914"/>
        </p:xfrm>
        <a:graphic>
          <a:graphicData uri="http://schemas.openxmlformats.org/drawingml/2006/table">
            <a:tbl>
              <a:tblPr>
                <a:tableStyleId>{5C22544A-7EE6-4342-B048-85BDC9FD1C3A}</a:tableStyleId>
              </a:tblPr>
              <a:tblGrid>
                <a:gridCol w="1691574">
                  <a:extLst>
                    <a:ext uri="{9D8B030D-6E8A-4147-A177-3AD203B41FA5}">
                      <a16:colId xmlns:a16="http://schemas.microsoft.com/office/drawing/2014/main" val="20000"/>
                    </a:ext>
                  </a:extLst>
                </a:gridCol>
                <a:gridCol w="2089593">
                  <a:extLst>
                    <a:ext uri="{9D8B030D-6E8A-4147-A177-3AD203B41FA5}">
                      <a16:colId xmlns:a16="http://schemas.microsoft.com/office/drawing/2014/main" val="20001"/>
                    </a:ext>
                  </a:extLst>
                </a:gridCol>
              </a:tblGrid>
              <a:tr h="247696">
                <a:tc gridSpan="2">
                  <a:txBody>
                    <a:bodyPr/>
                    <a:lstStyle/>
                    <a:p>
                      <a:pPr marL="0" marR="0">
                        <a:lnSpc>
                          <a:spcPts val="600"/>
                        </a:lnSpc>
                        <a:spcBef>
                          <a:spcPts val="0"/>
                        </a:spcBef>
                        <a:spcAft>
                          <a:spcPts val="0"/>
                        </a:spcAft>
                      </a:pPr>
                      <a:r>
                        <a:rPr lang="en-US" sz="600" dirty="0">
                          <a:effectLst/>
                        </a:rPr>
                        <a:t> </a:t>
                      </a:r>
                    </a:p>
                    <a:p>
                      <a:pPr marL="0" marR="0" algn="ctr">
                        <a:lnSpc>
                          <a:spcPct val="92000"/>
                        </a:lnSpc>
                        <a:spcBef>
                          <a:spcPts val="0"/>
                        </a:spcBef>
                        <a:spcAft>
                          <a:spcPts val="0"/>
                        </a:spcAft>
                        <a:tabLst>
                          <a:tab pos="0" algn="l"/>
                          <a:tab pos="457200" algn="l"/>
                          <a:tab pos="914400" algn="l"/>
                          <a:tab pos="1371600" algn="l"/>
                          <a:tab pos="1828800" algn="l"/>
                          <a:tab pos="2286000" algn="l"/>
                        </a:tabLst>
                      </a:pPr>
                      <a:r>
                        <a:rPr lang="en-US" sz="600" dirty="0">
                          <a:effectLst/>
                        </a:rPr>
                        <a:t>(STATE AGENCY IDENTIFICATION</a:t>
                      </a:r>
                      <a:r>
                        <a:rPr lang="en-US" sz="400" dirty="0">
                          <a:effectLst/>
                        </a:rPr>
                        <a:t>)</a:t>
                      </a:r>
                      <a:endParaRPr lang="en-US" sz="600" dirty="0">
                        <a:effectLst/>
                      </a:endParaRPr>
                    </a:p>
                    <a:p>
                      <a:pPr marL="0" marR="0" algn="ctr">
                        <a:lnSpc>
                          <a:spcPct val="92000"/>
                        </a:lnSpc>
                        <a:spcBef>
                          <a:spcPts val="0"/>
                        </a:spcBef>
                        <a:spcAft>
                          <a:spcPts val="290"/>
                        </a:spcAft>
                        <a:tabLst>
                          <a:tab pos="0" algn="l"/>
                          <a:tab pos="457200" algn="l"/>
                          <a:tab pos="914400" algn="l"/>
                          <a:tab pos="1371600" algn="l"/>
                          <a:tab pos="1828800" algn="l"/>
                          <a:tab pos="2286000" algn="l"/>
                        </a:tabLst>
                      </a:pPr>
                      <a:r>
                        <a:rPr lang="en-US" sz="600" dirty="0">
                          <a:effectLst/>
                        </a:rPr>
                        <a:t>REQUEST FOR WAGE AND SEPARATION INFORMATION- UCFE</a:t>
                      </a:r>
                      <a:endParaRPr lang="en-US" sz="600" dirty="0">
                        <a:effectLst/>
                        <a:latin typeface="Times New Roman"/>
                        <a:ea typeface="Times New Roman"/>
                      </a:endParaRPr>
                    </a:p>
                  </a:txBody>
                  <a:tcPr marL="35036" marR="35036" marT="0" marB="0"/>
                </a:tc>
                <a:tc hMerge="1">
                  <a:txBody>
                    <a:bodyPr/>
                    <a:lstStyle/>
                    <a:p>
                      <a:endParaRPr lang="en-US"/>
                    </a:p>
                  </a:txBody>
                  <a:tcPr/>
                </a:tc>
                <a:extLst>
                  <a:ext uri="{0D108BD9-81ED-4DB2-BD59-A6C34878D82A}">
                    <a16:rowId xmlns:a16="http://schemas.microsoft.com/office/drawing/2014/main" val="10000"/>
                  </a:ext>
                </a:extLst>
              </a:tr>
              <a:tr h="474868">
                <a:tc>
                  <a:txBody>
                    <a:bodyPr/>
                    <a:lstStyle/>
                    <a:p>
                      <a:pPr marL="0" marR="0">
                        <a:lnSpc>
                          <a:spcPts val="600"/>
                        </a:lnSpc>
                        <a:spcBef>
                          <a:spcPts val="0"/>
                        </a:spcBef>
                        <a:spcAft>
                          <a:spcPts val="0"/>
                        </a:spcAft>
                      </a:pPr>
                      <a:r>
                        <a:rPr lang="en-US" sz="600">
                          <a:effectLst/>
                        </a:rPr>
                        <a:t> </a:t>
                      </a:r>
                    </a:p>
                    <a:p>
                      <a:pPr marL="0" marR="0">
                        <a:lnSpc>
                          <a:spcPct val="92000"/>
                        </a:lnSpc>
                        <a:spcBef>
                          <a:spcPts val="0"/>
                        </a:spcBef>
                        <a:spcAft>
                          <a:spcPts val="290"/>
                        </a:spcAft>
                        <a:tabLst>
                          <a:tab pos="0" algn="l"/>
                          <a:tab pos="457200" algn="l"/>
                          <a:tab pos="914400" algn="l"/>
                          <a:tab pos="1371600" algn="l"/>
                          <a:tab pos="1828800" algn="l"/>
                          <a:tab pos="2286000" algn="l"/>
                        </a:tabLst>
                      </a:pPr>
                      <a:r>
                        <a:rPr lang="en-US" sz="400">
                          <a:effectLst/>
                        </a:rPr>
                        <a:t>1.  State Agency Address:</a:t>
                      </a:r>
                      <a:endParaRPr lang="en-US" sz="600">
                        <a:effectLst/>
                        <a:latin typeface="Times New Roman"/>
                        <a:ea typeface="Times New Roman"/>
                      </a:endParaRPr>
                    </a:p>
                  </a:txBody>
                  <a:tcPr marL="35036" marR="35036" marT="0" marB="0"/>
                </a:tc>
                <a:tc>
                  <a:txBody>
                    <a:bodyPr/>
                    <a:lstStyle/>
                    <a:p>
                      <a:pPr marL="0" marR="0">
                        <a:lnSpc>
                          <a:spcPts val="600"/>
                        </a:lnSpc>
                        <a:spcBef>
                          <a:spcPts val="0"/>
                        </a:spcBef>
                        <a:spcAft>
                          <a:spcPts val="0"/>
                        </a:spcAft>
                      </a:pPr>
                      <a:r>
                        <a:rPr lang="en-US" sz="400">
                          <a:effectLst/>
                        </a:rPr>
                        <a:t> </a:t>
                      </a:r>
                      <a:endParaRPr lang="en-US" sz="60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400">
                          <a:effectLst/>
                        </a:rPr>
                        <a:t>2.  Name of Federal Agency, 3 Digit Agency Code, and Address:</a:t>
                      </a:r>
                      <a:endParaRPr lang="en-US" sz="60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400">
                          <a:effectLst/>
                        </a:rPr>
                        <a:t> </a:t>
                      </a:r>
                      <a:endParaRPr lang="en-US" sz="60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400">
                          <a:effectLst/>
                        </a:rPr>
                        <a:t> </a:t>
                      </a:r>
                      <a:endParaRPr lang="en-US" sz="60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400">
                          <a:effectLst/>
                        </a:rPr>
                        <a:t> </a:t>
                      </a:r>
                      <a:endParaRPr lang="en-US" sz="60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400">
                          <a:effectLst/>
                        </a:rPr>
                        <a:t> </a:t>
                      </a:r>
                      <a:endParaRPr lang="en-US" sz="60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400">
                          <a:effectLst/>
                        </a:rPr>
                        <a:t> </a:t>
                      </a:r>
                      <a:endParaRPr lang="en-US" sz="600">
                        <a:effectLst/>
                      </a:endParaRPr>
                    </a:p>
                    <a:p>
                      <a:pPr marL="0" marR="0">
                        <a:lnSpc>
                          <a:spcPct val="92000"/>
                        </a:lnSpc>
                        <a:spcBef>
                          <a:spcPts val="0"/>
                        </a:spcBef>
                        <a:spcAft>
                          <a:spcPts val="290"/>
                        </a:spcAft>
                        <a:tabLst>
                          <a:tab pos="0" algn="l"/>
                          <a:tab pos="457200" algn="l"/>
                          <a:tab pos="914400" algn="l"/>
                          <a:tab pos="1371600" algn="l"/>
                          <a:tab pos="1828800" algn="l"/>
                          <a:tab pos="2286000" algn="l"/>
                        </a:tabLst>
                      </a:pPr>
                      <a:r>
                        <a:rPr lang="en-US" sz="400">
                          <a:effectLst/>
                        </a:rPr>
                        <a:t> </a:t>
                      </a:r>
                      <a:endParaRPr lang="en-US" sz="600">
                        <a:effectLst/>
                        <a:latin typeface="Times New Roman"/>
                        <a:ea typeface="Times New Roman"/>
                      </a:endParaRPr>
                    </a:p>
                  </a:txBody>
                  <a:tcPr marL="35036" marR="35036" marT="0" marB="0"/>
                </a:tc>
                <a:extLst>
                  <a:ext uri="{0D108BD9-81ED-4DB2-BD59-A6C34878D82A}">
                    <a16:rowId xmlns:a16="http://schemas.microsoft.com/office/drawing/2014/main" val="10001"/>
                  </a:ext>
                </a:extLst>
              </a:tr>
              <a:tr h="247632">
                <a:tc gridSpan="2">
                  <a:txBody>
                    <a:bodyPr/>
                    <a:lstStyle/>
                    <a:p>
                      <a:pPr marL="0" marR="0">
                        <a:lnSpc>
                          <a:spcPts val="600"/>
                        </a:lnSpc>
                        <a:spcBef>
                          <a:spcPts val="0"/>
                        </a:spcBef>
                        <a:spcAft>
                          <a:spcPts val="0"/>
                        </a:spcAft>
                      </a:pPr>
                      <a:r>
                        <a:rPr lang="en-US" sz="400">
                          <a:effectLst/>
                        </a:rPr>
                        <a:t> </a:t>
                      </a:r>
                      <a:endParaRPr lang="en-US" sz="60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400">
                          <a:effectLst/>
                        </a:rPr>
                        <a:t>3. Local Office/Call Center ID:                       4.  Date of Request:                     5.  Date claim taken:                   6.  Effective Date of Claim:</a:t>
                      </a:r>
                      <a:endParaRPr lang="en-US" sz="600">
                        <a:effectLst/>
                      </a:endParaRPr>
                    </a:p>
                    <a:p>
                      <a:pPr marL="0" marR="0">
                        <a:lnSpc>
                          <a:spcPct val="92000"/>
                        </a:lnSpc>
                        <a:spcBef>
                          <a:spcPts val="0"/>
                        </a:spcBef>
                        <a:spcAft>
                          <a:spcPts val="290"/>
                        </a:spcAft>
                        <a:tabLst>
                          <a:tab pos="0" algn="l"/>
                          <a:tab pos="457200" algn="l"/>
                          <a:tab pos="914400" algn="l"/>
                          <a:tab pos="1371600" algn="l"/>
                          <a:tab pos="1828800" algn="l"/>
                          <a:tab pos="2286000" algn="l"/>
                        </a:tabLst>
                      </a:pPr>
                      <a:r>
                        <a:rPr lang="en-US" sz="400">
                          <a:effectLst/>
                        </a:rPr>
                        <a:t> </a:t>
                      </a:r>
                      <a:endParaRPr lang="en-US" sz="600">
                        <a:effectLst/>
                        <a:latin typeface="Times New Roman"/>
                        <a:ea typeface="Times New Roman"/>
                      </a:endParaRPr>
                    </a:p>
                  </a:txBody>
                  <a:tcPr marL="35036" marR="35036" marT="0" marB="0"/>
                </a:tc>
                <a:tc hMerge="1">
                  <a:txBody>
                    <a:bodyPr/>
                    <a:lstStyle/>
                    <a:p>
                      <a:endParaRPr lang="en-US"/>
                    </a:p>
                  </a:txBody>
                  <a:tcPr/>
                </a:tc>
                <a:extLst>
                  <a:ext uri="{0D108BD9-81ED-4DB2-BD59-A6C34878D82A}">
                    <a16:rowId xmlns:a16="http://schemas.microsoft.com/office/drawing/2014/main" val="10002"/>
                  </a:ext>
                </a:extLst>
              </a:tr>
              <a:tr h="190822">
                <a:tc>
                  <a:txBody>
                    <a:bodyPr/>
                    <a:lstStyle/>
                    <a:p>
                      <a:pPr marL="0" marR="0">
                        <a:lnSpc>
                          <a:spcPts val="600"/>
                        </a:lnSpc>
                        <a:spcBef>
                          <a:spcPts val="0"/>
                        </a:spcBef>
                        <a:spcAft>
                          <a:spcPts val="0"/>
                        </a:spcAft>
                      </a:pPr>
                      <a:r>
                        <a:rPr lang="en-US" sz="400">
                          <a:effectLst/>
                        </a:rPr>
                        <a:t> </a:t>
                      </a:r>
                      <a:endParaRPr lang="en-US" sz="60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400">
                          <a:effectLst/>
                        </a:rPr>
                        <a:t>7.  Name (Last, First, Middle Initial)</a:t>
                      </a:r>
                      <a:endParaRPr lang="en-US" sz="600">
                        <a:effectLst/>
                      </a:endParaRPr>
                    </a:p>
                    <a:p>
                      <a:pPr marL="0" marR="0">
                        <a:lnSpc>
                          <a:spcPct val="92000"/>
                        </a:lnSpc>
                        <a:spcBef>
                          <a:spcPts val="0"/>
                        </a:spcBef>
                        <a:spcAft>
                          <a:spcPts val="290"/>
                        </a:spcAft>
                        <a:tabLst>
                          <a:tab pos="0" algn="l"/>
                          <a:tab pos="457200" algn="l"/>
                          <a:tab pos="914400" algn="l"/>
                          <a:tab pos="1371600" algn="l"/>
                          <a:tab pos="1828800" algn="l"/>
                          <a:tab pos="2286000" algn="l"/>
                        </a:tabLst>
                      </a:pPr>
                      <a:r>
                        <a:rPr lang="en-US" sz="400">
                          <a:effectLst/>
                        </a:rPr>
                        <a:t> </a:t>
                      </a:r>
                      <a:endParaRPr lang="en-US" sz="600">
                        <a:effectLst/>
                        <a:latin typeface="Times New Roman"/>
                        <a:ea typeface="Times New Roman"/>
                      </a:endParaRPr>
                    </a:p>
                  </a:txBody>
                  <a:tcPr marL="35036" marR="35036" marT="0" marB="0"/>
                </a:tc>
                <a:tc>
                  <a:txBody>
                    <a:bodyPr/>
                    <a:lstStyle/>
                    <a:p>
                      <a:pPr marL="0" marR="0">
                        <a:lnSpc>
                          <a:spcPct val="92000"/>
                        </a:lnSpc>
                        <a:spcBef>
                          <a:spcPts val="0"/>
                        </a:spcBef>
                        <a:spcAft>
                          <a:spcPts val="290"/>
                        </a:spcAft>
                        <a:tabLst>
                          <a:tab pos="0" algn="l"/>
                          <a:tab pos="457200" algn="l"/>
                          <a:tab pos="914400" algn="l"/>
                          <a:tab pos="1371600" algn="l"/>
                          <a:tab pos="1828800" algn="l"/>
                          <a:tab pos="2286000" algn="l"/>
                        </a:tabLst>
                      </a:pPr>
                      <a:r>
                        <a:rPr lang="en-US" sz="400">
                          <a:effectLst/>
                        </a:rPr>
                        <a:t>8.  Social Security Number</a:t>
                      </a:r>
                      <a:endParaRPr lang="en-US" sz="600">
                        <a:effectLst/>
                        <a:latin typeface="Times New Roman"/>
                        <a:ea typeface="Times New Roman"/>
                      </a:endParaRPr>
                    </a:p>
                  </a:txBody>
                  <a:tcPr marL="35036" marR="35036" marT="0" marB="0"/>
                </a:tc>
                <a:extLst>
                  <a:ext uri="{0D108BD9-81ED-4DB2-BD59-A6C34878D82A}">
                    <a16:rowId xmlns:a16="http://schemas.microsoft.com/office/drawing/2014/main" val="10003"/>
                  </a:ext>
                </a:extLst>
              </a:tr>
              <a:tr h="71028">
                <a:tc gridSpan="2">
                  <a:txBody>
                    <a:bodyPr/>
                    <a:lstStyle/>
                    <a:p>
                      <a:pPr marL="0" marR="0" algn="ctr">
                        <a:lnSpc>
                          <a:spcPct val="92000"/>
                        </a:lnSpc>
                        <a:spcBef>
                          <a:spcPts val="0"/>
                        </a:spcBef>
                        <a:spcAft>
                          <a:spcPts val="290"/>
                        </a:spcAft>
                        <a:tabLst>
                          <a:tab pos="0" algn="l"/>
                          <a:tab pos="457200" algn="l"/>
                          <a:tab pos="914400" algn="l"/>
                          <a:tab pos="1371600" algn="l"/>
                          <a:tab pos="1828800" algn="l"/>
                          <a:tab pos="2286000" algn="l"/>
                        </a:tabLst>
                      </a:pPr>
                      <a:r>
                        <a:rPr lang="en-US" sz="500">
                          <a:effectLst/>
                        </a:rPr>
                        <a:t>Complete and Return Within 4 Workdays</a:t>
                      </a:r>
                      <a:endParaRPr lang="en-US" sz="600">
                        <a:effectLst/>
                        <a:latin typeface="Times New Roman"/>
                        <a:ea typeface="Times New Roman"/>
                      </a:endParaRPr>
                    </a:p>
                  </a:txBody>
                  <a:tcPr marL="35036" marR="35036" marT="0" marB="0"/>
                </a:tc>
                <a:tc hMerge="1">
                  <a:txBody>
                    <a:bodyPr/>
                    <a:lstStyle/>
                    <a:p>
                      <a:endParaRPr lang="en-US"/>
                    </a:p>
                  </a:txBody>
                  <a:tcPr/>
                </a:tc>
                <a:extLst>
                  <a:ext uri="{0D108BD9-81ED-4DB2-BD59-A6C34878D82A}">
                    <a16:rowId xmlns:a16="http://schemas.microsoft.com/office/drawing/2014/main" val="10004"/>
                  </a:ext>
                </a:extLst>
              </a:tr>
              <a:tr h="1562605">
                <a:tc gridSpan="2">
                  <a:txBody>
                    <a:bodyPr/>
                    <a:lstStyle/>
                    <a:p>
                      <a:pPr marL="0" marR="0">
                        <a:lnSpc>
                          <a:spcPct val="92000"/>
                        </a:lnSpc>
                        <a:spcBef>
                          <a:spcPts val="0"/>
                        </a:spcBef>
                        <a:spcAft>
                          <a:spcPts val="0"/>
                        </a:spcAft>
                        <a:tabLst>
                          <a:tab pos="0" algn="l"/>
                          <a:tab pos="457200" algn="l"/>
                          <a:tab pos="914400" algn="l"/>
                          <a:tab pos="1371600" algn="l"/>
                          <a:tab pos="1828800" algn="l"/>
                          <a:tab pos="2286000" algn="l"/>
                        </a:tabLst>
                      </a:pPr>
                      <a:r>
                        <a:rPr lang="en-US" sz="500" dirty="0">
                          <a:effectLst/>
                        </a:rPr>
                        <a:t> </a:t>
                      </a:r>
                      <a:endParaRPr lang="en-US" sz="600" dirty="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500" dirty="0">
                          <a:effectLst/>
                        </a:rPr>
                        <a:t>  9.      Location of Official Duty Station.  If outside U.S., enter Country: ______________________________________</a:t>
                      </a:r>
                      <a:endParaRPr lang="en-US" sz="600" dirty="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500" dirty="0">
                          <a:effectLst/>
                        </a:rPr>
                        <a:t>10.      Did this person perform Federal Civilian Service, as defined for UCFE purposes, for your agency at any time </a:t>
                      </a:r>
                      <a:endParaRPr lang="en-US" sz="600" dirty="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500" dirty="0">
                          <a:effectLst/>
                        </a:rPr>
                        <a:t>           on or after the base period begin date shown in Item 11a below?                                                  </a:t>
                      </a:r>
                      <a:r>
                        <a:rPr lang="en-US" sz="500" u="sng" dirty="0">
                          <a:effectLst/>
                        </a:rPr>
                        <a:t>    </a:t>
                      </a:r>
                      <a:r>
                        <a:rPr lang="en-US" sz="500" dirty="0">
                          <a:effectLst/>
                        </a:rPr>
                        <a:t>Yes  </a:t>
                      </a:r>
                      <a:r>
                        <a:rPr lang="en-US" sz="500" u="sng" dirty="0">
                          <a:effectLst/>
                        </a:rPr>
                        <a:t>    </a:t>
                      </a:r>
                      <a:r>
                        <a:rPr lang="en-US" sz="500" dirty="0">
                          <a:effectLst/>
                        </a:rPr>
                        <a:t>No</a:t>
                      </a:r>
                      <a:endParaRPr lang="en-US" sz="600" dirty="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500" dirty="0">
                          <a:effectLst/>
                        </a:rPr>
                        <a:t>           If No, Complete Items a – e below.</a:t>
                      </a:r>
                      <a:endParaRPr lang="en-US" sz="600" dirty="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500" dirty="0">
                          <a:effectLst/>
                        </a:rPr>
                        <a:t>           a.   Under what legal authority was the individual hired?_______________________________</a:t>
                      </a:r>
                      <a:endParaRPr lang="en-US" sz="600" dirty="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500" dirty="0">
                          <a:effectLst/>
                        </a:rPr>
                        <a:t>           b.   What funding Source was used for salary payments? </a:t>
                      </a:r>
                      <a:r>
                        <a:rPr lang="en-US" sz="500" u="sng" dirty="0">
                          <a:effectLst/>
                        </a:rPr>
                        <a:t>                                                                                         </a:t>
                      </a:r>
                      <a:endParaRPr lang="en-US" sz="600" dirty="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500" dirty="0">
                          <a:effectLst/>
                        </a:rPr>
                        <a:t>           c.   Were payroll deductions made for Federal and State taxes?                                                    </a:t>
                      </a:r>
                      <a:r>
                        <a:rPr lang="en-US" sz="500" u="sng" dirty="0">
                          <a:effectLst/>
                        </a:rPr>
                        <a:t>    </a:t>
                      </a:r>
                      <a:r>
                        <a:rPr lang="en-US" sz="500" dirty="0">
                          <a:effectLst/>
                        </a:rPr>
                        <a:t>Yes  </a:t>
                      </a:r>
                      <a:r>
                        <a:rPr lang="en-US" sz="500" u="sng" dirty="0">
                          <a:effectLst/>
                        </a:rPr>
                        <a:t>    </a:t>
                      </a:r>
                      <a:r>
                        <a:rPr lang="en-US" sz="500" dirty="0">
                          <a:effectLst/>
                        </a:rPr>
                        <a:t>No </a:t>
                      </a:r>
                      <a:endParaRPr lang="en-US" sz="600" dirty="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500" dirty="0">
                          <a:effectLst/>
                        </a:rPr>
                        <a:t>           d.   Was Employee eligible for:</a:t>
                      </a:r>
                      <a:endParaRPr lang="en-US" sz="600" dirty="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500" dirty="0">
                          <a:effectLst/>
                        </a:rPr>
                        <a:t>               (1) Annual and Sick leave?                                                                                                         __Yes  __No </a:t>
                      </a:r>
                      <a:endParaRPr lang="en-US" sz="600" dirty="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500" dirty="0">
                          <a:effectLst/>
                        </a:rPr>
                        <a:t>               (2) Health and Life insurance?                                                                                                    __Yes  __No</a:t>
                      </a:r>
                      <a:endParaRPr lang="en-US" sz="600" dirty="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500" dirty="0">
                          <a:effectLst/>
                        </a:rPr>
                        <a:t>               (3) Civil Service or FERS retirement?                                                                                        __Yes  __No</a:t>
                      </a:r>
                      <a:endParaRPr lang="en-US" sz="600" dirty="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500" dirty="0">
                          <a:effectLst/>
                        </a:rPr>
                        <a:t>          e.   Did the Federal agency provide direction and control?                                                              </a:t>
                      </a:r>
                      <a:r>
                        <a:rPr lang="en-US" sz="500" u="sng" dirty="0">
                          <a:effectLst/>
                        </a:rPr>
                        <a:t>    </a:t>
                      </a:r>
                      <a:r>
                        <a:rPr lang="en-US" sz="500" dirty="0">
                          <a:effectLst/>
                        </a:rPr>
                        <a:t>Yes  __No</a:t>
                      </a:r>
                      <a:endParaRPr lang="en-US" sz="600" dirty="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500" dirty="0">
                          <a:effectLst/>
                        </a:rPr>
                        <a:t> </a:t>
                      </a:r>
                      <a:endParaRPr lang="en-US" sz="600" dirty="0">
                        <a:effectLst/>
                        <a:latin typeface="Times New Roman"/>
                        <a:ea typeface="Times New Roman"/>
                      </a:endParaRPr>
                    </a:p>
                  </a:txBody>
                  <a:tcPr marL="35036" marR="35036" marT="0" marB="0"/>
                </a:tc>
                <a:tc hMerge="1">
                  <a:txBody>
                    <a:bodyPr/>
                    <a:lstStyle/>
                    <a:p>
                      <a:endParaRPr lang="en-US"/>
                    </a:p>
                  </a:txBody>
                  <a:tcPr/>
                </a:tc>
                <a:extLst>
                  <a:ext uri="{0D108BD9-81ED-4DB2-BD59-A6C34878D82A}">
                    <a16:rowId xmlns:a16="http://schemas.microsoft.com/office/drawing/2014/main" val="10005"/>
                  </a:ext>
                </a:extLst>
              </a:tr>
              <a:tr h="2175604">
                <a:tc>
                  <a:txBody>
                    <a:bodyPr/>
                    <a:lstStyle/>
                    <a:p>
                      <a:pPr marL="0" marR="0">
                        <a:lnSpc>
                          <a:spcPts val="600"/>
                        </a:lnSpc>
                        <a:spcBef>
                          <a:spcPts val="0"/>
                        </a:spcBef>
                        <a:spcAft>
                          <a:spcPts val="0"/>
                        </a:spcAft>
                      </a:pPr>
                      <a:r>
                        <a:rPr lang="en-US" sz="500">
                          <a:effectLst/>
                        </a:rPr>
                        <a:t> </a:t>
                      </a:r>
                      <a:endParaRPr lang="en-US" sz="60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500">
                          <a:effectLst/>
                        </a:rPr>
                        <a:t>11.    Are base period wages provided electronically?                                    __Yes   __No   If  “Yes,” go to Item 12.  If “no,” report all    Wages from base period begin date to separation date.</a:t>
                      </a:r>
                      <a:endParaRPr lang="en-US" sz="60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500">
                          <a:effectLst/>
                        </a:rPr>
                        <a:t>  a.   Base period beginning date____________</a:t>
                      </a:r>
                      <a:endParaRPr lang="en-US" sz="60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500">
                          <a:effectLst/>
                        </a:rPr>
                        <a:t>  b.   Report wages for quarters ending after date in “a” above.</a:t>
                      </a:r>
                      <a:endParaRPr lang="en-US" sz="60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500">
                          <a:effectLst/>
                        </a:rPr>
                        <a:t>                       # of  Weeks  # of Hours </a:t>
                      </a:r>
                      <a:endParaRPr lang="en-US" sz="600">
                        <a:effectLst/>
                      </a:endParaRPr>
                    </a:p>
                    <a:p>
                      <a:pPr marL="0" marR="0">
                        <a:lnSpc>
                          <a:spcPct val="92000"/>
                        </a:lnSpc>
                        <a:spcBef>
                          <a:spcPts val="0"/>
                        </a:spcBef>
                        <a:spcAft>
                          <a:spcPts val="0"/>
                        </a:spcAft>
                        <a:tabLst>
                          <a:tab pos="0" algn="l"/>
                          <a:tab pos="457200" algn="l"/>
                          <a:tab pos="914400" algn="l"/>
                          <a:tab pos="1371600" algn="l"/>
                          <a:tab pos="1828800" algn="l"/>
                          <a:tab pos="2286000" algn="l"/>
                        </a:tabLst>
                      </a:pPr>
                      <a:r>
                        <a:rPr lang="en-US" sz="500">
                          <a:effectLst/>
                        </a:rPr>
                        <a:t> Qtr. Ending      Worked       Worked      Gross Wages</a:t>
                      </a:r>
                      <a:endParaRPr lang="en-US" sz="600">
                        <a:effectLst/>
                      </a:endParaRPr>
                    </a:p>
                    <a:p>
                      <a:pPr marL="0" marR="0">
                        <a:lnSpc>
                          <a:spcPct val="92000"/>
                        </a:lnSpc>
                        <a:spcBef>
                          <a:spcPts val="0"/>
                        </a:spcBef>
                        <a:spcAft>
                          <a:spcPts val="0"/>
                        </a:spcAft>
                        <a:tabLst>
                          <a:tab pos="-914400" algn="l"/>
                        </a:tabLst>
                      </a:pPr>
                      <a:r>
                        <a:rPr lang="en-US" sz="500">
                          <a:effectLst/>
                        </a:rPr>
                        <a:t> ________      ____            _____    $_______</a:t>
                      </a:r>
                      <a:endParaRPr lang="en-US" sz="600">
                        <a:effectLst/>
                      </a:endParaRPr>
                    </a:p>
                    <a:p>
                      <a:pPr marL="0" marR="0">
                        <a:lnSpc>
                          <a:spcPct val="92000"/>
                        </a:lnSpc>
                        <a:spcBef>
                          <a:spcPts val="0"/>
                        </a:spcBef>
                        <a:spcAft>
                          <a:spcPts val="0"/>
                        </a:spcAft>
                        <a:tabLst>
                          <a:tab pos="-914400" algn="l"/>
                        </a:tabLst>
                      </a:pPr>
                      <a:r>
                        <a:rPr lang="en-US" sz="500">
                          <a:effectLst/>
                        </a:rPr>
                        <a:t> ________      ____            _____    $______</a:t>
                      </a:r>
                      <a:endParaRPr lang="en-US" sz="600">
                        <a:effectLst/>
                      </a:endParaRPr>
                    </a:p>
                    <a:p>
                      <a:pPr marL="0" marR="0">
                        <a:lnSpc>
                          <a:spcPct val="92000"/>
                        </a:lnSpc>
                        <a:spcBef>
                          <a:spcPts val="0"/>
                        </a:spcBef>
                        <a:spcAft>
                          <a:spcPts val="0"/>
                        </a:spcAft>
                        <a:tabLst>
                          <a:tab pos="-914400" algn="l"/>
                        </a:tabLst>
                      </a:pPr>
                      <a:r>
                        <a:rPr lang="en-US" sz="500">
                          <a:effectLst/>
                        </a:rPr>
                        <a:t> ________      ____            _____    $_______</a:t>
                      </a:r>
                      <a:endParaRPr lang="en-US" sz="600">
                        <a:effectLst/>
                      </a:endParaRPr>
                    </a:p>
                    <a:p>
                      <a:pPr marL="0" marR="0">
                        <a:lnSpc>
                          <a:spcPct val="92000"/>
                        </a:lnSpc>
                        <a:spcBef>
                          <a:spcPts val="0"/>
                        </a:spcBef>
                        <a:spcAft>
                          <a:spcPts val="0"/>
                        </a:spcAft>
                        <a:tabLst>
                          <a:tab pos="-914400" algn="l"/>
                        </a:tabLst>
                      </a:pPr>
                      <a:r>
                        <a:rPr lang="en-US" sz="500">
                          <a:effectLst/>
                        </a:rPr>
                        <a:t> ________     ____             _____    $_______</a:t>
                      </a:r>
                      <a:endParaRPr lang="en-US" sz="600">
                        <a:effectLst/>
                      </a:endParaRPr>
                    </a:p>
                    <a:p>
                      <a:pPr marL="0" marR="0">
                        <a:lnSpc>
                          <a:spcPct val="92000"/>
                        </a:lnSpc>
                        <a:spcBef>
                          <a:spcPts val="0"/>
                        </a:spcBef>
                        <a:spcAft>
                          <a:spcPts val="0"/>
                        </a:spcAft>
                        <a:tabLst>
                          <a:tab pos="-914400" algn="l"/>
                        </a:tabLst>
                      </a:pPr>
                      <a:r>
                        <a:rPr lang="en-US" sz="500">
                          <a:effectLst/>
                        </a:rPr>
                        <a:t> ________     ____             _____    $_______</a:t>
                      </a:r>
                      <a:endParaRPr lang="en-US" sz="600">
                        <a:effectLst/>
                      </a:endParaRPr>
                    </a:p>
                    <a:p>
                      <a:pPr marL="0" marR="0">
                        <a:lnSpc>
                          <a:spcPct val="92000"/>
                        </a:lnSpc>
                        <a:spcBef>
                          <a:spcPts val="0"/>
                        </a:spcBef>
                        <a:spcAft>
                          <a:spcPts val="0"/>
                        </a:spcAft>
                        <a:tabLst>
                          <a:tab pos="-914400" algn="l"/>
                        </a:tabLst>
                      </a:pPr>
                      <a:r>
                        <a:rPr lang="en-US" sz="500">
                          <a:effectLst/>
                        </a:rPr>
                        <a:t> ________      ____            _____    $______</a:t>
                      </a:r>
                      <a:endParaRPr lang="en-US" sz="600">
                        <a:effectLst/>
                      </a:endParaRPr>
                    </a:p>
                    <a:p>
                      <a:pPr marL="0" marR="0">
                        <a:lnSpc>
                          <a:spcPct val="92000"/>
                        </a:lnSpc>
                        <a:spcBef>
                          <a:spcPts val="0"/>
                        </a:spcBef>
                        <a:spcAft>
                          <a:spcPts val="0"/>
                        </a:spcAft>
                        <a:tabLst>
                          <a:tab pos="-914400" algn="l"/>
                        </a:tabLst>
                      </a:pPr>
                      <a:r>
                        <a:rPr lang="en-US" sz="500">
                          <a:effectLst/>
                        </a:rPr>
                        <a:t> ________      ____            _____    $_______</a:t>
                      </a:r>
                      <a:endParaRPr lang="en-US" sz="600">
                        <a:effectLst/>
                      </a:endParaRPr>
                    </a:p>
                    <a:p>
                      <a:pPr marL="0" marR="0">
                        <a:lnSpc>
                          <a:spcPct val="92000"/>
                        </a:lnSpc>
                        <a:spcBef>
                          <a:spcPts val="0"/>
                        </a:spcBef>
                        <a:spcAft>
                          <a:spcPts val="0"/>
                        </a:spcAft>
                        <a:tabLst>
                          <a:tab pos="-914400" algn="l"/>
                        </a:tabLst>
                      </a:pPr>
                      <a:r>
                        <a:rPr lang="en-US" sz="500">
                          <a:effectLst/>
                        </a:rPr>
                        <a:t> ________      ____             ____     $_______</a:t>
                      </a:r>
                      <a:endParaRPr lang="en-US" sz="600">
                        <a:effectLst/>
                      </a:endParaRPr>
                    </a:p>
                    <a:p>
                      <a:pPr marL="0" marR="0">
                        <a:lnSpc>
                          <a:spcPct val="92000"/>
                        </a:lnSpc>
                        <a:spcBef>
                          <a:spcPts val="0"/>
                        </a:spcBef>
                        <a:spcAft>
                          <a:spcPts val="290"/>
                        </a:spcAft>
                        <a:tabLst>
                          <a:tab pos="-914400" algn="l"/>
                        </a:tabLst>
                      </a:pPr>
                      <a:r>
                        <a:rPr lang="en-US" sz="500">
                          <a:effectLst/>
                        </a:rPr>
                        <a:t> ________      ____            _____    $_______</a:t>
                      </a:r>
                      <a:endParaRPr lang="en-US" sz="600">
                        <a:effectLst/>
                      </a:endParaRPr>
                    </a:p>
                    <a:p>
                      <a:pPr marL="0" marR="0">
                        <a:lnSpc>
                          <a:spcPct val="92000"/>
                        </a:lnSpc>
                        <a:spcBef>
                          <a:spcPts val="0"/>
                        </a:spcBef>
                        <a:spcAft>
                          <a:spcPts val="290"/>
                        </a:spcAft>
                        <a:tabLst>
                          <a:tab pos="-914400" algn="l"/>
                        </a:tabLst>
                      </a:pPr>
                      <a:r>
                        <a:rPr lang="en-US" sz="500">
                          <a:effectLst/>
                        </a:rPr>
                        <a:t> </a:t>
                      </a:r>
                      <a:endParaRPr lang="en-US" sz="600">
                        <a:effectLst/>
                        <a:latin typeface="Times New Roman"/>
                        <a:ea typeface="Times New Roman"/>
                      </a:endParaRPr>
                    </a:p>
                  </a:txBody>
                  <a:tcPr marL="35036" marR="35036" marT="0" marB="0"/>
                </a:tc>
                <a:tc>
                  <a:txBody>
                    <a:bodyPr/>
                    <a:lstStyle/>
                    <a:p>
                      <a:pPr marL="0" marR="0">
                        <a:lnSpc>
                          <a:spcPts val="600"/>
                        </a:lnSpc>
                        <a:spcBef>
                          <a:spcPts val="0"/>
                        </a:spcBef>
                        <a:spcAft>
                          <a:spcPts val="0"/>
                        </a:spcAft>
                      </a:pPr>
                      <a:r>
                        <a:rPr lang="en-US" sz="500" dirty="0">
                          <a:effectLst/>
                        </a:rPr>
                        <a:t> </a:t>
                      </a:r>
                      <a:endParaRPr lang="en-US" sz="600" dirty="0">
                        <a:effectLst/>
                      </a:endParaRPr>
                    </a:p>
                    <a:p>
                      <a:pPr marL="0" marR="0">
                        <a:lnSpc>
                          <a:spcPct val="92000"/>
                        </a:lnSpc>
                        <a:spcBef>
                          <a:spcPts val="0"/>
                        </a:spcBef>
                        <a:spcAft>
                          <a:spcPts val="0"/>
                        </a:spcAft>
                        <a:tabLst>
                          <a:tab pos="-914400" algn="l"/>
                        </a:tabLst>
                      </a:pPr>
                      <a:r>
                        <a:rPr lang="en-US" sz="500" dirty="0">
                          <a:effectLst/>
                        </a:rPr>
                        <a:t>12.    Separation, Lump Sum Annual Leave, and Severance Pay Information</a:t>
                      </a:r>
                      <a:endParaRPr lang="en-US" sz="600" dirty="0">
                        <a:effectLst/>
                      </a:endParaRPr>
                    </a:p>
                    <a:p>
                      <a:pPr marL="0" marR="0">
                        <a:lnSpc>
                          <a:spcPct val="92000"/>
                        </a:lnSpc>
                        <a:spcBef>
                          <a:spcPts val="0"/>
                        </a:spcBef>
                        <a:spcAft>
                          <a:spcPts val="0"/>
                        </a:spcAft>
                        <a:tabLst>
                          <a:tab pos="-914400" algn="l"/>
                        </a:tabLst>
                      </a:pPr>
                      <a:r>
                        <a:rPr lang="en-US" sz="500" dirty="0">
                          <a:effectLst/>
                        </a:rPr>
                        <a:t>    a.   Did this person receive payment for annual leave on or after the date of separation?                          __Yes __No </a:t>
                      </a:r>
                      <a:endParaRPr lang="en-US" sz="600" dirty="0">
                        <a:effectLst/>
                      </a:endParaRPr>
                    </a:p>
                    <a:p>
                      <a:pPr marL="0" marR="0">
                        <a:lnSpc>
                          <a:spcPct val="92000"/>
                        </a:lnSpc>
                        <a:spcBef>
                          <a:spcPts val="0"/>
                        </a:spcBef>
                        <a:spcAft>
                          <a:spcPts val="0"/>
                        </a:spcAft>
                        <a:tabLst>
                          <a:tab pos="-914400" algn="l"/>
                        </a:tabLst>
                      </a:pPr>
                      <a:r>
                        <a:rPr lang="en-US" sz="500" dirty="0">
                          <a:effectLst/>
                        </a:rPr>
                        <a:t> If ”Yes” or if currently entitled to such a payment, enter below: </a:t>
                      </a:r>
                      <a:endParaRPr lang="en-US" sz="600" dirty="0">
                        <a:effectLst/>
                      </a:endParaRPr>
                    </a:p>
                    <a:p>
                      <a:pPr marL="0" marR="0">
                        <a:lnSpc>
                          <a:spcPct val="92000"/>
                        </a:lnSpc>
                        <a:spcBef>
                          <a:spcPts val="0"/>
                        </a:spcBef>
                        <a:spcAft>
                          <a:spcPts val="0"/>
                        </a:spcAft>
                        <a:tabLst>
                          <a:tab pos="-914400" algn="l"/>
                        </a:tabLst>
                      </a:pPr>
                      <a:r>
                        <a:rPr lang="en-US" sz="500" dirty="0">
                          <a:effectLst/>
                        </a:rPr>
                        <a:t>  </a:t>
                      </a:r>
                      <a:r>
                        <a:rPr lang="en-US" sz="500" dirty="0" err="1">
                          <a:effectLst/>
                        </a:rPr>
                        <a:t>Amt</a:t>
                      </a:r>
                      <a:r>
                        <a:rPr lang="en-US" sz="500" dirty="0">
                          <a:effectLst/>
                        </a:rPr>
                        <a:t> of payment :  $_______   Date of payment: __/__/__   </a:t>
                      </a:r>
                      <a:endParaRPr lang="en-US" sz="600" dirty="0">
                        <a:effectLst/>
                      </a:endParaRPr>
                    </a:p>
                    <a:p>
                      <a:pPr marL="0" marR="0">
                        <a:lnSpc>
                          <a:spcPct val="92000"/>
                        </a:lnSpc>
                        <a:spcBef>
                          <a:spcPts val="0"/>
                        </a:spcBef>
                        <a:spcAft>
                          <a:spcPts val="0"/>
                        </a:spcAft>
                        <a:tabLst>
                          <a:tab pos="-914400" algn="l"/>
                        </a:tabLst>
                      </a:pPr>
                      <a:r>
                        <a:rPr lang="en-US" sz="500" dirty="0">
                          <a:effectLst/>
                        </a:rPr>
                        <a:t>  Number of days of Leave: ___</a:t>
                      </a:r>
                      <a:endParaRPr lang="en-US" sz="600" dirty="0">
                        <a:effectLst/>
                      </a:endParaRPr>
                    </a:p>
                    <a:p>
                      <a:pPr marL="0" marR="0">
                        <a:lnSpc>
                          <a:spcPct val="92000"/>
                        </a:lnSpc>
                        <a:spcBef>
                          <a:spcPts val="0"/>
                        </a:spcBef>
                        <a:spcAft>
                          <a:spcPts val="0"/>
                        </a:spcAft>
                        <a:tabLst>
                          <a:tab pos="-914400" algn="l"/>
                        </a:tabLst>
                      </a:pPr>
                      <a:r>
                        <a:rPr lang="en-US" sz="500" dirty="0">
                          <a:effectLst/>
                        </a:rPr>
                        <a:t>  b.   Date of Separation     __/__/__</a:t>
                      </a:r>
                      <a:endParaRPr lang="en-US" sz="600" dirty="0">
                        <a:effectLst/>
                      </a:endParaRPr>
                    </a:p>
                    <a:p>
                      <a:pPr marL="0" marR="0">
                        <a:lnSpc>
                          <a:spcPct val="92000"/>
                        </a:lnSpc>
                        <a:spcBef>
                          <a:spcPts val="0"/>
                        </a:spcBef>
                        <a:spcAft>
                          <a:spcPts val="0"/>
                        </a:spcAft>
                        <a:tabLst>
                          <a:tab pos="-914400" algn="l"/>
                        </a:tabLst>
                      </a:pPr>
                      <a:r>
                        <a:rPr lang="en-US" sz="500" dirty="0">
                          <a:effectLst/>
                        </a:rPr>
                        <a:t>  c.   Reason for separation:</a:t>
                      </a:r>
                      <a:r>
                        <a:rPr lang="en-US" sz="500" u="sng" dirty="0">
                          <a:effectLst/>
                        </a:rPr>
                        <a:t> </a:t>
                      </a:r>
                      <a:r>
                        <a:rPr lang="en-US" sz="500" dirty="0">
                          <a:effectLst/>
                        </a:rPr>
                        <a:t>______________________________________________________________________________________________________________________________      ____________________________________________________________________________________  d.   Did this person receive or is he/she entitled to receive   severance pay provided by Federal law or agency employee agreement?                                                         __Yes __No </a:t>
                      </a:r>
                      <a:endParaRPr lang="en-US" sz="600" dirty="0">
                        <a:effectLst/>
                      </a:endParaRPr>
                    </a:p>
                    <a:p>
                      <a:pPr marL="0" marR="0">
                        <a:lnSpc>
                          <a:spcPct val="92000"/>
                        </a:lnSpc>
                        <a:spcBef>
                          <a:spcPts val="0"/>
                        </a:spcBef>
                        <a:spcAft>
                          <a:spcPts val="0"/>
                        </a:spcAft>
                        <a:tabLst>
                          <a:tab pos="-914400" algn="l"/>
                        </a:tabLst>
                      </a:pPr>
                      <a:r>
                        <a:rPr lang="en-US" sz="500" dirty="0">
                          <a:effectLst/>
                        </a:rPr>
                        <a:t> If  “yes,” complete the following information:</a:t>
                      </a:r>
                      <a:endParaRPr lang="en-US" sz="600" dirty="0">
                        <a:effectLst/>
                      </a:endParaRPr>
                    </a:p>
                    <a:p>
                      <a:pPr marL="0" marR="0">
                        <a:lnSpc>
                          <a:spcPct val="92000"/>
                        </a:lnSpc>
                        <a:spcBef>
                          <a:spcPts val="0"/>
                        </a:spcBef>
                        <a:spcAft>
                          <a:spcPts val="0"/>
                        </a:spcAft>
                        <a:tabLst>
                          <a:tab pos="-914400" algn="l"/>
                        </a:tabLst>
                      </a:pPr>
                      <a:r>
                        <a:rPr lang="en-US" sz="500" dirty="0">
                          <a:effectLst/>
                        </a:rPr>
                        <a:t>  Total Amount: $_________ </a:t>
                      </a:r>
                      <a:endParaRPr lang="en-US" sz="600" dirty="0">
                        <a:effectLst/>
                      </a:endParaRPr>
                    </a:p>
                    <a:p>
                      <a:pPr marL="0" marR="0">
                        <a:lnSpc>
                          <a:spcPct val="92000"/>
                        </a:lnSpc>
                        <a:spcBef>
                          <a:spcPts val="0"/>
                        </a:spcBef>
                        <a:spcAft>
                          <a:spcPts val="0"/>
                        </a:spcAft>
                        <a:tabLst>
                          <a:tab pos="-914400" algn="l"/>
                        </a:tabLst>
                      </a:pPr>
                      <a:r>
                        <a:rPr lang="en-US" sz="500" dirty="0">
                          <a:effectLst/>
                        </a:rPr>
                        <a:t>Beginning date: ___/___/____Ending Date: _/___/____</a:t>
                      </a:r>
                      <a:endParaRPr lang="en-US" sz="600" dirty="0">
                        <a:effectLst/>
                        <a:latin typeface="Times New Roman"/>
                        <a:ea typeface="Times New Roman"/>
                      </a:endParaRPr>
                    </a:p>
                  </a:txBody>
                  <a:tcPr marL="35036" marR="35036" marT="0" marB="0"/>
                </a:tc>
                <a:extLst>
                  <a:ext uri="{0D108BD9-81ED-4DB2-BD59-A6C34878D82A}">
                    <a16:rowId xmlns:a16="http://schemas.microsoft.com/office/drawing/2014/main" val="10006"/>
                  </a:ext>
                </a:extLst>
              </a:tr>
              <a:tr h="318659">
                <a:tc>
                  <a:txBody>
                    <a:bodyPr/>
                    <a:lstStyle/>
                    <a:p>
                      <a:pPr marL="0" marR="0">
                        <a:lnSpc>
                          <a:spcPts val="600"/>
                        </a:lnSpc>
                        <a:spcBef>
                          <a:spcPts val="0"/>
                        </a:spcBef>
                        <a:spcAft>
                          <a:spcPts val="0"/>
                        </a:spcAft>
                      </a:pPr>
                      <a:r>
                        <a:rPr lang="en-US" sz="500">
                          <a:effectLst/>
                        </a:rPr>
                        <a:t> </a:t>
                      </a:r>
                      <a:endParaRPr lang="en-US" sz="600">
                        <a:effectLst/>
                      </a:endParaRPr>
                    </a:p>
                    <a:p>
                      <a:pPr marL="0" marR="0">
                        <a:lnSpc>
                          <a:spcPct val="92000"/>
                        </a:lnSpc>
                        <a:spcBef>
                          <a:spcPts val="0"/>
                        </a:spcBef>
                        <a:spcAft>
                          <a:spcPts val="0"/>
                        </a:spcAft>
                        <a:tabLst>
                          <a:tab pos="-914400" algn="l"/>
                        </a:tabLst>
                      </a:pPr>
                      <a:r>
                        <a:rPr lang="en-US" sz="400">
                          <a:effectLst/>
                        </a:rPr>
                        <a:t>Print Name_____________________________</a:t>
                      </a:r>
                      <a:endParaRPr lang="en-US" sz="600">
                        <a:effectLst/>
                      </a:endParaRPr>
                    </a:p>
                    <a:p>
                      <a:pPr marL="0" marR="0">
                        <a:lnSpc>
                          <a:spcPct val="92000"/>
                        </a:lnSpc>
                        <a:spcBef>
                          <a:spcPts val="0"/>
                        </a:spcBef>
                        <a:spcAft>
                          <a:spcPts val="0"/>
                        </a:spcAft>
                        <a:tabLst>
                          <a:tab pos="-914400" algn="l"/>
                        </a:tabLst>
                      </a:pPr>
                      <a:r>
                        <a:rPr lang="en-US" sz="400">
                          <a:effectLst/>
                        </a:rPr>
                        <a:t>Signature______________________________ </a:t>
                      </a:r>
                      <a:endParaRPr lang="en-US" sz="600">
                        <a:effectLst/>
                      </a:endParaRPr>
                    </a:p>
                    <a:p>
                      <a:pPr marL="0" marR="0">
                        <a:lnSpc>
                          <a:spcPct val="92000"/>
                        </a:lnSpc>
                        <a:spcBef>
                          <a:spcPts val="0"/>
                        </a:spcBef>
                        <a:spcAft>
                          <a:spcPts val="290"/>
                        </a:spcAft>
                        <a:tabLst>
                          <a:tab pos="-914400" algn="l"/>
                        </a:tabLst>
                      </a:pPr>
                      <a:r>
                        <a:rPr lang="en-US" sz="400">
                          <a:effectLst/>
                        </a:rPr>
                        <a:t>ETA- 931 (Revised 1/2003) </a:t>
                      </a:r>
                      <a:endParaRPr lang="en-US" sz="600">
                        <a:effectLst/>
                        <a:latin typeface="Times New Roman"/>
                        <a:ea typeface="Times New Roman"/>
                      </a:endParaRPr>
                    </a:p>
                  </a:txBody>
                  <a:tcPr marL="35036" marR="35036" marT="0" marB="0"/>
                </a:tc>
                <a:tc>
                  <a:txBody>
                    <a:bodyPr/>
                    <a:lstStyle/>
                    <a:p>
                      <a:pPr marL="0" marR="0">
                        <a:lnSpc>
                          <a:spcPts val="600"/>
                        </a:lnSpc>
                        <a:spcBef>
                          <a:spcPts val="0"/>
                        </a:spcBef>
                        <a:spcAft>
                          <a:spcPts val="0"/>
                        </a:spcAft>
                      </a:pPr>
                      <a:r>
                        <a:rPr lang="en-US" sz="400" dirty="0">
                          <a:effectLst/>
                        </a:rPr>
                        <a:t> </a:t>
                      </a:r>
                      <a:endParaRPr lang="en-US" sz="600" dirty="0">
                        <a:effectLst/>
                      </a:endParaRPr>
                    </a:p>
                    <a:p>
                      <a:pPr marL="0" marR="0">
                        <a:lnSpc>
                          <a:spcPct val="92000"/>
                        </a:lnSpc>
                        <a:spcBef>
                          <a:spcPts val="0"/>
                        </a:spcBef>
                        <a:spcAft>
                          <a:spcPts val="0"/>
                        </a:spcAft>
                        <a:tabLst>
                          <a:tab pos="-914400" algn="l"/>
                        </a:tabLst>
                      </a:pPr>
                      <a:r>
                        <a:rPr lang="en-US" sz="400" dirty="0">
                          <a:effectLst/>
                        </a:rPr>
                        <a:t>Title___________________________________________</a:t>
                      </a:r>
                      <a:endParaRPr lang="en-US" sz="600" dirty="0">
                        <a:effectLst/>
                      </a:endParaRPr>
                    </a:p>
                    <a:p>
                      <a:pPr marL="0" marR="0">
                        <a:lnSpc>
                          <a:spcPct val="92000"/>
                        </a:lnSpc>
                        <a:spcBef>
                          <a:spcPts val="0"/>
                        </a:spcBef>
                        <a:spcAft>
                          <a:spcPts val="0"/>
                        </a:spcAft>
                        <a:tabLst>
                          <a:tab pos="-914400" algn="l"/>
                        </a:tabLst>
                      </a:pPr>
                      <a:r>
                        <a:rPr lang="en-US" sz="400" dirty="0">
                          <a:effectLst/>
                        </a:rPr>
                        <a:t>Telephone Number (_____) ___________________  Date____/___/____</a:t>
                      </a:r>
                      <a:endParaRPr lang="en-US" sz="600" dirty="0">
                        <a:effectLst/>
                      </a:endParaRPr>
                    </a:p>
                    <a:p>
                      <a:pPr marL="0" marR="0">
                        <a:lnSpc>
                          <a:spcPct val="92000"/>
                        </a:lnSpc>
                        <a:spcBef>
                          <a:spcPts val="0"/>
                        </a:spcBef>
                        <a:spcAft>
                          <a:spcPts val="290"/>
                        </a:spcAft>
                        <a:tabLst>
                          <a:tab pos="-914400" algn="l"/>
                        </a:tabLst>
                      </a:pPr>
                      <a:r>
                        <a:rPr lang="en-US" sz="500" dirty="0">
                          <a:effectLst/>
                        </a:rPr>
                        <a:t> </a:t>
                      </a:r>
                      <a:endParaRPr lang="en-US" sz="600" dirty="0">
                        <a:effectLst/>
                        <a:latin typeface="Times New Roman"/>
                        <a:ea typeface="Times New Roman"/>
                      </a:endParaRPr>
                    </a:p>
                  </a:txBody>
                  <a:tcPr marL="35036" marR="35036" marT="0" marB="0"/>
                </a:tc>
                <a:extLst>
                  <a:ext uri="{0D108BD9-81ED-4DB2-BD59-A6C34878D82A}">
                    <a16:rowId xmlns:a16="http://schemas.microsoft.com/office/drawing/2014/main" val="10007"/>
                  </a:ext>
                </a:extLst>
              </a:tr>
            </a:tbl>
          </a:graphicData>
        </a:graphic>
      </p:graphicFrame>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2"/>
          <p:cNvSpPr>
            <a:spLocks noGrp="1"/>
          </p:cNvSpPr>
          <p:nvPr>
            <p:ph type="title"/>
            <p:custDataLst>
              <p:tags r:id="rId2"/>
            </p:custDataLst>
          </p:nvPr>
        </p:nvSpPr>
        <p:spPr/>
        <p:txBody>
          <a:bodyPr/>
          <a:lstStyle/>
          <a:p>
            <a:r>
              <a:rPr lang="en-US" altLang="en-US">
                <a:ea typeface="ＭＳ Ｐゴシック" panose="020B0600070205080204" pitchFamily="34" charset="-128"/>
              </a:rPr>
              <a:t>ETA-931, </a:t>
            </a:r>
            <a:r>
              <a:rPr lang="en-US" altLang="en-US" i="1">
                <a:ea typeface="ＭＳ Ｐゴシック" panose="020B0600070205080204" pitchFamily="34" charset="-128"/>
              </a:rPr>
              <a:t>Request for Wage &amp; Separation Information</a:t>
            </a:r>
            <a:endParaRPr lang="en-US" altLang="en-US">
              <a:ea typeface="ＭＳ Ｐゴシック" panose="020B0600070205080204" pitchFamily="34" charset="-128"/>
            </a:endParaRPr>
          </a:p>
        </p:txBody>
      </p:sp>
      <p:pic>
        <p:nvPicPr>
          <p:cNvPr id="5" name="Content Placeholder 3">
            <a:extLst>
              <a:ext uri="{FF2B5EF4-FFF2-40B4-BE49-F238E27FC236}">
                <a16:creationId xmlns:a16="http://schemas.microsoft.com/office/drawing/2014/main" id="{6C66783A-2FFD-4371-B4E5-73CE4C6F727E}"/>
              </a:ext>
            </a:extLst>
          </p:cNvPr>
          <p:cNvPicPr>
            <a:picLocks/>
          </p:cNvPicPr>
          <p:nvPr/>
        </p:nvPicPr>
        <p:blipFill>
          <a:blip r:embed="rId5">
            <a:extLst>
              <a:ext uri="{28A0092B-C50C-407E-A947-70E740481C1C}">
                <a14:useLocalDpi xmlns:a14="http://schemas.microsoft.com/office/drawing/2010/main" val="0"/>
              </a:ext>
            </a:extLst>
          </a:blip>
          <a:srcRect l="15131" t="24840" r="17821" b="46474"/>
          <a:stretch>
            <a:fillRect/>
          </a:stretch>
        </p:blipFill>
        <p:spPr>
          <a:xfrm>
            <a:off x="1302544" y="2309812"/>
            <a:ext cx="6538912" cy="2238375"/>
          </a:xfrm>
          <a:prstGeom prst="rect">
            <a:avLst/>
          </a:prstGeom>
        </p:spPr>
      </p:pic>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2"/>
          <p:cNvSpPr>
            <a:spLocks noGrp="1"/>
          </p:cNvSpPr>
          <p:nvPr>
            <p:ph type="title"/>
            <p:custDataLst>
              <p:tags r:id="rId2"/>
            </p:custDataLst>
          </p:nvPr>
        </p:nvSpPr>
        <p:spPr/>
        <p:txBody>
          <a:bodyPr/>
          <a:lstStyle/>
          <a:p>
            <a:r>
              <a:rPr lang="en-US" altLang="en-US">
                <a:ea typeface="ＭＳ Ｐゴシック" panose="020B0600070205080204" pitchFamily="34" charset="-128"/>
              </a:rPr>
              <a:t>ETA-931, </a:t>
            </a:r>
            <a:r>
              <a:rPr lang="en-US" altLang="en-US" i="1">
                <a:ea typeface="ＭＳ Ｐゴシック" panose="020B0600070205080204" pitchFamily="34" charset="-128"/>
              </a:rPr>
              <a:t>Request for Wage &amp; Separation Information</a:t>
            </a:r>
            <a:endParaRPr lang="en-US" altLang="en-US">
              <a:ea typeface="ＭＳ Ｐゴシック" panose="020B0600070205080204" pitchFamily="34" charset="-128"/>
            </a:endParaRPr>
          </a:p>
        </p:txBody>
      </p:sp>
      <p:pic>
        <p:nvPicPr>
          <p:cNvPr id="7" name="Content Placeholder 5">
            <a:extLst>
              <a:ext uri="{FF2B5EF4-FFF2-40B4-BE49-F238E27FC236}">
                <a16:creationId xmlns:a16="http://schemas.microsoft.com/office/drawing/2014/main" id="{435E7783-A207-40FB-B1CF-4C66D34D7086}"/>
              </a:ext>
            </a:extLst>
          </p:cNvPr>
          <p:cNvPicPr>
            <a:picLocks noGrp="1"/>
          </p:cNvPicPr>
          <p:nvPr>
            <p:ph idx="1"/>
          </p:nvPr>
        </p:nvPicPr>
        <p:blipFill>
          <a:blip r:embed="rId5">
            <a:extLst>
              <a:ext uri="{28A0092B-C50C-407E-A947-70E740481C1C}">
                <a14:useLocalDpi xmlns:a14="http://schemas.microsoft.com/office/drawing/2010/main" val="0"/>
              </a:ext>
            </a:extLst>
          </a:blip>
          <a:srcRect l="15128" t="53847" r="17821" b="17789"/>
          <a:stretch>
            <a:fillRect/>
          </a:stretch>
        </p:blipFill>
        <p:spPr>
          <a:xfrm>
            <a:off x="1215390" y="1804639"/>
            <a:ext cx="6781800" cy="3505200"/>
          </a:xfrm>
        </p:spPr>
      </p:pic>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2"/>
          <p:cNvSpPr>
            <a:spLocks noGrp="1"/>
          </p:cNvSpPr>
          <p:nvPr>
            <p:ph type="title"/>
            <p:custDataLst>
              <p:tags r:id="rId2"/>
            </p:custDataLst>
          </p:nvPr>
        </p:nvSpPr>
        <p:spPr/>
        <p:txBody>
          <a:bodyPr/>
          <a:lstStyle/>
          <a:p>
            <a:r>
              <a:rPr lang="en-US" altLang="en-US">
                <a:ea typeface="ＭＳ Ｐゴシック" panose="020B0600070205080204" pitchFamily="34" charset="-128"/>
              </a:rPr>
              <a:t>ETA-931, </a:t>
            </a:r>
            <a:r>
              <a:rPr lang="en-US" altLang="en-US" i="1">
                <a:ea typeface="ＭＳ Ｐゴシック" panose="020B0600070205080204" pitchFamily="34" charset="-128"/>
              </a:rPr>
              <a:t>Request for Wage &amp; Separation Information</a:t>
            </a:r>
            <a:endParaRPr lang="en-US" altLang="en-US">
              <a:ea typeface="ＭＳ Ｐゴシック" panose="020B0600070205080204" pitchFamily="34" charset="-128"/>
            </a:endParaRPr>
          </a:p>
        </p:txBody>
      </p:sp>
      <p:pic>
        <p:nvPicPr>
          <p:cNvPr id="44035" name="Content Placeholder 3"/>
          <p:cNvPicPr>
            <a:picLocks noGrp="1"/>
          </p:cNvPicPr>
          <p:nvPr>
            <p:ph idx="1"/>
          </p:nvPr>
        </p:nvPicPr>
        <p:blipFill>
          <a:blip r:embed="rId5">
            <a:extLst>
              <a:ext uri="{28A0092B-C50C-407E-A947-70E740481C1C}">
                <a14:useLocalDpi xmlns:a14="http://schemas.microsoft.com/office/drawing/2010/main" val="0"/>
              </a:ext>
            </a:extLst>
          </a:blip>
          <a:srcRect l="14745" t="34454" r="54488" b="21474"/>
          <a:stretch>
            <a:fillRect/>
          </a:stretch>
        </p:blipFill>
        <p:spPr>
          <a:xfrm>
            <a:off x="2646856" y="1663009"/>
            <a:ext cx="3850288" cy="4389867"/>
          </a:xfrm>
        </p:spPr>
      </p:pic>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2"/>
          <p:cNvSpPr>
            <a:spLocks noGrp="1"/>
          </p:cNvSpPr>
          <p:nvPr>
            <p:ph type="title"/>
            <p:custDataLst>
              <p:tags r:id="rId2"/>
            </p:custDataLst>
          </p:nvPr>
        </p:nvSpPr>
        <p:spPr/>
        <p:txBody>
          <a:bodyPr/>
          <a:lstStyle/>
          <a:p>
            <a:r>
              <a:rPr lang="en-US" altLang="en-US">
                <a:ea typeface="ＭＳ Ｐゴシック" panose="020B0600070205080204" pitchFamily="34" charset="-128"/>
              </a:rPr>
              <a:t>ETA-931, </a:t>
            </a:r>
            <a:r>
              <a:rPr lang="en-US" altLang="en-US" i="1">
                <a:ea typeface="ＭＳ Ｐゴシック" panose="020B0600070205080204" pitchFamily="34" charset="-128"/>
              </a:rPr>
              <a:t>Request for Wage &amp; Separation Information</a:t>
            </a:r>
            <a:endParaRPr lang="en-US" altLang="en-US">
              <a:ea typeface="ＭＳ Ｐゴシック" panose="020B0600070205080204" pitchFamily="34" charset="-128"/>
            </a:endParaRPr>
          </a:p>
        </p:txBody>
      </p:sp>
      <p:pic>
        <p:nvPicPr>
          <p:cNvPr id="46083" name="Content Placeholder 5"/>
          <p:cNvPicPr>
            <a:picLocks noGrp="1"/>
          </p:cNvPicPr>
          <p:nvPr>
            <p:ph idx="1"/>
          </p:nvPr>
        </p:nvPicPr>
        <p:blipFill>
          <a:blip r:embed="rId5">
            <a:extLst>
              <a:ext uri="{28A0092B-C50C-407E-A947-70E740481C1C}">
                <a14:useLocalDpi xmlns:a14="http://schemas.microsoft.com/office/drawing/2010/main" val="0"/>
              </a:ext>
            </a:extLst>
          </a:blip>
          <a:srcRect l="19487" t="33495" r="48590" b="29488"/>
          <a:stretch>
            <a:fillRect/>
          </a:stretch>
        </p:blipFill>
        <p:spPr>
          <a:xfrm>
            <a:off x="2487827" y="1828802"/>
            <a:ext cx="4168346" cy="4201726"/>
          </a:xfrm>
        </p:spPr>
      </p:pic>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2"/>
          <p:cNvSpPr>
            <a:spLocks noGrp="1"/>
          </p:cNvSpPr>
          <p:nvPr>
            <p:ph type="title"/>
            <p:custDataLst>
              <p:tags r:id="rId2"/>
            </p:custDataLst>
          </p:nvPr>
        </p:nvSpPr>
        <p:spPr/>
        <p:txBody>
          <a:bodyPr/>
          <a:lstStyle/>
          <a:p>
            <a:r>
              <a:rPr lang="en-US" altLang="en-US">
                <a:ea typeface="ＭＳ Ｐゴシック" panose="020B0600070205080204" pitchFamily="34" charset="-128"/>
              </a:rPr>
              <a:t>ETA-931, </a:t>
            </a:r>
            <a:r>
              <a:rPr lang="en-US" altLang="en-US" i="1">
                <a:ea typeface="ＭＳ Ｐゴシック" panose="020B0600070205080204" pitchFamily="34" charset="-128"/>
              </a:rPr>
              <a:t>Request for Wage &amp; Separation Information</a:t>
            </a:r>
            <a:endParaRPr lang="en-US" altLang="en-US">
              <a:ea typeface="ＭＳ Ｐゴシック" panose="020B0600070205080204" pitchFamily="34" charset="-128"/>
            </a:endParaRPr>
          </a:p>
        </p:txBody>
      </p:sp>
      <p:pic>
        <p:nvPicPr>
          <p:cNvPr id="48131" name="Content Placeholder 5"/>
          <p:cNvPicPr>
            <a:picLocks noGrp="1"/>
          </p:cNvPicPr>
          <p:nvPr>
            <p:ph idx="1"/>
          </p:nvPr>
        </p:nvPicPr>
        <p:blipFill>
          <a:blip r:embed="rId5">
            <a:extLst>
              <a:ext uri="{28A0092B-C50C-407E-A947-70E740481C1C}">
                <a14:useLocalDpi xmlns:a14="http://schemas.microsoft.com/office/drawing/2010/main" val="0"/>
              </a:ext>
            </a:extLst>
          </a:blip>
          <a:srcRect l="19743" t="32854" r="48462" b="29968"/>
          <a:stretch>
            <a:fillRect/>
          </a:stretch>
        </p:blipFill>
        <p:spPr>
          <a:xfrm>
            <a:off x="2354992" y="1630405"/>
            <a:ext cx="4434016" cy="4668795"/>
          </a:xfrm>
        </p:spPr>
      </p:pic>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itle 2"/>
          <p:cNvSpPr>
            <a:spLocks noGrp="1"/>
          </p:cNvSpPr>
          <p:nvPr>
            <p:ph type="title"/>
            <p:custDataLst>
              <p:tags r:id="rId2"/>
            </p:custDataLst>
          </p:nvPr>
        </p:nvSpPr>
        <p:spPr/>
        <p:txBody>
          <a:bodyPr/>
          <a:lstStyle/>
          <a:p>
            <a:r>
              <a:rPr lang="en-US" altLang="en-US">
                <a:ea typeface="ＭＳ Ｐゴシック" panose="020B0600070205080204" pitchFamily="34" charset="-128"/>
              </a:rPr>
              <a:t>ETA-931</a:t>
            </a:r>
            <a:br>
              <a:rPr lang="en-US" altLang="en-US">
                <a:ea typeface="ＭＳ Ｐゴシック" panose="020B0600070205080204" pitchFamily="34" charset="-128"/>
              </a:rPr>
            </a:br>
            <a:r>
              <a:rPr lang="en-US" altLang="en-US">
                <a:ea typeface="ＭＳ Ｐゴシック" panose="020B0600070205080204" pitchFamily="34" charset="-128"/>
              </a:rPr>
              <a:t>Discharge</a:t>
            </a:r>
          </a:p>
        </p:txBody>
      </p:sp>
      <p:sp>
        <p:nvSpPr>
          <p:cNvPr id="50178" name="Content Placeholder 1"/>
          <p:cNvSpPr>
            <a:spLocks noGrp="1"/>
          </p:cNvSpPr>
          <p:nvPr>
            <p:ph idx="1"/>
            <p:custDataLst>
              <p:tags r:id="rId3"/>
            </p:custDataLst>
          </p:nvPr>
        </p:nvSpPr>
        <p:spPr>
          <a:xfrm>
            <a:off x="628650" y="2236573"/>
            <a:ext cx="7955280" cy="3940390"/>
          </a:xfrm>
        </p:spPr>
        <p:txBody>
          <a:bodyPr/>
          <a:lstStyle/>
          <a:p>
            <a:r>
              <a:rPr lang="en-US" altLang="en-US" sz="2400" dirty="0">
                <a:ea typeface="ＭＳ Ｐゴシック" panose="020B0600070205080204" pitchFamily="34" charset="-128"/>
              </a:rPr>
              <a:t>Why was the employee discharged?</a:t>
            </a:r>
          </a:p>
          <a:p>
            <a:r>
              <a:rPr lang="en-US" altLang="en-US" sz="2400" dirty="0">
                <a:ea typeface="ＭＳ Ｐゴシック" panose="020B0600070205080204" pitchFamily="34" charset="-128"/>
              </a:rPr>
              <a:t>What were the conditions of work?</a:t>
            </a:r>
          </a:p>
          <a:p>
            <a:r>
              <a:rPr lang="en-US" altLang="en-US" sz="2400" dirty="0">
                <a:ea typeface="ＭＳ Ｐゴシック" panose="020B0600070205080204" pitchFamily="34" charset="-128"/>
              </a:rPr>
              <a:t>What did the employer do to maintain the employer/employee relationship?</a:t>
            </a:r>
          </a:p>
          <a:p>
            <a:endParaRPr lang="en-US" altLang="en-US" dirty="0">
              <a:ea typeface="ＭＳ Ｐゴシック" panose="020B0600070205080204" pitchFamily="34" charset="-128"/>
            </a:endParaRP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itle 2"/>
          <p:cNvSpPr>
            <a:spLocks noGrp="1"/>
          </p:cNvSpPr>
          <p:nvPr>
            <p:ph type="title"/>
            <p:custDataLst>
              <p:tags r:id="rId2"/>
            </p:custDataLst>
          </p:nvPr>
        </p:nvSpPr>
        <p:spPr/>
        <p:txBody>
          <a:bodyPr/>
          <a:lstStyle/>
          <a:p>
            <a:r>
              <a:rPr lang="en-US" altLang="en-US">
                <a:ea typeface="ＭＳ Ｐゴシック" panose="020B0600070205080204" pitchFamily="34" charset="-128"/>
              </a:rPr>
              <a:t>ETA-931</a:t>
            </a:r>
            <a:br>
              <a:rPr lang="en-US" altLang="en-US">
                <a:ea typeface="ＭＳ Ｐゴシック" panose="020B0600070205080204" pitchFamily="34" charset="-128"/>
              </a:rPr>
            </a:br>
            <a:r>
              <a:rPr lang="en-US" altLang="en-US">
                <a:ea typeface="ＭＳ Ｐゴシック" panose="020B0600070205080204" pitchFamily="34" charset="-128"/>
              </a:rPr>
              <a:t>Voluntary Quit</a:t>
            </a:r>
          </a:p>
        </p:txBody>
      </p:sp>
      <p:sp>
        <p:nvSpPr>
          <p:cNvPr id="52226" name="Content Placeholder 1"/>
          <p:cNvSpPr>
            <a:spLocks noGrp="1"/>
          </p:cNvSpPr>
          <p:nvPr>
            <p:ph idx="1"/>
            <p:custDataLst>
              <p:tags r:id="rId3"/>
            </p:custDataLst>
          </p:nvPr>
        </p:nvSpPr>
        <p:spPr>
          <a:xfrm>
            <a:off x="533400" y="1742304"/>
            <a:ext cx="7747000" cy="4383860"/>
          </a:xfrm>
        </p:spPr>
        <p:txBody>
          <a:bodyPr>
            <a:normAutofit/>
          </a:bodyPr>
          <a:lstStyle/>
          <a:p>
            <a:endParaRPr lang="en-US" altLang="en-US" dirty="0">
              <a:ea typeface="ＭＳ Ｐゴシック" panose="020B0600070205080204" pitchFamily="34" charset="-128"/>
            </a:endParaRPr>
          </a:p>
          <a:p>
            <a:r>
              <a:rPr lang="en-US" altLang="en-US" sz="2400" dirty="0">
                <a:ea typeface="ＭＳ Ｐゴシック" panose="020B0600070205080204" pitchFamily="34" charset="-128"/>
              </a:rPr>
              <a:t>Why did the employee quit?</a:t>
            </a:r>
          </a:p>
          <a:p>
            <a:r>
              <a:rPr lang="en-US" altLang="en-US" sz="2400" dirty="0">
                <a:ea typeface="ＭＳ Ｐゴシック" panose="020B0600070205080204" pitchFamily="34" charset="-128"/>
              </a:rPr>
              <a:t>Was the reason for leaving personal or work related?</a:t>
            </a:r>
          </a:p>
          <a:p>
            <a:r>
              <a:rPr lang="en-US" altLang="en-US" sz="2400" dirty="0">
                <a:ea typeface="ＭＳ Ｐゴシック" panose="020B0600070205080204" pitchFamily="34" charset="-128"/>
              </a:rPr>
              <a:t>What were the conditions of work?</a:t>
            </a:r>
          </a:p>
          <a:p>
            <a:r>
              <a:rPr lang="en-US" altLang="en-US" sz="2400" dirty="0">
                <a:ea typeface="ＭＳ Ｐゴシック" panose="020B0600070205080204" pitchFamily="34" charset="-128"/>
              </a:rPr>
              <a:t>What steps did the employee take to remedy the situation prior to leaving?</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custDataLst>
              <p:tags r:id="rId2"/>
            </p:custDataLst>
          </p:nvPr>
        </p:nvSpPr>
        <p:spPr/>
        <p:txBody>
          <a:bodyPr/>
          <a:lstStyle/>
          <a:p>
            <a:r>
              <a:rPr lang="en-US" dirty="0"/>
              <a:t>ADDITIONAL INFORMATION</a:t>
            </a:r>
          </a:p>
        </p:txBody>
      </p:sp>
      <p:sp>
        <p:nvSpPr>
          <p:cNvPr id="2" name="Content Placeholder 1"/>
          <p:cNvSpPr>
            <a:spLocks noGrp="1"/>
          </p:cNvSpPr>
          <p:nvPr>
            <p:ph idx="1"/>
            <p:custDataLst>
              <p:tags r:id="rId3"/>
            </p:custDataLst>
          </p:nvPr>
        </p:nvSpPr>
        <p:spPr>
          <a:xfrm>
            <a:off x="628650" y="1770615"/>
            <a:ext cx="7955280" cy="4406348"/>
          </a:xfrm>
        </p:spPr>
        <p:txBody>
          <a:bodyPr/>
          <a:lstStyle/>
          <a:p>
            <a:r>
              <a:rPr lang="en-US" sz="2400" dirty="0"/>
              <a:t>For additional information on</a:t>
            </a:r>
            <a:r>
              <a:rPr lang="en-US" sz="2400" baseline="0" dirty="0"/>
              <a:t> eligibility requirements and completing the ETA-931, please see the </a:t>
            </a:r>
            <a:r>
              <a:rPr lang="en-US" sz="2400" i="1" dirty="0"/>
              <a:t>Unemployment Compensation for Federal Employees (UCFE) Federal Agency Responsibilities Related to UCFE:  Guide to Responding to Wage and Separation Information Requests (ETA Form 931)</a:t>
            </a:r>
            <a:r>
              <a:rPr lang="en-US" sz="2400" dirty="0"/>
              <a:t>  at:</a:t>
            </a:r>
          </a:p>
          <a:p>
            <a:endParaRPr lang="en-US" dirty="0"/>
          </a:p>
          <a:p>
            <a:pPr marL="0" indent="0" algn="ctr">
              <a:buNone/>
            </a:pPr>
            <a:r>
              <a:rPr lang="en-US" dirty="0"/>
              <a:t> </a:t>
            </a:r>
            <a:r>
              <a:rPr lang="en-US" dirty="0">
                <a:hlinkClick r:id="rId6"/>
              </a:rPr>
              <a:t>https://ows.doleta.gov/unemploy/unemcomp.asp</a:t>
            </a:r>
            <a:r>
              <a:rPr lang="en-US" dirty="0"/>
              <a:t> </a:t>
            </a:r>
          </a:p>
        </p:txBody>
      </p:sp>
    </p:spTree>
    <p:custDataLst>
      <p:tags r:id="rId1"/>
    </p:custDataLst>
    <p:extLst>
      <p:ext uri="{BB962C8B-B14F-4D97-AF65-F5344CB8AC3E}">
        <p14:creationId xmlns:p14="http://schemas.microsoft.com/office/powerpoint/2010/main" val="38442700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custDataLst>
              <p:tags r:id="rId2"/>
            </p:custDataLst>
          </p:nvPr>
        </p:nvSpPr>
        <p:spPr>
          <a:xfrm>
            <a:off x="457200" y="457200"/>
            <a:ext cx="8229600" cy="838200"/>
          </a:xfrm>
        </p:spPr>
        <p:txBody>
          <a:bodyPr/>
          <a:lstStyle/>
          <a:p>
            <a:pPr eaLnBrk="1" hangingPunct="1"/>
            <a:r>
              <a:rPr lang="en-US" altLang="en-US">
                <a:ea typeface="ＭＳ Ｐゴシック" panose="020B0600070205080204" pitchFamily="34" charset="-128"/>
              </a:rPr>
              <a:t>Appeals</a:t>
            </a:r>
          </a:p>
        </p:txBody>
      </p:sp>
      <p:sp>
        <p:nvSpPr>
          <p:cNvPr id="54274" name="Rectangle 3"/>
          <p:cNvSpPr>
            <a:spLocks noGrp="1" noChangeArrowheads="1"/>
          </p:cNvSpPr>
          <p:nvPr>
            <p:ph idx="1"/>
            <p:custDataLst>
              <p:tags r:id="rId3"/>
            </p:custDataLst>
          </p:nvPr>
        </p:nvSpPr>
        <p:spPr>
          <a:xfrm>
            <a:off x="289932" y="2075934"/>
            <a:ext cx="8625468" cy="4324866"/>
          </a:xfrm>
        </p:spPr>
        <p:txBody>
          <a:bodyPr>
            <a:normAutofit fontScale="92500" lnSpcReduction="10000"/>
          </a:bodyPr>
          <a:lstStyle/>
          <a:p>
            <a:pPr eaLnBrk="1" hangingPunct="1">
              <a:lnSpc>
                <a:spcPct val="100000"/>
              </a:lnSpc>
            </a:pPr>
            <a:r>
              <a:rPr lang="en-US" altLang="en-US" sz="2600" dirty="0">
                <a:ea typeface="ＭＳ Ｐゴシック" panose="020B0600070205080204" pitchFamily="34" charset="-128"/>
              </a:rPr>
              <a:t>Claimants and employers may appeal the states’ determination of eligibility.</a:t>
            </a:r>
          </a:p>
          <a:p>
            <a:pPr eaLnBrk="1" hangingPunct="1">
              <a:lnSpc>
                <a:spcPct val="100000"/>
              </a:lnSpc>
            </a:pPr>
            <a:r>
              <a:rPr lang="en-US" altLang="en-US" sz="2600" dirty="0">
                <a:ea typeface="ＭＳ Ｐゴシック" panose="020B0600070205080204" pitchFamily="34" charset="-128"/>
              </a:rPr>
              <a:t>Appeal levels:</a:t>
            </a:r>
          </a:p>
          <a:p>
            <a:pPr lvl="1" eaLnBrk="1" hangingPunct="1"/>
            <a:r>
              <a:rPr lang="en-US" altLang="en-US" sz="2200" dirty="0">
                <a:ea typeface="ＭＳ Ｐゴシック" panose="020B0600070205080204" pitchFamily="34" charset="-128"/>
              </a:rPr>
              <a:t>Before a referee or hearing officer;</a:t>
            </a:r>
          </a:p>
          <a:p>
            <a:pPr lvl="1" eaLnBrk="1" hangingPunct="1"/>
            <a:r>
              <a:rPr lang="en-US" altLang="en-US" sz="2200" dirty="0">
                <a:ea typeface="ＭＳ Ｐゴシック" panose="020B0600070205080204" pitchFamily="34" charset="-128"/>
              </a:rPr>
              <a:t>Decision made by a review board;*  and</a:t>
            </a:r>
            <a:endParaRPr lang="en-US" altLang="en-US" dirty="0">
              <a:ea typeface="ＭＳ Ｐゴシック" panose="020B0600070205080204" pitchFamily="34" charset="-128"/>
            </a:endParaRPr>
          </a:p>
          <a:p>
            <a:pPr lvl="1" eaLnBrk="1" hangingPunct="1"/>
            <a:r>
              <a:rPr lang="en-US" altLang="en-US" sz="2200" dirty="0">
                <a:ea typeface="ＭＳ Ｐゴシック" panose="020B0600070205080204" pitchFamily="34" charset="-128"/>
              </a:rPr>
              <a:t>State and federal court.</a:t>
            </a:r>
          </a:p>
          <a:p>
            <a:pPr>
              <a:lnSpc>
                <a:spcPct val="100000"/>
              </a:lnSpc>
            </a:pPr>
            <a:r>
              <a:rPr lang="en-US" altLang="en-US" sz="2600" dirty="0">
                <a:ea typeface="ＭＳ Ｐゴシック" panose="020B0600070205080204" pitchFamily="34" charset="-128"/>
              </a:rPr>
              <a:t>Notification of the state’s decision is provided to interested parties as determined by state law, which typically includes the claimant and Federal agency.</a:t>
            </a:r>
          </a:p>
          <a:p>
            <a:pPr marL="0" indent="0">
              <a:buNone/>
            </a:pPr>
            <a:r>
              <a:rPr lang="en-US" altLang="en-US" sz="2000" dirty="0">
                <a:ea typeface="ＭＳ Ｐゴシック" panose="020B0600070205080204" pitchFamily="34" charset="-128"/>
              </a:rPr>
              <a:t>* Note:  Not all states have a second or higher authority appeals body</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itle 2"/>
          <p:cNvSpPr>
            <a:spLocks noGrp="1"/>
          </p:cNvSpPr>
          <p:nvPr>
            <p:ph type="title"/>
            <p:custDataLst>
              <p:tags r:id="rId2"/>
            </p:custDataLst>
          </p:nvPr>
        </p:nvSpPr>
        <p:spPr>
          <a:xfrm>
            <a:off x="628650" y="587548"/>
            <a:ext cx="7955280" cy="1051560"/>
          </a:xfrm>
        </p:spPr>
        <p:txBody>
          <a:bodyPr/>
          <a:lstStyle/>
          <a:p>
            <a:r>
              <a:rPr lang="en-US" altLang="en-US" dirty="0">
                <a:ea typeface="ＭＳ Ｐゴシック" panose="020B0600070205080204" pitchFamily="34" charset="-128"/>
              </a:rPr>
              <a:t>Office of the Inspector General Findings on the UCFE Program</a:t>
            </a:r>
          </a:p>
        </p:txBody>
      </p:sp>
      <p:sp>
        <p:nvSpPr>
          <p:cNvPr id="56322" name="Content Placeholder 1"/>
          <p:cNvSpPr>
            <a:spLocks noGrp="1"/>
          </p:cNvSpPr>
          <p:nvPr>
            <p:ph idx="1"/>
            <p:custDataLst>
              <p:tags r:id="rId3"/>
            </p:custDataLst>
          </p:nvPr>
        </p:nvSpPr>
        <p:spPr>
          <a:xfrm>
            <a:off x="628650" y="2421923"/>
            <a:ext cx="7955280" cy="3755039"/>
          </a:xfrm>
        </p:spPr>
        <p:txBody>
          <a:bodyPr/>
          <a:lstStyle/>
          <a:p>
            <a:r>
              <a:rPr lang="en-US" altLang="en-US" sz="2400" dirty="0">
                <a:ea typeface="ＭＳ Ｐゴシック" panose="020B0600070205080204" pitchFamily="34" charset="-128"/>
              </a:rPr>
              <a:t>Late or no responses to request for wage and separation information;</a:t>
            </a:r>
          </a:p>
          <a:p>
            <a:r>
              <a:rPr lang="en-US" altLang="en-US" sz="2400" dirty="0">
                <a:ea typeface="ＭＳ Ｐゴシック" panose="020B0600070205080204" pitchFamily="34" charset="-128"/>
              </a:rPr>
              <a:t>Incomplete ETA-931s;</a:t>
            </a:r>
          </a:p>
          <a:p>
            <a:r>
              <a:rPr lang="en-US" altLang="en-US" sz="2400" dirty="0">
                <a:ea typeface="ＭＳ Ｐゴシック" panose="020B0600070205080204" pitchFamily="34" charset="-128"/>
              </a:rPr>
              <a:t>Incorrect information provided on the SF-8; and</a:t>
            </a:r>
          </a:p>
          <a:p>
            <a:r>
              <a:rPr lang="en-US" altLang="en-US" sz="2400" dirty="0">
                <a:ea typeface="ＭＳ Ｐゴシック" panose="020B0600070205080204" pitchFamily="34" charset="-128"/>
              </a:rPr>
              <a:t>Not returning phone calls or email inquiries</a:t>
            </a:r>
          </a:p>
          <a:p>
            <a:endParaRPr lang="en-US" altLang="en-US" dirty="0">
              <a:ea typeface="ＭＳ Ｐゴシック" panose="020B0600070205080204" pitchFamily="34" charset="-128"/>
            </a:endParaRP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2"/>
          <p:cNvSpPr>
            <a:spLocks noGrp="1" noChangeArrowheads="1"/>
          </p:cNvSpPr>
          <p:nvPr>
            <p:ph type="title"/>
            <p:custDataLst>
              <p:tags r:id="rId2"/>
            </p:custDataLst>
          </p:nvPr>
        </p:nvSpPr>
        <p:spPr/>
        <p:txBody>
          <a:bodyPr/>
          <a:lstStyle/>
          <a:p>
            <a:pPr eaLnBrk="1" hangingPunct="1"/>
            <a:r>
              <a:rPr lang="en-US" altLang="en-US">
                <a:ea typeface="ＭＳ Ｐゴシック" panose="020B0600070205080204" pitchFamily="34" charset="-128"/>
              </a:rPr>
              <a:t>Reminders</a:t>
            </a:r>
          </a:p>
        </p:txBody>
      </p:sp>
      <p:sp>
        <p:nvSpPr>
          <p:cNvPr id="64515" name="Rectangle 3"/>
          <p:cNvSpPr>
            <a:spLocks noGrp="1" noChangeArrowheads="1"/>
          </p:cNvSpPr>
          <p:nvPr>
            <p:ph idx="1"/>
            <p:custDataLst>
              <p:tags r:id="rId3"/>
            </p:custDataLst>
          </p:nvPr>
        </p:nvSpPr>
        <p:spPr>
          <a:xfrm>
            <a:off x="867568" y="1853514"/>
            <a:ext cx="7408863" cy="3731740"/>
          </a:xfrm>
        </p:spPr>
        <p:txBody>
          <a:bodyPr rtlCol="0">
            <a:normAutofit fontScale="55000" lnSpcReduction="20000"/>
          </a:bodyPr>
          <a:lstStyle/>
          <a:p>
            <a:pPr marL="571500" indent="-571500" eaLnBrk="1" fontAlgn="auto" hangingPunct="1">
              <a:spcAft>
                <a:spcPts val="0"/>
              </a:spcAft>
              <a:defRPr/>
            </a:pPr>
            <a:endParaRPr lang="en-US" altLang="en-US" sz="2500" dirty="0">
              <a:ea typeface="+mn-ea"/>
            </a:endParaRPr>
          </a:p>
          <a:p>
            <a:pPr eaLnBrk="1" fontAlgn="auto" hangingPunct="1">
              <a:lnSpc>
                <a:spcPct val="100000"/>
              </a:lnSpc>
              <a:spcAft>
                <a:spcPts val="0"/>
              </a:spcAft>
              <a:defRPr/>
            </a:pPr>
            <a:r>
              <a:rPr lang="en-US" altLang="en-US" sz="4400" dirty="0">
                <a:ea typeface="+mn-ea"/>
              </a:rPr>
              <a:t>Provide an SF-8 with the correct agency contact information to all separating Federal employee.</a:t>
            </a:r>
          </a:p>
          <a:p>
            <a:pPr eaLnBrk="1" fontAlgn="auto" hangingPunct="1">
              <a:lnSpc>
                <a:spcPct val="100000"/>
              </a:lnSpc>
              <a:spcAft>
                <a:spcPts val="0"/>
              </a:spcAft>
              <a:defRPr/>
            </a:pPr>
            <a:r>
              <a:rPr lang="en-US" altLang="en-US" sz="4400" dirty="0">
                <a:ea typeface="+mn-ea"/>
              </a:rPr>
              <a:t>Respond timely to all requests for wage and separation information.</a:t>
            </a:r>
          </a:p>
          <a:p>
            <a:pPr eaLnBrk="1" fontAlgn="auto" hangingPunct="1">
              <a:lnSpc>
                <a:spcPct val="100000"/>
              </a:lnSpc>
              <a:spcAft>
                <a:spcPts val="0"/>
              </a:spcAft>
              <a:defRPr/>
            </a:pPr>
            <a:r>
              <a:rPr lang="en-US" altLang="en-US" sz="4400" dirty="0">
                <a:ea typeface="+mn-ea"/>
              </a:rPr>
              <a:t>Provide detailed information regarding the separation.</a:t>
            </a:r>
          </a:p>
          <a:p>
            <a:pPr eaLnBrk="1" fontAlgn="auto" hangingPunct="1">
              <a:lnSpc>
                <a:spcPct val="100000"/>
              </a:lnSpc>
              <a:spcAft>
                <a:spcPts val="0"/>
              </a:spcAft>
              <a:defRPr/>
            </a:pPr>
            <a:r>
              <a:rPr lang="en-US" altLang="en-US" sz="4400" dirty="0">
                <a:ea typeface="+mn-ea"/>
              </a:rPr>
              <a:t>Notify the Department of Labor of any address and contact information changes.</a:t>
            </a:r>
          </a:p>
          <a:p>
            <a:pPr marL="571500" indent="-571500" eaLnBrk="1" fontAlgn="auto" hangingPunct="1">
              <a:spcAft>
                <a:spcPts val="0"/>
              </a:spcAft>
              <a:defRPr/>
            </a:pPr>
            <a:endParaRPr lang="en-US" altLang="en-US" sz="2500" dirty="0">
              <a:latin typeface="Garamond" pitchFamily="18" charset="0"/>
              <a:ea typeface="+mn-ea"/>
            </a:endParaRPr>
          </a:p>
        </p:txBody>
      </p:sp>
      <p:sp>
        <p:nvSpPr>
          <p:cNvPr id="62467" name="Slide Number Placeholder 5"/>
          <p:cNvSpPr>
            <a:spLocks noGrp="1"/>
          </p:cNvSpPr>
          <p:nvPr>
            <p:ph type="sldNum" sz="quarter" idx="12"/>
            <p:custDataLst>
              <p:tags r:id="rId4"/>
            </p:custDataLst>
          </p:nvPr>
        </p:nvSpPr>
        <p:spPr bwMode="auto">
          <a:xfrm>
            <a:off x="0" y="0"/>
            <a:ext cx="0" cy="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100000"/>
              <a:buFont typeface="Symbol" panose="05050102010706020507" pitchFamily="18" charset="2"/>
              <a:buChar char=""/>
              <a:defRPr sz="2400">
                <a:solidFill>
                  <a:schemeClr val="tx2"/>
                </a:solidFill>
                <a:latin typeface="Candara" panose="020E0502030303020204" pitchFamily="34" charset="0"/>
                <a:ea typeface="ＭＳ Ｐゴシック" panose="020B0600070205080204" pitchFamily="34" charset="-128"/>
              </a:defRPr>
            </a:lvl1pPr>
            <a:lvl2pPr marL="742950" indent="-285750">
              <a:spcBef>
                <a:spcPct val="20000"/>
              </a:spcBef>
              <a:buClr>
                <a:schemeClr val="accent1"/>
              </a:buClr>
              <a:buSzPct val="100000"/>
              <a:buFont typeface="Symbol" panose="05050102010706020507" pitchFamily="18" charset="2"/>
              <a:buChar char=""/>
              <a:defRPr sz="2200">
                <a:solidFill>
                  <a:schemeClr val="tx2"/>
                </a:solidFill>
                <a:latin typeface="Candara" panose="020E0502030303020204" pitchFamily="34" charset="0"/>
                <a:ea typeface="ＭＳ Ｐゴシック" panose="020B0600070205080204" pitchFamily="34" charset="-128"/>
              </a:defRPr>
            </a:lvl2pPr>
            <a:lvl3pPr marL="1143000" indent="-228600">
              <a:spcBef>
                <a:spcPct val="20000"/>
              </a:spcBef>
              <a:buClr>
                <a:schemeClr val="accent1"/>
              </a:buClr>
              <a:buSzPct val="100000"/>
              <a:buFont typeface="Symbol" panose="05050102010706020507" pitchFamily="18" charset="2"/>
              <a:buChar char=""/>
              <a:defRPr sz="2000">
                <a:solidFill>
                  <a:schemeClr val="tx2"/>
                </a:solidFill>
                <a:latin typeface="Candara" panose="020E0502030303020204" pitchFamily="34" charset="0"/>
                <a:ea typeface="ＭＳ Ｐゴシック" panose="020B0600070205080204" pitchFamily="34" charset="-128"/>
              </a:defRPr>
            </a:lvl3pPr>
            <a:lvl4pPr marL="1600200" indent="-228600">
              <a:spcBef>
                <a:spcPct val="20000"/>
              </a:spcBef>
              <a:buClr>
                <a:schemeClr val="accent1"/>
              </a:buClr>
              <a:buSzPct val="100000"/>
              <a:buFont typeface="Symbol" panose="05050102010706020507" pitchFamily="18" charset="2"/>
              <a:buChar char=""/>
              <a:defRPr>
                <a:solidFill>
                  <a:schemeClr val="tx2"/>
                </a:solidFill>
                <a:latin typeface="Candara" panose="020E0502030303020204" pitchFamily="34" charset="0"/>
                <a:ea typeface="ＭＳ Ｐゴシック" panose="020B0600070205080204" pitchFamily="34" charset="-128"/>
              </a:defRPr>
            </a:lvl4pPr>
            <a:lvl5pPr marL="2057400" indent="-228600">
              <a:spcBef>
                <a:spcPct val="20000"/>
              </a:spcBef>
              <a:buClr>
                <a:schemeClr val="accent1"/>
              </a:buClr>
              <a:buSzPct val="100000"/>
              <a:buFont typeface="Symbol" panose="05050102010706020507" pitchFamily="18" charset="2"/>
              <a:buChar char=""/>
              <a:defRPr sz="1600">
                <a:solidFill>
                  <a:schemeClr val="tx2"/>
                </a:solidFill>
                <a:latin typeface="Candara" panose="020E0502030303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100000"/>
              <a:buFont typeface="Symbol" panose="05050102010706020507" pitchFamily="18" charset="2"/>
              <a:buChar char=""/>
              <a:defRPr sz="1600">
                <a:solidFill>
                  <a:schemeClr val="tx2"/>
                </a:solidFill>
                <a:latin typeface="Candara" panose="020E0502030303020204" pitchFamily="34" charset="0"/>
                <a:ea typeface="ＭＳ Ｐゴシック" panose="020B0600070205080204" pitchFamily="34" charset="-128"/>
              </a:defRPr>
            </a:lvl9pPr>
          </a:lstStyle>
          <a:p>
            <a:pPr eaLnBrk="1" hangingPunct="1">
              <a:spcBef>
                <a:spcPct val="0"/>
              </a:spcBef>
              <a:buClrTx/>
              <a:buSzTx/>
              <a:buFontTx/>
              <a:buNone/>
            </a:pPr>
            <a:fld id="{85CC8219-17A5-4F93-95B2-88D507466773}" type="slidenum">
              <a:rPr lang="en-US" altLang="en-US" sz="1000" smtClean="0">
                <a:latin typeface="Arial" panose="020B0604020202020204" pitchFamily="34" charset="0"/>
              </a:rPr>
              <a:pPr eaLnBrk="1" hangingPunct="1">
                <a:spcBef>
                  <a:spcPct val="0"/>
                </a:spcBef>
                <a:buClrTx/>
                <a:buSzTx/>
                <a:buFontTx/>
                <a:buNone/>
              </a:pPr>
              <a:t>26</a:t>
            </a:fld>
            <a:endParaRPr lang="en-US" altLang="en-US" sz="1000">
              <a:latin typeface="Arial" panose="020B0604020202020204" pitchFamily="34" charset="0"/>
            </a:endParaRP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4487B74-92EE-41C9-96F9-4C2A8F95D158}"/>
              </a:ext>
            </a:extLst>
          </p:cNvPr>
          <p:cNvSpPr>
            <a:spLocks noGrp="1"/>
          </p:cNvSpPr>
          <p:nvPr>
            <p:ph type="body" sz="half" idx="2"/>
            <p:custDataLst>
              <p:tags r:id="rId2"/>
            </p:custDataLst>
          </p:nvPr>
        </p:nvSpPr>
        <p:spPr>
          <a:xfrm>
            <a:off x="390525" y="1756800"/>
            <a:ext cx="8307704" cy="4037032"/>
          </a:xfrm>
        </p:spPr>
        <p:txBody>
          <a:bodyPr>
            <a:normAutofit/>
          </a:bodyPr>
          <a:lstStyle/>
          <a:p>
            <a:pPr marL="342900" indent="-342900">
              <a:buFont typeface="Wingdings" panose="05000000000000000000" pitchFamily="2" charset="2"/>
              <a:buChar char="§"/>
            </a:pPr>
            <a:r>
              <a:rPr lang="en-US" altLang="en-US" dirty="0">
                <a:latin typeface="+mn-lt"/>
                <a:ea typeface="ＭＳ Ｐゴシック" panose="020B0600070205080204" pitchFamily="34" charset="-128"/>
              </a:rPr>
              <a:t>Title 5, United States Code, Chapter 85, (8501-8509) Code of Federal Regulations, Title 20, Part 609.3</a:t>
            </a:r>
          </a:p>
          <a:p>
            <a:pPr marL="342900" indent="-342900">
              <a:buFont typeface="Wingdings" panose="05000000000000000000" pitchFamily="2" charset="2"/>
              <a:buChar char="§"/>
            </a:pPr>
            <a:r>
              <a:rPr lang="en-US" altLang="en-US" dirty="0">
                <a:latin typeface="+mn-lt"/>
                <a:ea typeface="ＭＳ Ｐゴシック" panose="020B0600070205080204" pitchFamily="34" charset="-128"/>
              </a:rPr>
              <a:t>UCFE Instructions for Federal Agencies </a:t>
            </a:r>
            <a:r>
              <a:rPr lang="en-US" altLang="en-US" dirty="0">
                <a:latin typeface="+mn-lt"/>
                <a:ea typeface="ＭＳ Ｐゴシック" panose="020B0600070205080204" pitchFamily="34" charset="-128"/>
                <a:hlinkClick r:id="rId7"/>
              </a:rPr>
              <a:t>http://ows.doleta.gov/unemploy/pdf/UCFE.pdf</a:t>
            </a:r>
            <a:r>
              <a:rPr lang="en-US" altLang="en-US" dirty="0">
                <a:latin typeface="+mn-lt"/>
                <a:ea typeface="ＭＳ Ｐゴシック" panose="020B0600070205080204" pitchFamily="34" charset="-128"/>
              </a:rPr>
              <a:t> </a:t>
            </a:r>
          </a:p>
          <a:p>
            <a:pPr marL="342900" indent="-342900">
              <a:buFont typeface="Wingdings" panose="05000000000000000000" pitchFamily="2" charset="2"/>
              <a:buChar char="§"/>
            </a:pPr>
            <a:r>
              <a:rPr lang="en-US" altLang="en-US" dirty="0">
                <a:latin typeface="+mn-lt"/>
                <a:ea typeface="ＭＳ Ｐゴシック" panose="020B0600070205080204" pitchFamily="34" charset="-128"/>
              </a:rPr>
              <a:t>ET Handbook No. 391, UCFE Handbook for State Agencies </a:t>
            </a:r>
            <a:r>
              <a:rPr lang="en-US" altLang="en-US" dirty="0">
                <a:latin typeface="+mn-lt"/>
                <a:ea typeface="ＭＳ Ｐゴシック" panose="020B0600070205080204" pitchFamily="34" charset="-128"/>
                <a:hlinkClick r:id="rId8"/>
              </a:rPr>
              <a:t>http://wdr.doleta.gov/directives/corr_doc.cfm?DOCN=2233</a:t>
            </a:r>
            <a:r>
              <a:rPr lang="en-US" altLang="en-US" dirty="0">
                <a:latin typeface="+mn-lt"/>
                <a:ea typeface="ＭＳ Ｐゴシック" panose="020B0600070205080204" pitchFamily="34" charset="-128"/>
              </a:rPr>
              <a:t> </a:t>
            </a:r>
          </a:p>
          <a:p>
            <a:pPr marL="342900" indent="-342900">
              <a:buFont typeface="Wingdings" panose="05000000000000000000" pitchFamily="2" charset="2"/>
              <a:buChar char="§"/>
            </a:pPr>
            <a:r>
              <a:rPr lang="en-US" altLang="en-US" dirty="0">
                <a:latin typeface="+mn-lt"/>
                <a:ea typeface="ＭＳ Ｐゴシック" panose="020B0600070205080204" pitchFamily="34" charset="-128"/>
              </a:rPr>
              <a:t>Training and Employment Notice No. 32-15, and</a:t>
            </a:r>
          </a:p>
          <a:p>
            <a:pPr marL="342900" indent="-342900">
              <a:buFont typeface="Wingdings" panose="05000000000000000000" pitchFamily="2" charset="2"/>
              <a:buChar char="§"/>
            </a:pPr>
            <a:r>
              <a:rPr lang="en-US" altLang="en-US" dirty="0">
                <a:latin typeface="+mn-lt"/>
                <a:ea typeface="ＭＳ Ｐゴシック" panose="020B0600070205080204" pitchFamily="34" charset="-128"/>
              </a:rPr>
              <a:t>Unemployment Insurance Program Letter Numbers:</a:t>
            </a:r>
          </a:p>
          <a:p>
            <a:pPr marL="628650" lvl="1" indent="-171450">
              <a:buFont typeface="Wingdings" panose="05000000000000000000" pitchFamily="2" charset="2"/>
              <a:buChar char="§"/>
            </a:pPr>
            <a:r>
              <a:rPr lang="en-US" altLang="en-US" sz="1800" dirty="0">
                <a:ea typeface="ＭＳ Ｐゴシック" panose="020B0600070205080204" pitchFamily="34" charset="-128"/>
              </a:rPr>
              <a:t>20-10 &amp; 31-13,  </a:t>
            </a:r>
            <a:r>
              <a:rPr lang="en-US" altLang="en-US" sz="1800" dirty="0">
                <a:ea typeface="ＭＳ Ｐゴシック" panose="020B0600070205080204" pitchFamily="34" charset="-128"/>
                <a:hlinkClick r:id="rId9"/>
              </a:rPr>
              <a:t>http://wdr.doleta.gov/directives/</a:t>
            </a:r>
            <a:r>
              <a:rPr lang="en-US" altLang="en-US" sz="1800" dirty="0">
                <a:ea typeface="ＭＳ Ｐゴシック" panose="020B0600070205080204" pitchFamily="34" charset="-128"/>
              </a:rPr>
              <a:t> </a:t>
            </a:r>
          </a:p>
          <a:p>
            <a:endParaRPr lang="en-US" dirty="0">
              <a:latin typeface="+mn-lt"/>
            </a:endParaRPr>
          </a:p>
        </p:txBody>
      </p:sp>
      <p:sp>
        <p:nvSpPr>
          <p:cNvPr id="4" name="Slide Number Placeholder 3">
            <a:extLst>
              <a:ext uri="{FF2B5EF4-FFF2-40B4-BE49-F238E27FC236}">
                <a16:creationId xmlns:a16="http://schemas.microsoft.com/office/drawing/2014/main" id="{6A898836-9ABF-4E10-896A-C24724D63955}"/>
              </a:ext>
            </a:extLst>
          </p:cNvPr>
          <p:cNvSpPr>
            <a:spLocks noGrp="1"/>
          </p:cNvSpPr>
          <p:nvPr>
            <p:ph type="sldNum" sz="quarter" idx="11"/>
            <p:custDataLst>
              <p:tags r:id="rId3"/>
            </p:custDataLst>
          </p:nvPr>
        </p:nvSpPr>
        <p:spPr>
          <a:xfrm>
            <a:off x="7686108" y="6356350"/>
            <a:ext cx="1277484" cy="365125"/>
          </a:xfrm>
        </p:spPr>
        <p:txBody>
          <a:bodyPr/>
          <a:lstStyle/>
          <a:p>
            <a:fld id="{706D636C-90A3-4979-BA37-BAB384B22101}" type="slidenum">
              <a:rPr lang="en-US" smtClean="0"/>
              <a:pPr/>
              <a:t>27</a:t>
            </a:fld>
            <a:endParaRPr lang="en-US"/>
          </a:p>
        </p:txBody>
      </p:sp>
      <p:sp>
        <p:nvSpPr>
          <p:cNvPr id="5" name="Title 4">
            <a:extLst>
              <a:ext uri="{FF2B5EF4-FFF2-40B4-BE49-F238E27FC236}">
                <a16:creationId xmlns:a16="http://schemas.microsoft.com/office/drawing/2014/main" id="{4AA2D095-79B2-48E6-B1BB-FC18BA88E042}"/>
              </a:ext>
            </a:extLst>
          </p:cNvPr>
          <p:cNvSpPr>
            <a:spLocks noGrp="1"/>
          </p:cNvSpPr>
          <p:nvPr>
            <p:ph type="title"/>
            <p:custDataLst>
              <p:tags r:id="rId4"/>
            </p:custDataLst>
          </p:nvPr>
        </p:nvSpPr>
        <p:spPr/>
        <p:txBody>
          <a:bodyPr/>
          <a:lstStyle/>
          <a:p>
            <a:r>
              <a:rPr lang="en-US" altLang="en-US" dirty="0">
                <a:ea typeface="ＭＳ Ｐゴシック" panose="020B0600070205080204" pitchFamily="34" charset="-128"/>
              </a:rPr>
              <a:t>References</a:t>
            </a:r>
            <a:endParaRPr lang="en-US" dirty="0"/>
          </a:p>
        </p:txBody>
      </p:sp>
    </p:spTree>
    <p:custDataLst>
      <p:tags r:id="rId1"/>
    </p:custDataLst>
    <p:extLst>
      <p:ext uri="{BB962C8B-B14F-4D97-AF65-F5344CB8AC3E}">
        <p14:creationId xmlns:p14="http://schemas.microsoft.com/office/powerpoint/2010/main" val="11250088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EC64D59-29FA-4179-A338-CB713E8B3EEB}"/>
              </a:ext>
            </a:extLst>
          </p:cNvPr>
          <p:cNvSpPr>
            <a:spLocks noGrp="1"/>
          </p:cNvSpPr>
          <p:nvPr>
            <p:ph idx="1"/>
            <p:custDataLst>
              <p:tags r:id="rId2"/>
            </p:custDataLst>
          </p:nvPr>
        </p:nvSpPr>
        <p:spPr/>
        <p:txBody>
          <a:bodyPr/>
          <a:lstStyle/>
          <a:p>
            <a:pPr>
              <a:defRPr/>
            </a:pPr>
            <a:r>
              <a:rPr lang="en-US" altLang="en-US" dirty="0"/>
              <a:t>General UCFE Inquires</a:t>
            </a:r>
          </a:p>
          <a:p>
            <a:pPr lvl="1"/>
            <a:r>
              <a:rPr lang="en-US" dirty="0"/>
              <a:t>Jorge D. Colon,</a:t>
            </a:r>
          </a:p>
          <a:p>
            <a:pPr lvl="2"/>
            <a:r>
              <a:rPr lang="en-US" dirty="0"/>
              <a:t>US Department of Labor</a:t>
            </a:r>
          </a:p>
          <a:p>
            <a:pPr lvl="3"/>
            <a:r>
              <a:rPr lang="en-US" sz="1400" dirty="0"/>
              <a:t>Colon.Jorge,d@dol.gov</a:t>
            </a:r>
            <a:endParaRPr lang="en-US" dirty="0"/>
          </a:p>
          <a:p>
            <a:pPr lvl="4"/>
            <a:r>
              <a:rPr lang="en-US" dirty="0"/>
              <a:t>202.693.0173</a:t>
            </a:r>
          </a:p>
          <a:p>
            <a:r>
              <a:rPr lang="en-US" dirty="0"/>
              <a:t>Billing UCFE Inquiries</a:t>
            </a:r>
          </a:p>
          <a:p>
            <a:pPr lvl="1"/>
            <a:r>
              <a:rPr lang="en-US" dirty="0"/>
              <a:t>Cynthia M. Greene</a:t>
            </a:r>
          </a:p>
          <a:p>
            <a:pPr lvl="2"/>
            <a:r>
              <a:rPr lang="en-US" dirty="0"/>
              <a:t>US Department of Labor</a:t>
            </a:r>
          </a:p>
          <a:p>
            <a:pPr lvl="3"/>
            <a:r>
              <a:rPr lang="en-US" altLang="en-US" sz="1400"/>
              <a:t>greene.cynthia</a:t>
            </a:r>
            <a:r>
              <a:rPr lang="en-US" altLang="en-US" sz="1400" dirty="0"/>
              <a:t>.m@dol.gov</a:t>
            </a:r>
            <a:endParaRPr lang="en-US" dirty="0"/>
          </a:p>
          <a:p>
            <a:pPr lvl="4"/>
            <a:r>
              <a:rPr lang="en-US" dirty="0"/>
              <a:t>202.693.2724</a:t>
            </a:r>
          </a:p>
        </p:txBody>
      </p:sp>
    </p:spTree>
    <p:custDataLst>
      <p:tags r:id="rId1"/>
    </p:custDataLst>
    <p:extLst>
      <p:ext uri="{BB962C8B-B14F-4D97-AF65-F5344CB8AC3E}">
        <p14:creationId xmlns:p14="http://schemas.microsoft.com/office/powerpoint/2010/main" val="424542014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PERSISTENCEDATA" val="MMPROD_UIPERSISTENCEDATA"/>
  <p:tag name="MMPROD_THEME_BG_IMAGE" val=""/>
  <p:tag name="MMPROD_UIDATA" val="&lt;database version=&quot;11.0&quot;&gt;&lt;object type=&quot;1&quot; unique_id=&quot;10001&quot;&gt;&lt;property id=&quot;20141&quot; value=&quot;WFGPS_UCFE for Federal Agencies Training_FINAL 20180918&quot;/&gt;&lt;property id=&quot;20148&quot; value=&quot;5&quot;/&gt;&lt;property id=&quot;20184&quot; value=&quot;7&quot;/&gt;&lt;property id=&quot;20224&quot; value=&quot;C:\Users\jvehlow\Desktop&quot;/&gt;&lt;property id=&quot;20250&quot; value=&quot;0&quot;/&gt;&lt;property id=&quot;20251&quot; value=&quot;1&quot;/&gt;&lt;property id=&quot;20259&quot; value=&quot;0&quot;/&gt;&lt;property id=&quot;20263&quot; value=&quot;3&quot;/&gt;&lt;property id=&quot;20264&quot; value=&quot;1&quot;/&gt;&lt;object type=&quot;2&quot; unique_id=&quot;10002&quot;&gt;&lt;object type=&quot;3&quot; unique_id=&quot;10004&quot;&gt;&lt;property id=&quot;20148&quot; value=&quot;5&quot;/&gt;&lt;property id=&quot;20300&quot; value=&quot;Slide 1 - &amp;quot;Unemployment Compensation for Federal Employees (UCFE)&amp;quot;&quot;/&gt;&lt;property id=&quot;20307&quot; value=&quot;287&quot;/&gt;&lt;property id=&quot;20309&quot; value=&quot;-1&quot;/&gt;&lt;/object&gt;&lt;object type=&quot;3&quot; unique_id=&quot;10008&quot;&gt;&lt;property id=&quot;20148&quot; value=&quot;5&quot;/&gt;&lt;property id=&quot;20300&quot; value=&quot;Slide 2&quot;/&gt;&lt;property id=&quot;20307&quot; value=&quot;286&quot;/&gt;&lt;property id=&quot;20309&quot; value=&quot;-1&quot;/&gt;&lt;/object&gt;&lt;object type=&quot;3&quot; unique_id=&quot;10015&quot;&gt;&lt;property id=&quot;20148&quot; value=&quot;5&quot;/&gt;&lt;property id=&quot;20300&quot; value=&quot;Slide 3 - &amp;quot;Background &amp;quot;&quot;/&gt;&lt;property id=&quot;20307&quot; value=&quot;276&quot;/&gt;&lt;property id=&quot;20309&quot; value=&quot;-1&quot;/&gt;&lt;/object&gt;&lt;object type=&quot;3&quot; unique_id=&quot;10017&quot;&gt;&lt;property id=&quot;20148&quot; value=&quot;5&quot;/&gt;&lt;property id=&quot;20300&quot; value=&quot;Slide 27 - &amp;quot;References&amp;quot;&quot;/&gt;&lt;property id=&quot;20307&quot; value=&quot;285&quot;/&gt;&lt;property id=&quot;20309&quot; value=&quot;-1&quot;/&gt;&lt;/object&gt;&lt;object type=&quot;3&quot; unique_id=&quot;10023&quot;&gt;&lt;property id=&quot;20148&quot; value=&quot;5&quot;/&gt;&lt;property id=&quot;20300&quot; value=&quot;Slide 28&quot;/&gt;&lt;property id=&quot;20307&quot; value=&quot;275&quot;/&gt;&lt;property id=&quot;20309&quot; value=&quot;-1&quot;/&gt;&lt;/object&gt;&lt;object type=&quot;3&quot; unique_id=&quot;10049&quot;&gt;&lt;property id=&quot;20148&quot; value=&quot;5&quot;/&gt;&lt;property id=&quot;20300&quot; value=&quot;Slide 4 - &amp;quot;Federal-State Partnership&amp;quot;&quot;/&gt;&lt;property id=&quot;20307&quot; value=&quot;433&quot;/&gt;&lt;property id=&quot;20309&quot; value=&quot;-1&quot;/&gt;&lt;/object&gt;&lt;object type=&quot;3&quot; unique_id=&quot;10050&quot;&gt;&lt;property id=&quot;20148&quot; value=&quot;5&quot;/&gt;&lt;property id=&quot;20300&quot; value=&quot;Slide 5 - &amp;quot;UCFE Financing &amp;amp; Billing&amp;quot;&quot;/&gt;&lt;property id=&quot;20307&quot; value=&quot;469&quot;/&gt;&lt;property id=&quot;20309&quot; value=&quot;-1&quot;/&gt;&lt;/object&gt;&lt;object type=&quot;3&quot; unique_id=&quot;10051&quot;&gt;&lt;property id=&quot;20148&quot; value=&quot;5&quot;/&gt;&lt;property id=&quot;20300&quot; value=&quot;Slide 6 - &amp;quot;U.S. Department of Labor Responsibilities &amp;quot;&quot;/&gt;&lt;property id=&quot;20307&quot; value=&quot;434&quot;/&gt;&lt;property id=&quot;20309&quot; value=&quot;-1&quot;/&gt;&lt;/object&gt;&lt;object type=&quot;3&quot; unique_id=&quot;10052&quot;&gt;&lt;property id=&quot;20148&quot; value=&quot;5&quot;/&gt;&lt;property id=&quot;20300&quot; value=&quot;Slide 7 - &amp;quot; Directory of Federal Agencies &amp;quot;&quot;/&gt;&lt;property id=&quot;20307&quot; value=&quot;461&quot;/&gt;&lt;property id=&quot;20309&quot; value=&quot;-1&quot;/&gt;&lt;/object&gt;&lt;object type=&quot;3&quot; unique_id=&quot;10053&quot;&gt;&lt;property id=&quot;20148&quot; value=&quot;5&quot;/&gt;&lt;property id=&quot;20300&quot; value=&quot;Slide 8 - &amp;quot;Federal Agencies Responsibilities&amp;quot;&quot;/&gt;&lt;property id=&quot;20307&quot; value=&quot;512&quot;/&gt;&lt;property id=&quot;20309&quot; value=&quot;-1&quot;/&gt;&lt;/object&gt;&lt;object type=&quot;3&quot; unique_id=&quot;10054&quot;&gt;&lt;property id=&quot;20148&quot; value=&quot;5&quot;/&gt;&lt;property id=&quot;20300&quot; value=&quot;Slide 9 - &amp;quot;State Responsibilities&amp;quot;&quot;/&gt;&lt;property id=&quot;20307&quot; value=&quot;436&quot;/&gt;&lt;property id=&quot;20309&quot; value=&quot;-1&quot;/&gt;&lt;/object&gt;&lt;object type=&quot;3&quot; unique_id=&quot;10055&quot;&gt;&lt;property id=&quot;20148&quot; value=&quot;5&quot;/&gt;&lt;property id=&quot;20300&quot; value=&quot;Slide 10 - &amp;quot;Federal Claims Control Center (FCCC)&amp;quot;&quot;/&gt;&lt;property id=&quot;20307&quot; value=&quot;422&quot;/&gt;&lt;property id=&quot;20309&quot; value=&quot;-1&quot;/&gt;&lt;/object&gt;&lt;object type=&quot;3&quot; unique_id=&quot;10056&quot;&gt;&lt;property id=&quot;20148&quot; value=&quot;5&quot;/&gt;&lt;property id=&quot;20300&quot; value=&quot;Slide 11 - &amp;quot;Assignment of UCFE Wages&amp;quot;&quot;/&gt;&lt;property id=&quot;20307&quot; value=&quot;458&quot;/&gt;&lt;property id=&quot;20309&quot; value=&quot;-1&quot;/&gt;&lt;/object&gt;&lt;object type=&quot;3&quot; unique_id=&quot;10057&quot;&gt;&lt;property id=&quot;20148&quot; value=&quot;5&quot;/&gt;&lt;property id=&quot;20300&quot; value=&quot;Slide 12 - &amp;quot;Provisions of State Law&amp;quot;&quot;/&gt;&lt;property id=&quot;20307&quot; value=&quot;435&quot;/&gt;&lt;property id=&quot;20309&quot; value=&quot;-1&quot;/&gt;&lt;/object&gt;&lt;object type=&quot;3&quot; unique_id=&quot;10058&quot;&gt;&lt;property id=&quot;20148&quot; value=&quot;5&quot;/&gt;&lt;property id=&quot;20300&quot; value=&quot;Slide 13 - &amp;quot;Nonmonetary Determinations&amp;quot;&quot;/&gt;&lt;property id=&quot;20307&quot; value=&quot;493&quot;/&gt;&lt;property id=&quot;20309&quot; value=&quot;-1&quot;/&gt;&lt;/object&gt;&lt;object type=&quot;3&quot; unique_id=&quot;10059&quot;&gt;&lt;property id=&quot;20148&quot; value=&quot;5&quot;/&gt;&lt;property id=&quot;20300&quot; value=&quot;Slide 14 - &amp;quot;Forms Used for UCFE&amp;quot;&quot;/&gt;&lt;property id=&quot;20307&quot; value=&quot;483&quot;/&gt;&lt;property id=&quot;20309&quot; value=&quot;-1&quot;/&gt;&lt;/object&gt;&lt;object type=&quot;3&quot; unique_id=&quot;10060&quot;&gt;&lt;property id=&quot;20148&quot; value=&quot;5&quot;/&gt;&lt;property id=&quot;20300&quot; value=&quot;Slide 15 - &amp;quot;ETA-931, Request for Wage &amp;amp; Separation Information&amp;quot;&quot;/&gt;&lt;property id=&quot;20307&quot; value=&quot;472&quot;/&gt;&lt;property id=&quot;20309&quot; value=&quot;-1&quot;/&gt;&lt;/object&gt;&lt;object type=&quot;3&quot; unique_id=&quot;10061&quot;&gt;&lt;property id=&quot;20148&quot; value=&quot;5&quot;/&gt;&lt;property id=&quot;20300&quot; value=&quot;Slide 16 - &amp;quot;ETA-931, Request for Wage &amp;amp; Separation Information&amp;quot;&quot;/&gt;&lt;property id=&quot;20307&quot; value=&quot;516&quot;/&gt;&lt;property id=&quot;20309&quot; value=&quot;-1&quot;/&gt;&lt;/object&gt;&lt;object type=&quot;3&quot; unique_id=&quot;10062&quot;&gt;&lt;property id=&quot;20148&quot; value=&quot;5&quot;/&gt;&lt;property id=&quot;20300&quot; value=&quot;Slide 17 - &amp;quot;ETA-931, Request for Wage &amp;amp; Separation Information&amp;quot;&quot;/&gt;&lt;property id=&quot;20307&quot; value=&quot;514&quot;/&gt;&lt;property id=&quot;20309&quot; value=&quot;-1&quot;/&gt;&lt;/object&gt;&lt;object type=&quot;3&quot; unique_id=&quot;10063&quot;&gt;&lt;property id=&quot;20148&quot; value=&quot;5&quot;/&gt;&lt;property id=&quot;20300&quot; value=&quot;Slide 18 - &amp;quot;ETA-931, Request for Wage &amp;amp; Separation Information&amp;quot;&quot;/&gt;&lt;property id=&quot;20307&quot; value=&quot;515&quot;/&gt;&lt;property id=&quot;20309&quot; value=&quot;-1&quot;/&gt;&lt;/object&gt;&lt;object type=&quot;3&quot; unique_id=&quot;10064&quot;&gt;&lt;property id=&quot;20148&quot; value=&quot;5&quot;/&gt;&lt;property id=&quot;20300&quot; value=&quot;Slide 19 - &amp;quot;ETA-931, Request for Wage &amp;amp; Separation Information&amp;quot;&quot;/&gt;&lt;property id=&quot;20307&quot; value=&quot;513&quot;/&gt;&lt;property id=&quot;20309&quot; value=&quot;-1&quot;/&gt;&lt;/object&gt;&lt;object type=&quot;3&quot; unique_id=&quot;10065&quot;&gt;&lt;property id=&quot;20148&quot; value=&quot;5&quot;/&gt;&lt;property id=&quot;20300&quot; value=&quot;Slide 20 - &amp;quot;ETA-931, Request for Wage &amp;amp; Separation Information&amp;quot;&quot;/&gt;&lt;property id=&quot;20307&quot; value=&quot;517&quot;/&gt;&lt;property id=&quot;20309&quot; value=&quot;-1&quot;/&gt;&lt;/object&gt;&lt;object type=&quot;3&quot; unique_id=&quot;10066&quot;&gt;&lt;property id=&quot;20148&quot; value=&quot;5&quot;/&gt;&lt;property id=&quot;20300&quot; value=&quot;Slide 21 - &amp;quot;ETA-931 Discharge&amp;quot;&quot;/&gt;&lt;property id=&quot;20307&quot; value=&quot;511&quot;/&gt;&lt;property id=&quot;20309&quot; value=&quot;-1&quot;/&gt;&lt;/object&gt;&lt;object type=&quot;3&quot; unique_id=&quot;10067&quot;&gt;&lt;property id=&quot;20148&quot; value=&quot;5&quot;/&gt;&lt;property id=&quot;20300&quot; value=&quot;Slide 22 - &amp;quot;ETA-931 Voluntary Quit&amp;quot;&quot;/&gt;&lt;property id=&quot;20307&quot; value=&quot;510&quot;/&gt;&lt;property id=&quot;20309&quot; value=&quot;-1&quot;/&gt;&lt;/object&gt;&lt;object type=&quot;3&quot; unique_id=&quot;10068&quot;&gt;&lt;property id=&quot;20148&quot; value=&quot;5&quot;/&gt;&lt;property id=&quot;20300&quot; value=&quot;Slide 23 - &amp;quot;ADDITIONAL INFORMATION&amp;quot;&quot;/&gt;&lt;property id=&quot;20307&quot; value=&quot;519&quot;/&gt;&lt;property id=&quot;20309&quot; value=&quot;-1&quot;/&gt;&lt;/object&gt;&lt;object type=&quot;3&quot; unique_id=&quot;10069&quot;&gt;&lt;property id=&quot;20148&quot; value=&quot;5&quot;/&gt;&lt;property id=&quot;20300&quot; value=&quot;Slide 24 - &amp;quot;Appeals&amp;quot;&quot;/&gt;&lt;property id=&quot;20307&quot; value=&quot;398&quot;/&gt;&lt;property id=&quot;20309&quot; value=&quot;-1&quot;/&gt;&lt;/object&gt;&lt;object type=&quot;3&quot; unique_id=&quot;10070&quot;&gt;&lt;property id=&quot;20148&quot; value=&quot;5&quot;/&gt;&lt;property id=&quot;20300&quot; value=&quot;Slide 25 - &amp;quot;Office of the Inspector General Findings on the UCFE Program&amp;quot;&quot;/&gt;&lt;property id=&quot;20307&quot; value=&quot;508&quot;/&gt;&lt;property id=&quot;20309&quot; value=&quot;-1&quot;/&gt;&lt;/object&gt;&lt;object type=&quot;3&quot; unique_id=&quot;10071&quot;&gt;&lt;property id=&quot;20148&quot; value=&quot;5&quot;/&gt;&lt;property id=&quot;20300&quot; value=&quot;Slide 26 - &amp;quot;Reminders&amp;quot;&quot;/&gt;&lt;property id=&quot;20307&quot; value=&quot;485&quot;/&gt;&lt;property id=&quot;20309&quot; value=&quot;-1&quot;/&gt;&lt;/object&gt;&lt;/object&gt;&lt;object type=&quot;8&quot; unique_id=&quot;10048&quot;&gt;&lt;/object&gt;&lt;object type=&quot;10&quot; unique_id=&quot;10299&quot;&gt;&lt;object type=&quot;11&quot; unique_id=&quot;10300&quot;&gt;&lt;/object&gt;&lt;/object&gt;&lt;object type=&quot;4&quot; unique_id=&quot;10301&quot;&gt;&lt;/object&gt;&lt;/object&gt;&lt;/database&gt;"/>
  <p:tag name="MMPROD_TAG_VCONFIG" val="PD94bWwgdmVyc2lvbj0iMS4wIj8+DQo8Y29uZmlndXJhdGlvbj4NCgk8YnJhbmRpbmc+DQoJCTx1aWZvbnQgbmFtZT0iRk9OVF9OT1RFU19URVhUIiB2YWx1ZT0iVmVyZGFuYSw5LGZhbHNlLGZhbHNlLGZhbHNlIi8+DQoJPC9icmFuZGluZz4NCgk8Y29sb3JzPg0KCQk8dWljb2xvciBuYW1lPSJwcmltYXJ5IiB2YWx1ZT0iMHg2Rjg0ODgiLz4NCgkJPHVpY29sb3IgbmFtZT0iZ2xvdyIgdmFsdWU9IjB4NjA5NzczIi8+DQoJCTx1aWNvbG9yIG5hbWU9InRleHQiIHZhbHVlPSIweEZGRkZGRiIvPg0KCQk8dWljb2xvciBuYW1lPSJsaWdodCIgdmFsdWU9IjB4NEU1RDYwIi8+DQoJCTx1aWNvbG9yIG5hbWU9InNoYWRvdyIgdmFsdWU9IjB4MDAwMDAwIi8+DQoJCTx1aWNvbG9yIG5hbWU9ImJhY2tncm91bmQiIHZhbHVlPSIweDcyNzk3MSIvPg0KCTwvY29sb3JzPg0KCTxsYXlvdXQ+DQoJCTx1aXNob3cgbmFtZT0icHJlc2VudGF0aW9udGl0bGUiIHZhbHVlPSJ0cnVlIi8+PHVpc2hvdyBuYW1lPSJwcmVzZW50ZXJwaG90byIgdmFsdWU9InRydWUiLz48dWlzaG93IG5hbWU9InByZXNlbnRlcm5hbWUiIHZhbHVlPSJ0cnVlIi8+PHVpc2hvdyBuYW1lPSJwcmVzZW50ZXJ0aXRsZSIgdmFsdWU9InRydWUiLz48dWlzaG93IG5hbWU9InByZXNlbnRlcmVtYWlsIiB2YWx1ZT0idHJ1ZSIvPjx1aXNob3cgbmFtZT0icHJlc2VudGVyYmlvIiB2YWx1ZT0idHJ1ZSIvPjx1aXNob3cgbmFtZT0iY29tcGFueWxvZ28iIHZhbHVlPSJ0cnVlIi8+PHVpc2hvdyBuYW1lPSJzaWRlYmFyIiB2YWx1ZT0idHJ1ZSIvPjx1aXNob3cgbmFtZT0ib3V0bGluZSIgdmFsdWU9InRydWUiLz48dWlzaG93IG5hbWU9InRodW1ibmFpbCIgdmFsdWU9InRydWUiLz4NCgkJPHVpc2hvdyBuYW1lPSJub3RlcyIgdmFsdWU9InRydWUiLz48dWlzaG93IG5hbWU9InNlYXJjaCIgdmFsdWU9InRydWUiLz48dWlzaG93IG5hbWU9InF1aXoiIHZhbHVlPSJ0cnVlIi8+PHVpc2hvdyBuYW1lPSJhdHRhY2htZW50cyIgdmFsdWU9InRydWUiLz48dWlzaG93IG5hbWU9InV0aWxzIiB2YWx1ZT0idHJ1ZSIvPjx1aXNob3cgbmFtZT0idm9sdW1lIiB2YWx1ZT0idHJ1ZSIvPjx1aXNob3cgbmFtZT0icGxheWJhciIgdmFsdWU9InRydWUiLz48dWlzaG93IG5hbWU9InRhbGtpbmdoZWFkIiB2YWx1ZT0idHJ1ZSIvPjx1aXNob3cgbmFtZT0ic2lkZWJhcm9ucmlnaHQiIHZhbHVlPSJ0cnVlIi8+PHVpc2hvdyBuYW1lPSJ2aWV3Y2hhbmdlIiB2YWx1ZT0idHJ1ZSIvPjx1aXNob3cgbmFtZT0iYWx3YXlzU2NydW5jaCIgdmFsdWU9ImZhbHNlIi8+PHVpc2hvdyBuYW1lPSJpbml0aWFsZGlzcGxheW1vZGVpc25vcm1hbCIgdmFsdWU9InRydWUiLz48dWlyZXBsYWNlIG5hbWU9ImxvZ28iIHZhbHVlPSIiLz48dWlyZXBsYWNlIG5hbWU9ImJnaW1hZ2UiIHZhbHVlPSIiLz48dWlyZXBsYWNlIG5hbWU9ImluaXRpYWx0YWIiIHZhbHVlPSJvdXRsaW5lIi8+PHVpc2hvdyBuYW1lPSJjY3RleHRoaWdobGlnaHRpbmciIHZhbHVlPSJ0cnVlIi8+DQoJPC9sYXlvdXQ+DQoJPHByZWxvYWRlcj48c2V0Qm9vbCBuYW1lPSJkaXNhYmxlQXNzZXRQcmVsb2FkZXIiIHZhbHVlPSJ0cnVlIi8+PC9wcmVsb2FkZXI+PGxhbmd1YWdlIGlkPSJlb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lkZSAlbiIvPg0KCQk8dWl0ZXh0IG5hbWU9IkFUVEFDSE1FTlRfUFJFVklFV19XQVJOSU5HTVNHX1RJVExFU1RSSU5HIiB2YWx1ZT0iQXR0YWNobWVudCBXYXJuaW5nIi8+DQoJCTx1aXRleHQgbmFtZT0iQVRUQUNITUVOVF9QUkVWSUVXX1dBUk5JTkdNU0ciIHZhbHVlPSJBdHRhY2htZW50cyBkbyBub3Qgb3BlbiBpbiBQcmV2aWV3IG1vZGUuIFBsZWFzZSB1c2UgcHVibGlzaCB0byBzZWUgdGhlIHJlc3VsdHMiLz4NCgkJPHVpdGV4dCBuYW1lPSJDT0xMQUJfTE9DQUxfUExBWUJBQ0tfTVNHIiB2YWx1ZT0iQ29udGVudCBpcyBiZWluZyBwbGF5ZWQgbG9jYWxseS4gQ29sbGFib3JhdGlvbiBkb2VzIG5vdCB3b3JrIGluIHRoaXMgbW9kZSIvPg0KCQk8dWl0ZXh0IG5hbWU9IkNPTExBQl9MT0NBTF9QTEFZQkFDS19USVRMRSIgdmFsdWU9IkxvY2FsIFBsYXliYWNrIi8+DQoJCTx1aXRleHQgbmFtZT0iQ09MTEFCX0xPQ0FMX1BMQVlCQUNLQlROIiB2YWx1ZT0iT2s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x1aXRleHQgbmFtZT0iQ09VUlNFX1NUQVRVUyIgdmFsdWU9Ik1vZHVsZSBTdGF0dXMiLz4NCgkJPHVpdGV4dCBuYW1lPSJQQVNTRURfU1RSSU5HIiB2YWx1ZT0iUGFzc2VkIi8+DQoJCTx1aXRleHQgbmFtZT0iRkFJTEVEX1NUUklORyIgdmFsdWU9IkZhaWxlZCIvPg0KCQk8IS0tcXVpeiBwb2QgYW5kIG1lc3NhZ2UgYm94IHRleHRzLS0+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lFVSVpQT0RfUVVJWl9BVFRFTVBUIiB2YWx1ZT0iUXVpeiBBdHRlbXB0OiIvPg0KCQk8dWl0ZXh0IG5hbWU9IlFVSVpQT0RfUVVJWl9BVFRFTVBUX1ZBTFVFIiB2YWx1ZT0iJW4gb2YgJXQiLz4NCgkJPHVpdGV4dCBuYW1lPSJRVUlaUE9EX1FVSVpfU0NPUkUiIHZhbHVlPSJTY29yZWQ6Ii8+DQoJCTx1aXRleHQgbmFtZT0iUVVJWlBPRF9RVUlaX1BBU1NTQ09SRSIgdmFsdWU9IlBhc3NpbmcgU2NvcmU6Ii8+DQoJCTx1aXRleHQgbmFtZT0iUVVJWlBPRF9RVUlaX01BWFNDT1JFIiB2YWx1ZT0iTWF4IFNjb3JlOiIvPg0KCQk8dWl0ZXh0IG5hbWU9IlFVSVpQT0RfUVVFU0FUTVBUX1NUUiIgdmFsdWU9IkF0dGVtcHQ6ICVuIG9mICV0Ii8+DQoJCTx1aXRleHQgbmFtZT0iUVVJWlBPRF9RVUVTVFlQRV9TVFIiIHZhbHVlPSJUeXBlOiAlcyIvPg0KCQk8dWl0ZXh0IG5hbWU9IlFVSVpQT0RfUVVFU1RZUEVfR1JEIiB2YWx1ZT0iR3JhZGVkIi8+DQoJCTx1aXRleHQgbmFtZT0iUVVJWlBPRF9RVUVTVFlQRV9TVlkiIHZhbHVlPSJTdXJ2ZXkiLz4NCgkJPHVpdGV4dCBuYW1lPSJRVUlaUE9EX1FVSVpBVE1QVF9JTkYiIHZhbHVlPSJJbmZpbml0ZSIvPg0KCQk8dWl0ZXh0IG5hbWU9IlFVSVpQT0RfUVVFU0FUTVBUX0lORiIgdmFsdWU9IkluZmluaXRlIi8+DQoJCTx1aXRleHQgbmFtZT0iV0FSTklOR01TR19ZRVNTVFJJTkciIHZhbHVlPSJZZXMiLz4NCgkJPHVpdGV4dCBuYW1lPSJXQVJOSU5HTVNHX05PU1RSSU5HIiB2YWx1ZT0iTm8iLz4NCgkJPHVpdGV4dCBuYW1lPSJXQVJOSU5HTVNHX1RJVExFU1RSSU5HIiB2YWx1ZT0iUXVpeiBOYXZpZ2F0aW9uIFdhcm5pbmciLz4NCgkJPHVpdGV4dCBuYW1lPSJXQVJOSU5HTVNHX01TR1NUUklORyIgdmFsdWU9IlRoZXJlIGFyZSB1bi1hdHRlbXB0ZWQgcXVlc3Rpb25zIGluIHRoaXMgUXVpei4NCg0KQ2xpY2tpbmcgWWVzIHdpbGwgdGFrZSB5b3Ugb3V0IG9mIHRoZSBRdWl6LiBDbGljayBObyB0byBjb250aW51ZSB0aGUgUXVpei4iLz4NCgkJPHVpdGV4dCBuYW1lPSJJTkZPUk1BVElPTl9IMjY0X0ZMQVNIUExBWUVSIiB2YWx1ZT0iVGhlIGN1cnJlbnQgdmVyc2lvbiBvZiBGbGFzaCBQbGF5ZXIgaW5zdGFsbGVkIG9uIHlvdXIgbWFjaGluZSBkb2VzIG5vdCBzdXBwb3J0IHRoaXMgdmlkZW8uIENsaWNrIG9uIHRoZSB2aWRlbyBhcmVhIHRvIGRvd25sb2FkIHRoZSBsYXRlc3Q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TaG93IHNpZGViYXIgdG8gcGFydGljaXBhbnRzIi8+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YXI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2KrYrdiw2YrYsSDYudmGINin2YTZhdix2YHZgtin2KoiLz4NCgkJPHVpdGV4dCBuYW1lPSJBVFRBQ0hNRU5UX1BSRVZJRVdfV0FSTklOR01TRyIgdmFsdWU9ItmE2Kcg2YrZhdmD2YYg2YHYqtitINin2YTZhdix2YHZgtin2Kog2YHZiiDZhtmF2Lcg2KfZhNmF2LnYp9mK2YbYqS4g2KfZhNix2KzYp9ihINin2LPYqtiu2K/Yp9mFINmG2LTYsSDZhNix2KTZitipINin2YTZhtiq2KfYptisLiIvPg0KCQk8dWl0ZXh0IG5hbWU9IlVOTkFNRURTTElERVRJVExFIiB2YWx1ZT0i2LTYsdmK2K3YqSAlbiIvPg0KCQk8dWl0ZXh0IG5hbWU9IkNPTExBQl9MT0NBTF9QTEFZQkFDS19NU0ciIHZhbHVlPSLZitis2LHZiiDYrdin2YTZitin2Ysg2KrYtNi62YrZhCDYp9mE2YXYrdiq2YjZiSDZhdit2YTZitin2YsuINin2YTYqti52KfZiNmGINmE2Kcg2YrYudmF2YQg2YHZiiDZh9iw2Kcg2KfZhNmI2LbYuS4iLz4NCgkJPHVpdGV4dCBuYW1lPSJDT0xMQUJfTE9DQUxfUExBWUJBQ0tfVElUTEUiIHZhbHVlPSLYqti02LrZitmEINmF2K3ZhNmKIi8+DQoJCTx1aXRleHQgbmFtZT0iQ09MTEFCX0xPQ0FMX1BMQVlCQUNLQlROIiB2YWx1ZT0i2YXZiNin2YHZgiIvPg0KCQk8IS0tIHN1YnN0aXR1dGlvbjogJW4gPT0gc2xpZGUgbnVtYmVyIC0tPg0KCQk8IS0tIHN1YnN0aXR1dGlvbjogJXQgPT0gdG90YWwgc2xpZGUgY291bnQgLS0+DQoJCTx1aXRleHQgbmFtZT0iU0NSVUJCQVJTVEFUVVNfU0xJREVJTkZPIiB2YWx1ZT0i2LTYsdmK2K3YqSAlbiAvICV0IHwgIi8+DQoJCTx1aXRleHQgbmFtZT0iU0NSVUJCQVJTVEFUVVNfU1RPUFBFRCIgdmFsdWU9ItmF2KrZiNmC2YEiLz4NCgkJPHVpdGV4dCBuYW1lPSJTQ1JVQkJBUlNUQVRVU19QTEFZSU5HIiB2YWx1ZT0i2YLZitivINin2YTYqti02LrZitmEIi8+DQoJCTx1aXRleHQgbmFtZT0iU0NSVUJCQVJTVEFUVVNfTk9BVURJTyIgdmFsdWU9ItmE2Kcg2YrZiNis2K8g2LXZiNiqIi8+DQoJCTx1aXRleHQgbmFtZT0iU0NSVUJCQVJTVEFUVVNfVklEUExBWUlORyIgdmFsdWU9Itin2YTZgdmK2K/ZitmIINmC2YrYryDYp9mE2KrYtNi62YrZhCIvPg0KCQk8dWl0ZXh0IG5hbWU9IlNDUlVCQkFSU1RBVFVTX0xPQURJTkciIHZhbHVlPSLZitis2LHZiiDYp9mE2KLZhiDYp9mE2KrYrdmF2YrZhC4uLiIvPg0KCQk8dWl0ZXh0IG5hbWU9IlNDUlVCQkFSU1RBVFVTX0JVRkZFUklORyIgdmFsdWU9ItmK2KzYsdmKINin2YTYotmGINin2YTYqtiu2LLZitmGINin2YTZhdik2YLYqiIvPg0KCQk8dWl0ZXh0IG5hbWU9IlNDUlVCQkFSU1RBVFVTX1FVRVNUSU9OIiB2YWx1ZT0i2KfZhNil2KzYp9io2Kkg2LnZhNmJINin2YTYs9ik2KfZhCIvPg0KCQk8dWl0ZXh0IG5hbWU9IlNDUlVCQkFSU1RBVFVTX1JFVklFV1FVSVoiIHZhbHVlPSLZhdix2KfYrNi52Kkg2KfZhNmF2LPYp9io2YLYqSIvPg0KCQk8IS0tIHN1YnN0aXR1dGlvbjogJW0gPT0gbWludXRlcyByZW1haW5pbmcgLS0+DQoJCTwhLS0gc3Vic3RpdHV0aW9uOiAlcyA9PSBzZWNvbmRzIHJlbWFpbmluZyAtLT4NCgkJPHVpdGV4dCBuYW1lPSJFTEFQU0VEIiB2YWx1ZT0iJW0g2K/Zgtin2KbZgiVzINir2YjYp9mGINmF2KrYqNmC2YrYqSIvPg0KCQk8dWl0ZXh0IG5hbWU9Ik5PVEZPVU5EIiB2YWx1ZT0i2YTZhSDZitmP2LnYq9ixINi52YTZiSDYtNmK2KEiLz4NCgkJPHVpdGV4dCBuYW1lPSJBVFRBQ0hNRU5UUyIgdmFsdWU9Itin2YTZhdix2YHZgtin2KoiLz4NCgkJPCEtLSBzdWJzdGl0dXRpb246ICVwID09IGN1cnJlbnQgc3BlYWtlcidzIHRpdGxlIC0tPg0KCQk8dWl0ZXh0IG5hbWU9IkJJT1dJTl9USVRMRSIgdmFsdWU9Itin2YTYs9mK2LHYqSDYp9mE2LDYp9iq2YrYqTogJXAiLz4NCgkJPHVpdGV4dCBuYW1lPSJCSU9CVE5fVElUTEUiIHZhbHVlPSLYp9mE2LPZitix2Kkg2KfZhNiw2KfYqtmK2KkiLz4NCgkJPHVpdGV4dCBuYW1lPSJESVZJREVSQlROX1RJVExFIiB2YWx1ZT0ifCIvPg0KCQk8dWl0ZXh0IG5hbWU9IkNPTlRBQ1RCVE5fVElUTEUiIHZhbHVlPSLYp9iq2LXYp9mEIi8+DQoJCTx1aXRleHQgbmFtZT0iVEFCX1FVSVoiIHZhbHVlPSLZhdiz2KfYqNmC2KkiLz4NCgkJPHVpdGV4dCBuYW1lPSJUQUJfT1VUTElORSIgdmFsdWU9ItmF2K7Yt9i3Ii8+DQoJCTx1aXRleHQgbmFtZT0iVEFCX1RIVU1CIiB2YWx1ZT0i2YXYtdi62ZHYsdipIi8+DQoJCTx1aXRleHQgbmFtZT0iVEFCX05PVEVTIiB2YWx1ZT0i2YXZhNin2K3YuNin2KoiLz4NCgkJPHVpdGV4dCBuYW1lPSJUQUJfU0VBUkNIIiB2YWx1ZT0i2KjYrdirIi8+DQoJCTx1aXRleHQgbmFtZT0iU0xJREVfSEVBRElORyIgdmFsdWU9Iti52YbZiNin2YYg2KfZhNi02LHZitit2KkgIi8+DQoJCTx1aXRleHQgbmFtZT0iRFVSQVRJT05fSEVBRElORyIgdmFsdWU9ItmF2K/YqSIvPg0KCQk8dWl0ZXh0IG5hbWU9IlNFQVJDSF9IRUFESU5HIiB2YWx1ZT0iOtin2YTYqNit2Ksg2LnZhiDZhti1Ii8+DQoJCTx1aXRleHQgbmFtZT0iVEhVTUJfSEVBRElORyIgdmFsdWU9Iti02LHZitit2KkiLz4NCgkJPHVpdGV4dCBuYW1lPSJUSFVNQl9JTkZPIiB2YWx1ZT0i2LnZhtmI2KfZhi/Zhdiv2Kkg2KfZhNi02LHZitit2KkiLz4NCgkJPHVpdGV4dCBuYW1lPSJBVFRBQ0hOQU1FX0hFQURJTkciIHZhbHVlPSLYp9iz2YUg2KfZhNmF2YTZgSIvPg0KCQk8dWl0ZXh0IG5hbWU9IkFUVEFDSFNJWkVfSEVBRElORyIgdmFsdWU9Itin2YTYrdis2YUiLz4NCgkJPHVpdGV4dCBuYW1lPSJTTElERV9OT1RFUyIgdmFsdWU9ItmF2YTYp9it2LjYp9iqINin2YTYtNix2YrYrdipIi8+DQoJCTx1aXRleHQgbmFtZT0iQ09VUlNFX1NUQVRVUyIgdmFsdWU9Itit2KfZhNipINin2YTZiNit2K/YqSIvPg0KCQk8dWl0ZXh0IG5hbWU9IlBBU1NFRF9TVFJJTkciIHZhbHVlPSLZhtis2KfYrSIvPg0KCQk8dWl0ZXh0IG5hbWU9IkZBSUxFRF9TVFJJTkciIHZhbHVlPSLZgdi02YQiLz4NCgkJPCEtLXF1aXogcG9kIGFuZCBtZXNzYWdlIGJveCB0ZXh0cy0tPg0KCQk8dWl0ZXh0IG5hbWU9IlFVSVpQT0RfUVVJWl9BVFRFTVBUIiB2YWx1ZT0i2LHZgtmFINin2YTZhdit2KfZiNmE2Kkg2YHZiiDYp9mE2YXYs9in2KjZgtipOiIvPg0KCQk8dWl0ZXh0IG5hbWU9IlFVSVpQT0RfUVVJWl9BVFRFTVBUX1ZBTFVFIiB2YWx1ZT0iJW4g2YXZhiAldCIvPg0KCQk8dWl0ZXh0IG5hbWU9IlFVSVpQT0RfUVVJWl9TQ09SRSIgdmFsdWU9IjrYp9mE2K/Ysdis2Kkg2KfZhNmF2LPYrNmE2KkiLz4NCgkJPHVpdGV4dCBuYW1lPSJRVUlaUE9EX1FVSVpfUEFTU1NDT1JFIiB2YWx1ZT0iOtiv2LHYrNipINin2YTZhtis2KfYrSIvPg0KCQk8dWl0ZXh0IG5hbWU9IlFVSVpQT0RfUVVJWl9NQVhTQ09SRSIgdmFsdWU9IjrYp9mE2K/Ysdis2Kkg2KfZhNmC2LXZiNmJIi8+DQoJCTx1aXRleHQgbmFtZT0iUVVJWlBPRF9RVUVTQVRNUFRfU1RSIiB2YWx1ZT0i2KfZhNmF2K3Yp9mI2YTYqSAlbiDZhdmGICV0Ii8+DQoJCTx1aXRleHQgbmFtZT0iUVVJWlBPRF9RVUVTVFlQRV9TVFIiIHZhbHVlPSLYp9mE2YbZiNi5OiAlcyIvPg0KCQk8dWl0ZXh0IG5hbWU9IlFVSVpQT0RfUVVFU1RZUEVfR1JEIiB2YWx1ZT0i2KrZhSDYqti12K3Zitit2YciLz4NCgkJPHVpdGV4dCBuYW1lPSJRVUlaUE9EX1FVRVNUWVBFX1NWWSIgdmFsdWU9Itin2LPYqti32YTYp9i5Ii8+DQoJCTx1aXRleHQgbmFtZT0iUVVJWlBPRF9RVUlaQVRNUFRfSU5GIiB2YWx1ZT0i2YTYpyDZhtmH2KfYptmKIi8+DQoJCTx1aXRleHQgbmFtZT0iUVVJWlBPRF9RVUVTQVRNUFRfSU5GIiB2YWx1ZT0i2YTYpyDZhtmH2KfYptmKIi8+DQoJCTx1aXRleHQgbmFtZT0iV0FSTklOR01TR19ZRVNTVFJJTkciIHZhbHVlPSLZhti52YUiLz4NCgkJPHVpdGV4dCBuYW1lPSJXQVJOSU5HTVNHX05PU1RSSU5HIiB2YWx1ZT0i2YTYpyIvPg0KCQk8dWl0ZXh0IG5hbWU9IldBUk5JTkdNU0dfVElUTEVTVFJJTkciIHZhbHVlPSLYqtit2LDZitixINi52YYg2KfZhNiq2YbZgtmEINmB2Yog2KfZhNmF2LPYp9io2YLYqSIvPg0KCQk8dWl0ZXh0IG5hbWU9IldBUk5JTkdNU0dfTVNHU1RSSU5HIiB2YWx1ZT0i2YfZhtin2YMg2KPYs9im2YTYqSDZhNmFINiq2KrZhSDYp9mE2KXYrNin2KjYqSDYudmE2YrZh9inINmB2Yog2KfZhNmF2LPYp9io2YLYqS4g2KfZhNmG2YLYsSDYudmE2Ykg2YbYudmFINiz2YrYrtix2KzZgyDZhdmGINin2YTZhdiz2KfYqNmC2KkuINin2YbZgtixINmE2Kcg2YTZhdiq2KfYqNi52Kkg2KfZhNmF2LPYp9io2YLYqS4iLz4NCgkJPHVpdGV4dCBuYW1lPSJJTkZPUk1BVElPTl9IMjY0X0ZMQVNIUExBWUVSIiB2YWx1ZT0i2YbYs9iu2KkgRmxhc2ggUGxheWVyICDYp9mE2YXYq9io2KrYqSDYrdin2YTZitin2Ysg2LnZhNmJINis2YfYp9iy2YMg2YTYpyDYqtiv2LnZhSDZh9iw2Kcg2KfZhNmB2YrYr9mK2YguINin2YbZgtixINi52YTZiSDZhdmG2LfZgtipINin2YTZgdmK2K/ZitmIINmE2KrZhtiy2YrZhCDYo9it2K/YqyDZhtiz2K7YqSDZhdmG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2KXYuNmH2KfYsSDYp9mE2LTYsdmK2Lcg2KfZhNis2KfZhtio2Yog2YTZhNmF2LTYp9ix2YPZitmGIi8+DQoJCTx1aXRleHQgbmFtZT0iTVVURSIgdmFsdWU9Iti12KfZhdiqIi8+DQoJCTx1aXRleHQgbmFtZT0iRE9DV1JBUF9USVRMRSIgdmFsdWU9Itin2YTZhdmE2YHYp9iqINin2YTZhdix2YHZgtipINmB2YogUHJlc2VudGVyIi8+DQoJCTx1aXRleHQgbmFtZT0iRE9DV1JBUF9NU0ciIHZhbHVlPSLYp9mE2K3Zgdi4INmB2Yog2KzZh9in2LIg2KfZhNmD2YXYqNmK2YjYqtixIi8+DQoJCTx1aXRleHQgbmFtZT0iRE9DV1JBUF9QUk9NUFQiIHZhbHVlPSLYp9mG2YLYsSDZh9mG2Kcg2YTZhNiq2YbYstmK2Y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V2FybnVuZyBiZWltIMOWZmZuZW4gdm9uIEFubGFnZW4iLz4NCgkJPHVpdGV4dCBuYW1lPSJBVFRBQ0hNRU5UX1BSRVZJRVdfV0FSTklOR01TRyIgdmFsdWU9IkFuaMOkbmdlIGvDtm5uZW4gbmljaHQgaW0gVm9yc2NoYXUtTW9kdXMgZ2XDtmZmbmV0IHdlcmRlbi4gVmVyd2VuZGVuIFNpZSDigJ5WZXLDtmZmZW50bGljaGVu4oCcLCB1bSBkaWUgRXJnZWJuaXNzZSBhbnp1emVpZ2VuLiIvPg0KCQk8dWl0ZXh0IG5hbWU9IkNPTExBQl9MT0NBTF9QTEFZQkFDS19NU0ciIHZhbHVlPSJJbmhhbHQgd2lyZCBsb2thbCBnZXNwaWVsdC4gWnVzYW1tZW5hcmJlaXQgZnVua3Rpb25pZXJ0IGluIGRpZXNlbSBNb2R1cyBuaWNodC4iLz4NCgkJPHVpdGV4dCBuYW1lPSJDT0xMQUJfTE9DQUxfUExBWUJBQ0tfVElUTEUiIHZhbHVlPSJMb2thbGUgV2llZGVyZ2FiZSIvPg0KCQk8dWl0ZXh0IG5hbWU9IkNPTExBQl9MT0NBTF9QTEFZQkFDS0JUTiIgdmFsdWU9Ik9LIi8+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1ZJRFBMQVlJTkciIHZhbHVlPSJWaWRlbyB3aXJkIGFiZ2VzcGllbHQiLz4NCgkJPHVpdGV4dCBuYW1lPSJTQ1JVQkJBUlNUQVRVU19MT0FESU5HIiB2YWx1ZT0iTGFkZW4iLz4NCgkJPHVpdGV4dCBuYW1lPSJTQ1JVQkJBUlNUQVRVU19CVUZGRVJJTkciIHZhbHVlPSJQdWZmZXJuIi8+DQoJCTx1aXRleHQgbmFtZT0iU0NSVUJCQVJTVEFUVVNfUVVFU1RJT04iIHZhbHVlPSJGcmFnZSBiZWFudHdvcnRlbiIvPg0KCQk8dWl0ZXh0IG5hbWU9IlNDUlVCQkFSU1RBVFVTX1JFVklFV1FVSVoiIHZhbHVlPSJOb2NobWFscyBkdXJjaHNlaGVuIi8+DQoJCTwhLS0gc3Vic3RpdHV0aW9uOiAlbSA9PSBtaW51dGVzIHJlbWFpbmluZyAtLT4NCgkJPCEtLSBzdWJzdGl0dXRpb246ICVzID09IHNlY29uZHMgcmVtYWluaW5nIC0tPg0KCQk8dWl0ZXh0IG5hbWU9IkVMQVBTRUQiIHZhbHVlPSJSZXN0ZGF1ZXI6ICVtIE1pbnV0ZW4gJXMgU2VrdW5kZW4iLz4NCgkJPHVpdGV4dCBuYW1lPSJOT1RGT1VORCIgdmFsdWU9Ik5pY2h0cyBnZWZ1bmRlbiIvPg0KCQk8dWl0ZXh0IG5hbWU9IkFUVEFDSE1FTlRTIiB2YWx1ZT0iQW5sYWdlbiIvPg0KCQk8IS0tIHN1YnN0aXR1dGlvbjogJXAgPT0gY3VycmVudCBzcGVha2VyJ3MgdGl0bGUgLS0+DQoJCTx1aXRleHQgbmFtZT0iQklPV0lOX1RJVExFIiB2YWx1ZT0iU3ByZWNoZXI6ICVwIi8+DQoJCTx1aXRleHQgbmFtZT0iQklPQlROX1RJVExFIiB2YWx1ZT0iU3ByZWNoZXIiLz4NCgkJPHVpdGV4dCBuYW1lPSJESVZJREVSQlROX1RJVExFIiB2YWx1ZT0ifCIvPg0KCQk8dWl0ZXh0IG5hbWU9IkNPTlRBQ1RCVE5fVElUTEUiIHZhbHVlPSJLb250YWt0Ii8+DQoJCTx1aXRleHQgbmFtZT0iVEFCX1FVSVoiIHZhbHVlPSJRdWl6Ii8+DQoJCTx1aXRleHQgbmFtZT0iVEFCX09VVExJTkUiIHZhbHVlPSJTdHJ1a3R1ciIvPg0KCQk8dWl0ZXh0IG5hbWU9IlRBQl9USFVNQiIgdmFsdWU9Ik1pbmlhdHVyIi8+DQoJCTx1aXRleHQgbmFtZT0iVEFCX05PVEVTIiB2YWx1ZT0iTm90aXplbiIvPg0KCQk8dWl0ZXh0IG5hbWU9IlRBQl9TRUFSQ0giIHZhbHVlPSJTdWNoZW4iLz4NCgkJPHVpdGV4dCBuYW1lPSJTTElERV9IRUFESU5HIiB2YWx1ZT0iRm9saWVudGl0ZWwiLz4NCgkJPHVpdGV4dCBuYW1lPSJEVVJBVElPTl9IRUFESU5HIiB2YWx1ZT0iRGF1ZXIiLz4NCgkJPHVpdGV4dCBuYW1lPSJTRUFSQ0hfSEVBRElORyIgdmFsdWU9IlRleHQgc3VjaGVuOiIvPg0KCQk8dWl0ZXh0IG5hbWU9IlRIVU1CX0hFQURJTkciIHZhbHVlPSJGb2xpZSIvPg0KCQk8dWl0ZXh0IG5hbWU9IlRIVU1CX0lORk8iIHZhbHVlPSJGb2xpZW50aXRlbC9EYXVlciIvPg0KCQk8dWl0ZXh0IG5hbWU9IkFUVEFDSE5BTUVfSEVBRElORyIgdmFsdWU9IkRhdGVpbmFtZSIvPg0KCQk8dWl0ZXh0IG5hbWU9IkFUVEFDSFNJWkVfSEVBRElORyIgdmFsdWU9Ikdyw7bDn2UiLz4NCgkJPHVpdGV4dCBuYW1lPSJTTElERV9OT1RFUyIgdmFsdWU9IkZvbGllbm5vdGl6ZW4iLz4NCgkJPHVpdGV4dCBuYW1lPSJDT1VSU0VfU1RBVFVTIiB2YWx1ZT0iTW9kdWxzdGF0dXMiLz4NCgkJPHVpdGV4dCBuYW1lPSJQQVNTRURfU1RSSU5HIiB2YWx1ZT0iRXJmb2xncmVpY2giLz4NCgkJPHVpdGV4dCBuYW1lPSJGQUlMRURfU1RSSU5HIiB2YWx1ZT0iRmVobGdlc2NobGFnZW4iLz4NCgkJPCEtLXF1aXogcG9kIGFuZCBtZXNzYWdlIGJveCB0ZXh0cy0tPg0KCQk8dWl0ZXh0IG5hbWU9IlFVSVpQT0RfUVVJWl9BVFRFTVBUIiB2YWx1ZT0iUXVpenZlcnN1Y2g6Ii8+DQoJCTx1aXRleHQgbmFtZT0iUVVJWlBPRF9RVUlaX0FUVEVNUFRfVkFMVUUiIHZhbHVlPSIlbiB2b24gJXQiLz4NCgkJPHVpdGV4dCBuYW1lPSJRVUlaUE9EX1FVSVpfU0NPUkUiIHZhbHVlPSJFcnJlaWNodDoiLz4NCgkJPHVpdGV4dCBuYW1lPSJRVUlaUE9EX1FVSVpfUEFTU1NDT1JFIiB2YWx1ZT0iTWluZGVzdHB1bmt0emFobDoiLz4NCgkJPHVpdGV4dCBuYW1lPSJRVUlaUE9EX1FVSVpfTUFYU0NPUkUiIHZhbHVlPSJNYXhpbWFsZSBQdW5rdHphaGw6Ii8+DQoJCTx1aXRleHQgbmFtZT0iUVVJWlBPRF9RVUVTQVRNUFRfU1RSIiB2YWx1ZT0iVmVyc3VjaDogJW4gdm9uICV0Ii8+DQoJCTx1aXRleHQgbmFtZT0iUVVJWlBPRF9RVUVTVFlQRV9TVFIiIHZhbHVlPSJUeXA6ICVzIi8+DQoJCTx1aXRleHQgbmFtZT0iUVVJWlBPRF9RVUVTVFlQRV9HUkQiIHZhbHVlPSJCZXdlcnRldCIvPg0KCQk8dWl0ZXh0IG5hbWU9IlFVSVpQT0RfUVVFU1RZUEVfU1ZZIiB2YWx1ZT0iVW1mcmFnZSIvPg0KCQk8dWl0ZXh0IG5hbWU9IlFVSVpQT0RfUVVJWkFUTVBUX0lORiIgdmFsdWU9IlVuZW5kbGljaCIvPg0KCQk8dWl0ZXh0IG5hbWU9IlFVSVpQT0RfUVVFU0FUTVBUX0lORiIgdmFsdWU9IlVuZW5kbGljaCIvPg0KCQk8dWl0ZXh0IG5hbWU9IldBUk5JTkdNU0dfWUVTU1RSSU5HIiB2YWx1ZT0iSmEiLz4NCgkJPHVpdGV4dCBuYW1lPSJXQVJOSU5HTVNHX05PU1RSSU5HIiB2YWx1ZT0iTmVpbiIvPg0KCQk8dWl0ZXh0IG5hbWU9IldBUk5JTkdNU0dfVElUTEVTVFJJTkciIHZhbHVlPSJRdWl6bmF2aWdhdGlvbnN3YXJudW5nIi8+DQoJCTx1aXRleHQgbmFtZT0iV0FSTklOR01TR19NU0dTVFJJTkciIHZhbHVlPSJJbiBkaWVzZW0gUXVpeiBnaWJ0IGVzIHVuYmVhbnR3b3J0ZXRlIEZyYWdlbi4NCg0KV2VubiBTaWUgYXVmICZxdW90O0phJnF1b3Q7IGtsaWNrZW4sIHdpcmQgZGFzIFF1aXogYmVlbmRldC4gS2xpY2tlbiBTaWUgYXVmICZxdW90O05laW4mcXVvdDssIHVtIG1pdCBkZW0gUXVpeiBmb3J0enVmYWhyZW4uIi8+DQoJCTx1aXRleHQgbmFtZT0iSU5GT1JNQVRJT05fSDI2NF9GTEFTSFBMQVlFUiIgdmFsdWU9IkRhcyBWaWRlbyB3aXJkIHZvbiBkZXIgbW9tZW50YW4gYXVmIGRpZXNlbSBDb21wdXRlciBpbnN0YWxsaWVydGVuIFZlcnNpb24gdm9uIEZsYXNoIFBsYXllciBuaWNodCB1bnRlcnN0w7x0enQuIEtsaWNrZW4gU2llIGF1ZiBkZW4gVmlkZW9iZXJlaWNoLCB1bSBkaWUgYWt0dWVsbGUgVmVyc2lvbiB2b24gRmxhc2ggUGxheWVyIGhlcnVudGVyenVs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RGVuIFRlaWxuZWhtZXJuIGRpZSBTZWl0ZW5sZWlzdGUgYW56ZWlnZW4iLz4NCgkJPHVpdGV4dCBuYW1lPSJNVVRFIiB2YWx1ZT0iQ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BdmVydGlzc2VtZW50IGNvbmNlcm5hbnQgbGEgcGnDqGNlIGpvaW50ZSIvPg0KCQk8dWl0ZXh0IG5hbWU9IkFUVEFDSE1FTlRfUFJFVklFV19XQVJOSU5HTVNHIiB2YWx1ZT0iTGVzIHBpw6hjZXMgam9pbnRlcyBuZSBwZXV2ZW50IHBhcyDDqnRyZSBvdXZlcnRlcyBlbiBtb2RlIEFwZXLDp3UuIFV0aWxpc2V6IGxhIHB1YmxpY2F0aW9uIHBvdXIgYWZmaWNoZXIgbGVzIHLDqXN1bHRhdHMuIi8+DQoJCTx1aXRleHQgbmFtZT0iQ09MTEFCX0xPQ0FMX1BMQVlCQUNLX01TRyIgdmFsdWU9IkxlIGNvbnRlbnUgZXN0IGx1IGxvY2FsZW1lbnQuIExhIGNvbGxhYm9yYXRpb24gbuKAmWVzdCBwYXMgcHJpc2UgZW4gY2hhcmdlIHBvdXIgY2UgbW9kZS4iLz4NCgkJPHVpdGV4dCBuYW1lPSJDT0xMQUJfTE9DQUxfUExBWUJBQ0tfVElUTEUiIHZhbHVlPSJMZWN0dXJlIGxvY2FsZSIvPg0KCQk8dWl0ZXh0IG5hbWU9IkNPTExBQl9MT0NBTF9QTEFZQkFDS0JUTiIgdmFsdWU9Ik9rIi8+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HVpdGV4dCBuYW1lPSJDT1VSU0VfU1RBVFVTIiB2YWx1ZT0iU3RhdHV0IGR1IG1vZHVsZSIvPg0KCQk8dWl0ZXh0IG5hbWU9IlBBU1NFRF9TVFJJTkciIHZhbHVlPSJSw6l1c3NpIi8+DQoJCTx1aXRleHQgbmFtZT0iRkFJTEVEX1NUUklORyIgdmFsdWU9IkVjaG91w6k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g0KDQp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ua3u+S7mOODleOCoeOCpOODq+itpuWRiiIvPg0KCQk8dWl0ZXh0IG5hbWU9IkFUVEFDSE1FTlRfUFJFVklFV19XQVJOSU5HTVNHIiB2YWx1ZT0i5re75LuY44OV44Kh44Kk44Or44Gv44OX44Os44OT44Ol44O844Oi44O844OJ44Gn44Gv6ZaL44GN44G+44Gb44KT44CC44OR44OW44Oq44OD44K344Ol44KS5L2/55So44GX44Gm57WQ5p6c44KS6KGo56S644GX44Gm44GP44Gg44GV44GE44CCIi8+DQoJCTx1aXRleHQgbmFtZT0iQ09MTEFCX0xPQ0FMX1BMQVlCQUNLX01TRyIgdmFsdWU9IuOCs+ODs+ODhuODs+ODhOOBr+ODreODvOOCq+ODq+OBp+WGjeeUn+OBleOCjOOBpuOBhOOBvuOBmeOAguOBk+OBruODouODvOODieOBp+OBr+WFseWQjOS9nOalreOBp+OBjeOBvuOBm+OCk+OAgiIvPg0KCQk8dWl0ZXh0IG5hbWU9IkNPTExBQl9MT0NBTF9QTEFZQkFDS19USVRMRSIgdmFsdWU9IuODreODvOOCq+ODq+WGjeeUnyIvPg0KCQk8dWl0ZXh0IG5hbWU9IkNPTExBQl9MT0NBTF9QTEFZQkFDS0JUTiIgdmFsdWU9Ik9LIi8+DQoJCTx1aXRleHQgbmFtZT0iVU5OQU1FRFNMSURFVElUTEUiIHZhbHVlPSLjgrnjg6njgqTjg4kgOiAlbiIvPg0KCQk8IS0tIHN1YnN0aXR1dGlvbjogJW4gPT0gc2xpZGUgbnVtYmVyIC0tPg0KCQk8IS0tIHN1YnN0aXR1dGlvbjogJXQgPT0gdG90YWwgc2xpZGUgY291bnQgLS0+DQoJCTx1aXRleHQgbmFtZT0iU0NSVUJCQVJTVEFUVVNfU0xJREVJTkZPIiB2YWx1ZT0i44K544Op44Kk44OJIDogJW4gLyAldCB8ICIvPg0KCQk8dWl0ZXh0IG5hbWU9IlNDUlVCQkFSU1RBVFVTX1NUT1BQRUQiIHZhbHVlPSLlgZzmraIiLz4NCgkJPHVpdGV4dCBuYW1lPSJTQ1JVQkJBUlNUQVRVU19QTEFZSU5HIiB2YWx1ZT0i5YaN55Sf5LitIi8+DQoJCTx1aXRleHQgbmFtZT0iU0NSVUJCQVJTVEFUVVNfTk9BVURJTyIgdmFsdWU9Iumfs+WjsOOBquOBlyIvPg0KCQk8dWl0ZXh0IG5hbWU9IlNDUlVCQkFSU1RBVFVTX1ZJRFBMQVlJTkciIHZhbHVlPSLjg5Pjg4fjgqrlho3nlJ/kuK0iLz4NCgkJPHVpdGV4dCBuYW1lPSJTQ1JVQkJBUlNUQVRVU19MT0FESU5HIiB2YWx1ZT0i44Ot44O844OJ5LitIi8+DQoJCTx1aXRleHQgbmFtZT0iU0NSVUJCQVJTVEFUVVNfQlVGRkVSSU5HIiB2YWx1ZT0i44OQ44OD44OV44Kh5LitIi8+DQoJCTx1aXRleHQgbmFtZT0iU0NSVUJCQVJTVEFUVVNfUVVFU1RJT04iIHZhbHVlPSLos6rllY/jgavnrZTjgYjjgabkuIvjgZXjgYQiLz4NCgkJPHVpdGV4dCBuYW1lPSJTQ1JVQkJBUlNUQVRVU19SRVZJRVdRVUlaIiB2YWx1ZT0i44Kv44Kk44K644KS44Os44OT44Ol44O844GX44Gm44GE44G+44GZIi8+DQoJCTwhLS0gc3Vic3RpdHV0aW9uOiAlbSA9PSBtaW51dGVzIHJlbWFpbmluZyAtLT4NCgkJPCEtLSBzdWJzdGl0dXRpb246ICVzID09IHNlY29uZHMgcmVtYWluaW5nIC0tPg0KCQk8dWl0ZXh0IG5hbWU9IkVMQVBTRUQiIHZhbHVlPSLmrovjgoogOiAlbSDliIYgJXMg56eSIi8+DQoJCTx1aXRleHQgbmFtZT0iTk9URk9VTkQiIHZhbHVlPSLkvZXjgoLopovjgaTjgYvjgorjgb7jgZvjgpMiLz4NCgkJPHVpdGV4dCBuYW1lPSJBVFRBQ0hNRU5UUyIgdmFsdWU9Iua3u+S7mCIvPg0KCQk8IS0tIHN1YnN0aXR1dGlvbjogJXAgPT0gY3VycmVudCBzcGVha2VyJ3MgdGl0bGUgLS0+DQoJCTx1aXRleHQgbmFtZT0iQklPV0lOX1RJVExFIiB2YWx1ZT0i57WM5q20IDogJXAiLz4NCgkJPHVpdGV4dCBuYW1lPSJCSU9CVE5fVElUTEUiIHZhbHVlPSLntYzmrbQiLz4NCgkJPHVpdGV4dCBuYW1lPSJESVZJREVSQlROX1RJVExFIiB2YWx1ZT0ifCIvPg0KCQk8dWl0ZXh0IG5hbWU9IkNPTlRBQ1RCVE5fVElUTEUiIHZhbHVlPSLjgYrllY/jgYTlkIjjgo/jgZsiLz4NCgkJPHVpdGV4dCBuYW1lPSJUQUJfUVVJWiIgdmFsdWU9IuOCr+OCpOOCuiIvPg0KCQk8dWl0ZXh0IG5hbWU9IlRBQl9PVVRMSU5FIiB2YWx1ZT0i44Ki44Km44OI44Op44Kk44OzIi8+DQoJCTx1aXRleHQgbmFtZT0iVEFCX1RIVU1CIiB2YWx1ZT0i44K144Og44ON44O844OrIi8+DQoJCTx1aXRleHQgbmFtZT0iVEFCX05PVEVTIiB2YWx1ZT0i44OO44O844OIIi8+DQoJCTx1aXRleHQgbmFtZT0iVEFCX1NFQVJDSCIgdmFsdWU9IuaknOe0oiIvPg0KCQk8dWl0ZXh0IG5hbWU9IlNMSURFX0hFQURJTkciIHZhbHVlPSLjgrnjg6njgqTjg4njgr/jgqTjg4jjg6siLz4NCgkJPHVpdGV4dCBuYW1lPSJEVVJBVElPTl9IRUFESU5HIiB2YWx1ZT0i6ZW344GVIi8+DQoJCTx1aXRleHQgbmFtZT0iU0VBUkNIX0hFQURJTkciIHZhbHVlPSLmpJzntKLjgZnjgovjg4bjgq3jgrnjg4ggOiAiLz4NCgkJPHVpdGV4dCBuYW1lPSJUSFVNQl9IRUFESU5HIiB2YWx1ZT0i44K544Op44Kk44OJIi8+DQoJCTx1aXRleHQgbmFtZT0iVEhVTUJfSU5GTyIgdmFsdWU9IuOCueODqeOCpOODieOCv+OCpOODiOODqyAvIOmVt+OBlSIvPg0KCQk8dWl0ZXh0IG5hbWU9IkFUVEFDSE5BTUVfSEVBRElORyIgdmFsdWU9IuODleOCoeOCpOODq+WQjSIvPg0KCQk8dWl0ZXh0IG5hbWU9IkFUVEFDSFNJWkVfSEVBRElORyIgdmFsdWU9IuOCteOCpOOCuiIvPg0KCQk8dWl0ZXh0IG5hbWU9IlNMSURFX05PVEVTIiB2YWx1ZT0i44K544Op44Kk44OJ44OO44O844OIIi8+DQoJCTx1aXRleHQgbmFtZT0iQ09VUlNFX1NUQVRVUyIgdmFsdWU9IuODouOCuOODpeODvOODq+OCueODhuODvOOCv+OCuSIvPg0KCQk8dWl0ZXh0IG5hbWU9IlBBU1NFRF9TVFJJTkciIHZhbHVlPSLlkIjmoLwiLz4NCgkJPHVpdGV4dCBuYW1lPSJGQUlMRURfU1RSSU5HIiB2YWx1ZT0i5LiN5ZCI5qC8Ii8+DQoJCTwhLS1xdWl6IHBvZCBhbmQgbWVzc2FnZSBib3ggdGV4dHMtLT4NCgkJPHVpdGV4dCBuYW1lPSJRVUlaUE9EX1FVSVpfQVRURU1QVCIgdmFsdWU9IuOCr+OCpOOCuuippuihjOWbnuaVsCA6ICIvPg0KCQk8dWl0ZXh0IG5hbWU9IlFVSVpQT0RfUVVJWl9BVFRFTVBUX1ZBTFVFIiB2YWx1ZT0iJW4gLyAldCIvPg0KCQk8dWl0ZXh0IG5hbWU9IlFVSVpQT0RfUVVJWl9TQ09SRSIgdmFsdWU9IuOCueOCs+OCoiA6ICIvPg0KCQk8dWl0ZXh0IG5hbWU9IlFVSVpQT0RfUVVJWl9QQVNTU0NPUkUiIHZhbHVlPSLlkIjmoLzngrkgOiIvPg0KCQk8dWl0ZXh0IG5hbWU9IlFVSVpQT0RfUVVJWl9NQVhTQ09SRSIgdmFsdWU9IuacgOmrmOW+l+eCuSA6ICIvPg0KCQk8dWl0ZXh0IG5hbWU9IlFVSVpQT0RfUVVFU0FUTVBUX1NUUiIgdmFsdWU9IuippuihjOWbnuaVsCA6ICVuIC8gJXQiLz4NCgkJPHVpdGV4dCBuYW1lPSJRVUlaUE9EX1FVRVNUWVBFX1NUUiIgdmFsdWU9IuOCv+OCpOODlyA6ICVzIi8+DQoJCTx1aXRleHQgbmFtZT0iUVVJWlBPRF9RVUVTVFlQRV9HUkQiIHZhbHVlPSLoqZXkvqEiLz4NCgkJPHVpdGV4dCBuYW1lPSJRVUlaUE9EX1FVRVNUWVBFX1NWWSIgdmFsdWU9IuOCouODs+OCseODvOODiCIvPg0KCQk8dWl0ZXh0IG5hbWU9IlFVSVpQT0RfUVVJWkFUTVBUX0lORiIgdmFsdWU9IueEoeWItumZkCIvPg0KCQk8dWl0ZXh0IG5hbWU9IlFVSVpQT0RfUVVFU0FUTVBUX0lORiIgdmFsdWU9IueEoeWItumZkCIvPg0KCQk8dWl0ZXh0IG5hbWU9IldBUk5JTkdNU0dfWUVTU1RSSU5HIiB2YWx1ZT0i44Gv44GEIi8+DQoJCTx1aXRleHQgbmFtZT0iV0FSTklOR01TR19OT1NUUklORyIgdmFsdWU9IuOBhOOBhOOBiCIvPg0KCQk8dWl0ZXh0IG5hbWU9IldBUk5JTkdNU0dfVElUTEVTVFJJTkciIHZhbHVlPSLjgq/jgqTjgrrjga7jg4rjg5PjgrLjg7zjgrfjg6fjg7PjgavplqLjgZnjgovorablkYoiLz4NCgkJPHVpdGV4dCBuYW1lPSJXQVJOSU5HTVNHX01TR1NUUklORyIgdmFsdWU9IuOBk+OBruOCr+OCpOOCuuOBq+OBr+OAgeOBvuOBoOino+etlOOBl+OBpuOBhOOBquOBhOizquWVj+OBjOOBguOCiuOBvuOBmeOAgg0KDQog44Kv44Kk44K644KS57WC5LqG44GZ44KL44Gr44Gv44CB44CM44Gv44GE44CN44KS44Kv44Oq44OD44Kv44GX44G+44GZ44CC44Kv44Kk44K644KS57aa6KGM44GZ44KL44Gr44Gv44CB44CM44GE44GE44GI44CN44KS44Kv44Oq44OD44Kv44GX44G+44GZ44CCIi8+DQoJCTx1aXRleHQgbmFtZT0iSU5GT1JNQVRJT05fSDI2NF9GTEFTSFBMQVlFUiIgdmFsdWU9IuOBiuS9v+OBhOOBruOCs+ODs+ODlOODpeODvOOCv+OBq+ePvuWcqOOCpOODs+OCueODiOODvOODq+OBleOCjOOBpuOBhOOCiyBGbGFzaCBQbGF5ZXIg44Gu44OQ44O844K444On44Oz44Gv44CB44GT44Gu44OT44OH44Kq44KS44K144Od44O844OI44GX44Gm44GE44G+44Gb44KT44CC5pyA5paw44GuIEZsYXNoIFBsYXllciDjgpLjg4Djgqbjg7Pjg63jg7zjg4njgZnjgovjgavjga/jgIHjg5Pjg4fjgqrpoJjln5/jgpLjgq/jg6rjg4Pjgq/jgZfjgabjgY/jgaDjgZXjgYT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C5Yqg6ICF44Gr6KaL44Gb44KLIi8+DQoJCTx1aXRleHQgbmFtZT0iTVVURSIgdmFsdWU9IuODn+ODpeODvOODiCIvPg0KCQk8dWl0ZXh0IG5hbWU9IkRPQ1dSQVBfVElUTEUiIHZhbHVlPSJQcmVzZW50ZXIg5re75LuY44OV44Kh44Kk44OrIi8+DQoJCTx1aXRleHQgbmFtZT0iRE9DV1JBUF9NU0ciIHZhbHVlPSLjg57jgqTjgrPjg7Pjg5Tjg6Xjg7zjgr/jgavkv53lrZgiLz4NCgkJPHVpdGV4dCBuYW1lPSJET0NXUkFQX1BST01QVCIgdmFsdWU9IuOCr+ODquODg+OCr+OBl+OBpuODgOOCpuODs+ODreODvOODiSIvPg0KCTwvbGFuZ3VhZ2U+DQoJPGxhbmd1YWdlIGlkPSJrby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x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7LKo67aAIO2MjOydvCDqsr3qs6AiLz4NCgkJPHVpdGV4dCBuYW1lPSJBVFRBQ0hNRU5UX1BSRVZJRVdfV0FSTklOR01TRyIgdmFsdWU9IuuvuOumrOuztOq4sCDrqqjrk5zsl5DshJzripQg7LKo67aAIO2MjOydvOydtCDsl7Trpqzsp4Ag7JWK7Iq164uI64ukLiDqsrDqs7zrpbwg67O066Ck66m0IOqyjOyLnCDquLDriqXsnYQg7IKs7Jqp7ZWY7Iut7Iuc7JikLiIvPg0KCQk8dWl0ZXh0IG5hbWU9IkNPTExBQl9MT0NBTF9QTEFZQkFDS19NU0ciIHZhbHVlPSLsvZjthZDtirjqsIAg66Gc7Lus7JeQ7IScIOyerOyDnSDspJHsnoXri4jri6QuIOydtCDrqqjrk5zsl5DshJzripQg6rO164+ZIOyekeyXheydhCDsiJjtlontlaAg7IiYIOyXhuyKteuLiOuLpC4iLz4NCgkJPHVpdGV4dCBuYW1lPSJDT0xMQUJfTE9DQUxfUExBWUJBQ0tfVElUTEUiIHZhbHVlPSLroZzsu6wg7J6s7IOdIi8+DQoJCTx1aXRleHQgbmFtZT0iQ09MTEFCX0xPQ0FMX1BMQVlCQUNLQlROIiB2YWx1ZT0i7ZmV7J24Ii8+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HVpdGV4dCBuYW1lPSJDT1VSU0VfU1RBVFVTIiB2YWx1ZT0i66qo65OIIOyDge2DnCIvPg0KCQk8dWl0ZXh0IG5hbWU9IlBBU1NFRF9TVFJJTkciIHZhbHVlPSLtlanqsqkiLz4NCgkJPHVpdGV4dCBuYW1lPSJGQUlMRURfU1RSSU5HIiB2YWx1ZT0i67aI7ZWp6rKpIi8+DQoJCTwhLS1xdWl6IHBvZCBhbmQgbWVzc2FnZSBib3ggdGV4dHMtLT4NCgkJPHVpdGV4dCBuYW1lPSJRVUlaUE9EX1FVSVpfQVRURU1QVCIgdmFsdWU9Iu2AtOymiCDsi5zrj4Qg7Zqf7IiYOiIvPg0KCQk8dWl0ZXh0IG5hbWU9IlFVSVpQT0RfUVVJWl9BVFRFTVBUX1ZBTFVFIiB2YWx1ZT0iJW4vJXQiLz4NCgkJPHVpdGV4dCBuYW1lPSJRVUlaUE9EX1FVSVpfU0NPUkUiIHZhbHVlPSLrk53soJA6Ii8+DQoJCTx1aXRleHQgbmFtZT0iUVVJWlBPRF9RVUlaX1BBU1NTQ09SRSIgdmFsdWU9Iu2GteqzvCDsoJDsiJg6Ii8+DQoJCTx1aXRleHQgbmFtZT0iUVVJWlBPRF9RVUlaX01BWFNDT1JFIiB2YWx1ZT0i7LWc6rOgIOygkOyImDoiLz4NCgkJPHVpdGV4dCBuYW1lPSJRVUlaUE9EX1FVRVNBVE1QVF9TVFIiIHZhbHVlPSLsi5zrj4Qg7Zqf7IiYOiAlbi8ldCIvPg0KCQk8dWl0ZXh0IG5hbWU9IlFVSVpQT0RfUVVFU1RZUEVfU1RSIiB2YWx1ZT0i7Jyg7ZiVOiAlcyIvPg0KCQk8dWl0ZXh0IG5hbWU9IlFVSVpQT0RfUVVFU1RZUEVfR1JEIiB2YWx1ZT0i7KCQ7IiYIOunpOq4sOq4sCDsmYTro4wiLz4NCgkJPHVpdGV4dCBuYW1lPSJRVUlaUE9EX1FVRVNUWVBFX1NWWSIgdmFsdWU9IuyEpOusuCDsobDsgqwiLz4NCgkJPHVpdGV4dCBuYW1lPSJRVUlaUE9EX1FVSVpBVE1QVF9JTkYiIHZhbHVlPSLrrLTtlZwiLz4NCgkJPHVpdGV4dCBuYW1lPSJRVUlaUE9EX1FVRVNBVE1QVF9JTkYiIHZhbHVlPSLrrLTtlZwiLz4NCgkJPHVpdGV4dCBuYW1lPSJXQVJOSU5HTVNHX1lFU1NUUklORyIgdmFsdWU9IuyYiCIvPg0KCQk8dWl0ZXh0IG5hbWU9IldBUk5JTkdNU0dfTk9TVFJJTkciIHZhbHVlPSLslYTri4jsmKQiLz4NCgkJPHVpdGV4dCBuYW1lPSJXQVJOSU5HTVNHX1RJVExFU1RSSU5HIiB2YWx1ZT0i7YC07KaIIOuCtOu5hOqyjOydtOyFmCDqsr3qs6AiLz4NCgkJPHVpdGV4dCBuYW1lPSJXQVJOSU5HTVNHX01TR1NUUklORyIgdmFsdWU9IuydtCDtgLTspojsl5DshJwg7Iuc64+E7ZWY7KeAIOyViuydgCDsp4jrrLjsnbQg7J6I7Iq164uI64ukLg0KDQrtgLTspojrpbwg7KKF66OM7ZWY66Ck66m0IFvsmIhd66W8IO2BtOumre2VmOqzoCwg7YC07KaI66W8IOqzhOyGje2VmOugpOuptCBb7JWE64uI7JikXeulvCDtgbTrpq3tlZjsi63si5zsmKQuIi8+DQoJCTx1aXRleHQgbmFtZT0iSU5GT1JNQVRJT05fSDI2NF9GTEFTSFBMQVlFUiIgdmFsdWU9IuyLnOyKpO2FnOyXkCDshKTsuZjrkJjslrQg7J6I64qUIO2YhOyerCDrsoTsoITsnZggRmxhc2ggUGxheWVy64qUIOydtCDruYTrlJTsmKTrpbwg7KeA7JuQ7ZWY7KeAIOyViuyKteuLiOuLpC4g7LWc7IugIEZsYXNoIFBsYXllcuulvCDri6TsmrTroZzrk5ztlZjroKTrqbQg67mE65SU7JikIOyYgeyXreydhCDtgbTrpq3tlZjsi63si5zsmKQ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DQoJCTx1aXRleHQgbmFtZT0iRE9DV1JBUF9QUk9NUFQiIHZhbHVlPSLtgbTrpq3tlZjsl6wg64uk7Jq066Gc65OcIi8+DQoJPC9sYW5ndWFnZT4NCgk8bGFuZ3VhZ2UgaWQ9ImVz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aXNvIGRlIGFyY2hpdm8gYWRqdW50byIvPg0KCQk8dWl0ZXh0IG5hbWU9IkFUVEFDSE1FTlRfUFJFVklFV19XQVJOSU5HTVNHIiB2YWx1ZT0iTm8gZXMgcG9zaWJsZSBhYnJpciBsb3MgYXJjaGl2b3MgYWRqdW50b3MgZW4gZWwgbW9kbyBkZSBwcmV2aXN1YWxpemFjacOzbi4gVXNlIFB1YmxpY2FyIHBhcmEgdmVyIGxvcyByZXN1bHRhZG9zLiIvPg0KCQk8dWl0ZXh0IG5hbWU9IkNPTExBQl9MT0NBTF9QTEFZQkFDS19NU0ciIHZhbHVlPSJFbCBjb250ZW5pZG8gc2UgZXN0w6EgcmVwcm9kdWNpZW5kbyBsb2NhbG1lbnRlLiBMYSBjb2xhYm9yYWNpw7NuIG5vIGZ1bmNpb25hIGVuIGVzdGUgbW9kby4iLz4NCgkJPHVpdGV4dCBuYW1lPSJDT0xMQUJfTE9DQUxfUExBWUJBQ0tfVElUTEUiIHZhbHVlPSJSZXByb2R1Y2Npw7NuIGxvY2FsIi8+DQoJCTx1aXRleHQgbmFtZT0iQ09MTEFCX0xPQ0FMX1BMQVlCQUNLQlROIiB2YWx1ZT0iT2siLz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RldGVuaWRhIi8+DQoJCTx1aXRleHQgbmFtZT0iU0NSVUJCQVJTVEFUVVNfUExBWUlORyIgdmFsdWU9IlJlcHJvZHVjaWVuZG8iLz4NCgkJPHVpdGV4dCBuYW1lPSJTQ1JVQkJBUlNUQVRVU19OT0FVRElPIiB2YWx1ZT0iU2luIHNvbmlkbyIvPg0KCQk8dWl0ZXh0IG5hbWU9IlNDUlVCQkFSU1RBVFVTX1ZJRFBMQVlJTkciIHZhbHVlPSJWw61kZW8gZW4gcmVwcm9kLiIvPg0KCQk8dWl0ZXh0IG5hbWU9IlNDUlVCQkFSU1RBVFVTX0xPQURJTkciIHZhbHVlPSJDYXJnYW5kbyIvPg0KCQk8dWl0ZXh0IG5hbWU9IlNDUlVCQkFSU1RBVFVTX0JVRkZFUklORyIgdmFsdWU9IkFsbWFjZW5hbmRvIGVuIGLDumZlciIvPg0KCQk8dWl0ZXh0IG5hbWU9IlNDUlVCQkFSU1RBVFVTX1FVRVNUSU9OIiB2YWx1ZT0iQ29udGVzdGFyIHByZWd1bnRhIi8+DQoJCTx1aXRleHQgbmFtZT0iU0NSVUJCQVJTVEFUVVNfUkVWSUVXUVVJWiIgdmFsdWU9IlJldmlzYW5kbyBwcnVlYmEiLz4NCgkJPCEtLSBzdWJzdGl0dXRpb246ICVtID09IG1pbnV0ZXMgcmVtYWluaW5nIC0tPg0KCQk8IS0tIHN1YnN0aXR1dGlvbjogJXMgPT0gc2Vjb25kcyByZW1haW5pbmcgLS0+DQoJCTx1aXRleHQgbmFtZT0iRUxBUFNFRCIgdmFsdWU9IiVtIG1pbnV0b3MgJXMgc2VndW5kb3MgcmVzdGFudGVzIi8+DQoJCTx1aXRleHQgbmFtZT0iTk9URk9VTkQiIHZhbHVlPSJObyBzZSBoYSBlbmNvbnRyYWRvIG5hZGEiLz4NCgkJPHVpdGV4dCBuYW1lPSJBVFRBQ0hNRU5UUyIgdmFsdWU9IkFyY2hpdm9zIGFkanVudG9zIi8+DQoJCTwhLS0gc3Vic3RpdHV0aW9uOiAlcCA9PSBjdXJyZW50IHNwZWFrZXIncyB0aXRsZSAtLT4NCgkJPHVpdGV4dCBuYW1lPSJCSU9XSU5fVElUTEUiIHZhbHVlPSJCaW9ncmFmw61hOiAlcCIvPg0KCQk8dWl0ZXh0IG5hbWU9IkJJT0JUTl9USVRMRSIgdmFsdWU9IkJpb2dyYWbDrWEiLz4NCgkJPHVpdGV4dCBuYW1lPSJESVZJREVSQlROX1RJVExFIiB2YWx1ZT0ifCIvPg0KCQk8dWl0ZXh0IG5hbWU9IkNPTlRBQ1RCVE5fVElUTEUiIHZhbHVlPSJDb250YWN0byIvPg0KCQk8dWl0ZXh0IG5hbWU9IlRBQl9RVUlaIiB2YWx1ZT0iUHJ1ZWJhIi8+DQoJCTx1aXRleHQgbmFtZT0iVEFCX09VVExJTkUiIHZhbHVlPSJDb250b3JubyIvPg0KCQk8dWl0ZXh0IG5hbWU9IlRBQl9USFVNQiIgdmFsdWU9Ik1pbmlhdC4iLz4NCgkJPHVpdGV4dCBuYW1lPSJUQUJfTk9URVMiIHZhbHVlPSJOb3RhcyIvPg0KCQk8dWl0ZXh0IG5hbWU9IlRBQl9TRUFSQ0giIHZhbHVlPSJCdXNjYXIiLz4NCgkJPHVpdGV4dCBuYW1lPSJTTElERV9IRUFESU5HIiB2YWx1ZT0iVMOtdHVsbyBkZSBkaWFwb3NpdGl2YSIvPg0KCQk8dWl0ZXh0IG5hbWU9IkRVUkFUSU9OX0hFQURJTkciIHZhbHVlPSJEdXJhYy4iLz4NCgkJPHVpdGV4dCBuYW1lPSJTRUFSQ0hfSEVBRElORyIgdmFsdWU9IkJ1c2NhciB0ZXh0bzoiLz4NCgkJPHVpdGV4dCBuYW1lPSJUSFVNQl9IRUFESU5HIiB2YWx1ZT0iRGlhcG9zaXRpdmEiLz4NCgkJPHVpdGV4dCBuYW1lPSJUSFVNQl9JTkZPIiB2YWx1ZT0iRHVyLi9Uw610LiBkaWFwLiIvPg0KCQk8dWl0ZXh0IG5hbWU9IkFUVEFDSE5BTUVfSEVBRElORyIgdmFsdWU9Ik5vbWJyZSBkZSBhcmNoaXZvIi8+DQoJCTx1aXRleHQgbmFtZT0iQVRUQUNIU0laRV9IRUFESU5HIiB2YWx1ZT0iVGFtYcOxbyIvPg0KCQk8dWl0ZXh0IG5hbWU9IlNMSURFX05PVEVTIiB2YWx1ZT0iTm90YXMgZGUgZGlhcG9zaXRpdmEiLz4NCgkJPHVpdGV4dCBuYW1lPSJDT1VSU0VfU1RBVFVTIiB2YWx1ZT0iRXN0YWRvIGRlIG1vZHVsbyIvPg0KCQk8dWl0ZXh0IG5hbWU9IlBBU1NFRF9TVFJJTkciIHZhbHVlPSJBcHJvYmFkbyIvPg0KCQk8dWl0ZXh0IG5hbWU9IkZBSUxFRF9TVFJJTkciIHZhbHVlPSJTdXNwZW5zby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NCg0K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k11ZG8iLz4NCgkJPHVpdGV4dCBuYW1lPSJET0NXUkFQX1RJVExFIiB2YWx1ZT0iQXJjaGl2byBhZGp1bnRvIGRlIFByZXNlbnRlciIvPg0KCQk8dWl0ZXh0IG5hbWU9IkRPQ1dSQVBfTVNHIiB2YWx1ZT0iR3VhcmRhciBlbiBNaSBQQyIvPg0KCQk8dWl0ZXh0IG5hbWU9IkRPQ1dSQVBfUFJPTVBUIiB2YWx1ZT0iSGFnYSBjbGljIGVuIERlc2NhcmdhciIvPg0KCTwvbGFuZ3VhZ2U+DQoJPGxhbmd1YWdlIGlkPSJwd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BdmlzbyBkZSBhbmV4byIvPg0KCQk8dWl0ZXh0IG5hbWU9IkFUVEFDSE1FTlRfUFJFVklFV19XQVJOSU5HTVNHIiB2YWx1ZT0iT3MgYW5leG9zIG7Do28gc8OjbyBhYmVydG9zIG5vIG1vZG8gZGUgVmlzdWFsaXphw6fDo28uIFVzZSBvIGNvbWFuZG8gZGUgcHVibGljYcOnw6NvIHBhcmEgdmVyIG9zIHJlc3VsdGFkb3MuIi8+DQoJCTx1aXRleHQgbmFtZT0iQ09MTEFCX0xPQ0FMX1BMQVlCQUNLX01TRyIgdmFsdWU9Ik8gY29udGXDumRvIGVzdMOhIHNlbmRvIHJlcHJvZHV6aWRvIGxvY2FsbWVudGUuQSBjb2xhYm9yYcOnw6NvIG7Do28gZnVuY2lvbmEgbmVzdGUgbW9kby4iLz4NCgkJPHVpdGV4dCBuYW1lPSJDT0xMQUJfTE9DQUxfUExBWUJBQ0tfVElUTEUiIHZhbHVlPSJSZXByb2R1w6fDo28gbG9jYWwiLz4NCgkJPHVpdGV4dCBuYW1lPSJDT0xMQUJfTE9DQUxfUExBWUJBQ0tCVE4iIHZhbHVlPSJPayIv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GFyYWRvIi8+DQoJCTx1aXRleHQgbmFtZT0iU0NSVUJCQVJTVEFUVVNfUExBWUlORyIgdmFsdWU9IlJlcHJvZHV6aW5kbyIvPg0KCQk8dWl0ZXh0IG5hbWU9IlNDUlVCQkFSU1RBVFVTX05PQVVESU8iIHZhbHVlPSJTZW0gw6F1ZGlvIi8+DQoJCTx1aXRleHQgbmFtZT0iU0NSVUJCQVJTVEFUVVNfVklEUExBWUlORyIgdmFsdWU9IlbDrWRlbyBlbSByZXByb2R1w6fDo28iLz4NCgkJPHVpdGV4dCBuYW1lPSJTQ1JVQkJBUlNUQVRVU19MT0FESU5HIiB2YWx1ZT0iQ2FycmVnYW5kbyIvPg0KCQk8dWl0ZXh0IG5hbWU9IlNDUlVCQkFSU1RBVFVTX0JVRkZFUklORyIgdmFsdWU9IkFybWF6ZW5hbmRvIGVtIGJ1ZmZlciIvPg0KCQk8dWl0ZXh0IG5hbWU9IlNDUlVCQkFSU1RBVFVTX1FVRVNUSU9OIiB2YWx1ZT0iUmVzcG9uZGVyIHBlcmd1bnRhIi8+DQoJCTx1aXRleHQgbmFtZT0iU0NSVUJCQVJTVEFUVVNfUkVWSUVXUVVJWiIgdmFsdWU9IlJldmlzYW5kbyBxdWVzdGlvbsOhcmlvIi8+DQoJCTwhLS0gc3Vic3RpdHV0aW9uOiAlbSA9PSBtaW51dGVzIHJlbWFpbmluZyAtLT4NCgkJPCEtLSBzdWJzdGl0dXRpb246ICVzID09IHNlY29uZHMgcmVtYWluaW5nIC0tPg0KCQk8dWl0ZXh0IG5hbWU9IkVMQVBTRUQiIHZhbHVlPSIlbSBtaW51dG9zICVzIHNlZ3VuZG9zIHJlc3RhbnRlcyIvPg0KCQk8dWl0ZXh0IG5hbWU9Ik5PVEZPVU5EIiB2YWx1ZT0iTmFkYSBlbmNvbnRyYWRvIi8+DQoJCTx1aXRleHQgbmFtZT0iQVRUQUNITUVOVFMiIHZhbHVlPSJBbmV4b3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XRvIi8+DQoJCTx1aXRleHQgbmFtZT0iVEFCX1FVSVoiIHZhbHVlPSJRdWVzdC4iLz4NCgkJPHVpdGV4dCBuYW1lPSJUQUJfT1VUTElORSIgdmFsdWU9IkVzcXVlbWEiLz4NCgkJPHVpdGV4dCBuYW1lPSJUQUJfVEhVTUIiIHZhbHVlPSJNaW5pIi8+DQoJCTx1aXRleHQgbmFtZT0iVEFCX05PVEVTIiB2YWx1ZT0iTm90YXMiLz4NCgkJPHVpdGV4dCBuYW1lPSJUQUJfU0VBUkNIIiB2YWx1ZT0iQnVzY2EiLz4NCgkJPHVpdGV4dCBuYW1lPSJTTElERV9IRUFESU5HIiB2YWx1ZT0iVMOtdHVsbyBkbyBzbGlkZSIvPg0KCQk8dWl0ZXh0IG5hbWU9IkRVUkFUSU9OX0hFQURJTkciIHZhbHVlPSJEdXJhw6fDo28iLz4NCgkJPHVpdGV4dCBuYW1lPSJTRUFSQ0hfSEVBRElORyIgdmFsdWU9IlByb2N1cmFyIHRleHRvOiIvPg0KCQk8dWl0ZXh0IG5hbWU9IlRIVU1CX0hFQURJTkciIHZhbHVlPSJTbGlkZSIvPg0KCQk8dWl0ZXh0IG5hbWU9IlRIVU1CX0lORk8iIHZhbHVlPSJUw610dWxvL0R1cmHDp8OjbyBkbyBzbGlkZSIvPg0KCQk8dWl0ZXh0IG5hbWU9IkFUVEFDSE5BTUVfSEVBRElORyIgdmFsdWU9Ik5vbWUgZG8gYXJxdWl2byIvPg0KCQk8dWl0ZXh0IG5hbWU9IkFUVEFDSFNJWkVfSEVBRElORyIgdmFsdWU9IlRhbWFuaG8iLz4NCgkJPHVpdGV4dCBuYW1lPSJTTElERV9OT1RFUyIgdmFsdWU9IkFub3Rhw6fDtWVzIGRvIHNsaWRlIi8+DQoJCTx1aXRleHQgbmFtZT0iQ09VUlNFX1NUQVRVUyIgdmFsdWU9IlN0YXR1cyBkbyBtw7NkdWxvIi8+DQoJCTx1aXRleHQgbmFtZT0iUEFTU0VEX1NUUklORyIgdmFsdWU9IkFwcm92YWRvIi8+DQoJCTx1aXRleHQgbmFtZT0iRkFJTEVEX1NUUklORyIgdmFsdWU9IlJlcHJvdmFkby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DQoNCk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VU5OQU1FRFNMSURFVElUTEUiIHZhbHVlPSJEaWFwb3NpdGl2YSAlbi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HVpdGV4dCBuYW1lPSJDT1VSU0VfU1RBVFVTIiB2YWx1ZT0iTW9kdWxlIFN0YXR1cyIvPg0KCQk8dWl0ZXh0IG5hbWU9IlBBU1NFRF9TVFJJTkciIHZhbHVlPSJQYXNzZWQiLz4NCgkJPHVpdGV4dCBuYW1lPSJGQUlMRURfU1RSSU5HIiB2YWx1ZT0iRmFpbGVkIi8+DQoJCTwhLS1xdWl6IHBvZCBhbmQgbWVzc2FnZSBib3ggdGV4dHMtLT4NCgkJPHVpdGV4dCBuYW1lPSJRVUlaUE9EX1FVSVpfQVRURU1QVCIgdmFsdWU9IlRlbnRhdGl2byBxdWl6OiIvPg0KCQk8dWl0ZXh0IG5hbWU9IlFVSVpQT0RfUVVJWl9BVFRFTVBUX1ZBTFVFIiB2YWx1ZT0iJW4gZGkgJXQiLz4NCgkJPHVpdGV4dCBuYW1lPSJRVUlaUE9EX1FVSVpfU0NPUkUiIHZhbHVlPSJQdW50ZWdnaW86Ii8+DQoJCTx1aXRleHQgbmFtZT0iUVVJWlBPRF9RVUlaX1BBU1NTQ09SRSIgdmFsdWU9IlB1bnRlZ2dpbyBtaW5pbW86Ii8+DQoJCTx1aXRleHQgbmFtZT0iUVVJWlBPRF9RVUlaX01BWFNDT1JFIiB2YWx1ZT0iUHVudGVnZ2lvIG1hc3NpbW86Ii8+DQoJCTx1aXRleHQgbmFtZT0iUVVJWlBPRF9RVUVTQVRNUFRfU1RSIiB2YWx1ZT0iVGVudGF0aXZvOiAlbiBkaSAldCIvPg0KCQk8dWl0ZXh0IG5hbWU9IlFVSVpQT0RfUVVFU1RZUEVfU1RSIiB2YWx1ZT0iVGlwbzogJXMiLz4NCgkJPHVpdGV4dCBuYW1lPSJRVUlaUE9EX1FVRVNUWVBFX0dSRCIgdmFsdWU9IkNvbiB2YWx1dGF6aW9uZSIvPg0KCQk8dWl0ZXh0IG5hbWU9IlFVSVpQT0RfUVVFU1RZUEVfU1ZZIiB2YWx1ZT0iSW5kYWdpbmUiLz4NCgkJPHVpdGV4dCBuYW1lPSJRVUlaUE9EX1FVSVpBVE1QVF9JTkYiIHZhbHVlPSJJbmZpbml0aSIvPg0KCQk8dWl0ZXh0IG5hbWU9IlFVSVpQT0RfUVVFU0FUTVBUX0lORiIgdmFsdWU9IkluZmluaXRpIi8+DQoJCTx1aXRleHQgbmFtZT0iV0FSTklOR01TR19ZRVNTVFJJTkciIHZhbHVlPSJTw6wiLz4NCgkJPHVpdGV4dCBuYW1lPSJXQVJOSU5HTVNHX05PU1RSSU5HIiB2YWx1ZT0iTm8iLz4NCgkJPHVpdGV4dCBuYW1lPSJXQVJOSU5HTVNHX1RJVExFU1RSSU5HIiB2YWx1ZT0iQXZ2ZXJ0ZW56YSBuYXZpZ2F6aW9uZSBxdWl6Ii8+DQoJCTx1aXRleHQgbmFtZT0iV0FSTklOR01TR19NU0dTVFJJTkciIHZhbHVlPSJPY2NvcnJlIGFuY29yYSByaXNwb25kZXJlIGFkIGFsY3VuZSBkb21hbmRlIGRlbCBxdWl6Lg0KDQpTZSBmYXRlIGNsaWMgc3UgU8OsLCB1c2NpcmV0ZSBkYWwgcXVpei4gRmF0ZSBjbGljIHN1IE5vIHBlciBjb250aW51YXJlIGlsIHF1aXouIi8+DQoJCTx1aXRleHQgbmFtZT0iSU5GT1JNQVRJT05fSDI2NF9GTEFTSFBMQVlFUiIgdmFsdWU9IkxhIHZlcnNpb25lIGRpIEZsYXNoIFBsYXllciBhdHR1YWxtZW50ZSBpbnN0YWxsYXRhIG5vbiBzdXBwb3J0YSBxdWVzdG8gdmlkZW8uIEZhdGUgY2xpYyBzdWxsJ2FyZWEgZGVsIHZpZGVvIHBlciBzY2FyaWNhcmUgbCd1bHRpbWEgdmVyc2lvbmUgZGk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3N0cmEgYmFycmEgbGF0ZXJhbGUgYWkgcGFydGVjaXBhbnRpIi8+DQoJCTx1aXRleHQgbmFtZT0iTVVURSIgdmFsdWU9IkRpc2F0dGl2YSBhdWRpbyIvPg0KCQk8dWl0ZXh0IG5hbWU9IkRPQ1dSQVBfVElUTEUiIHZhbHVlPSJBbGxlZ2F0byBmaWxlIFByZXNlbnRlciIvPg0KCQk8dWl0ZXh0IG5hbWU9IkRPQ1dSQVBfTVNHIiB2YWx1ZT0iU2FsdmEgaW4gUmlzb3JzZSBkZWwgY29tcHV0ZXIiLz4NCgkJPHVpdGV4dCBuYW1lPSJET0NXUkFQX1BST01QVCIgdmFsdWU9IkNsaWMgcGVyIHNjYXJpY2FyZSIvPg0KCTwvbGFuZ3VhZ2U+DQoJPGxhbmd1YWdlIGlkPSJub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lVOTkFNRURTTElERVRJVExFIiB2YWx1ZT0iRGlhICVuIi8+DQoJCTx1aXRleHQgbmFtZT0iQ09MTEFCX0xPQ0FMX1BMQVlCQUNLX01TRyIgdmFsdWU9IkNvbnRlbnQgaXMgYmVpbmcgcGxheWVkIGxvY2FsbHkuXG4gQ29sbGFib3JhdGlvbiBkb2VzIG5vdCB3b3JrIGluIHRoaXMgbW9kZSIvPg0KCQk8dWl0ZXh0IG5hbWU9IkNPTExBQl9MT0NBTF9QTEFZQkFDS19USVRMRSIgdmFsdWU9IkxvY2FsIFBsYXliYWNrIi8+DQoJCTx1aXRleHQgbmFtZT0iQ09MTEFCX0xPQ0FMX1BMQVlCQUNLQlROIiB2YWx1ZT0iT2siLz4NCgkJPCEtLSBzdWJzdGl0dXRpb246ICVuID09IHNsaWRlIG51bWJlciAtLT4NCgkJPCEtLSBzdWJzdGl0dXRpb246ICV0ID09IHRvdGFsIHNsaWRlIGNvdW50IC0tPg0KCQk8dWl0ZXh0IG5hbWU9IlNDUlVCQkFSU1RBVFVTX1NMSURFSU5GTyIgdmFsdWU9IkRpYSAlbiAvICV0IHwgIi8+DQoJCTx1aXRleHQgbmFtZT0iU0NSVUJCQVJTVEFUVVNfU1RPUFBFRCIgdmFsdWU9Ikdlc3RvcHQiLz4NCgkJPHVpdGV4dCBuYW1lPSJTQ1JVQkJBUlNUQVRVU19QTEFZSU5HIiB2YWx1ZT0iQWZzcGVsZW4iLz4NCgkJPHVpdGV4dCBuYW1lPSJTQ1JVQkJBUlNUQVRVU19OT0FVRElPIiB2YWx1ZT0iR2VlbiBhdWRpbyIvPg0KCQk8dWl0ZXh0IG5hbWU9IlNDUlVCQkFSU1RBVFVTX1ZJRFBMQVlJTkciIHZhbHVlPSJWaWRlbyBhZnNwZWxlbiIvPg0KCQk8dWl0ZXh0IG5hbWU9IlNDUlVCQkFSU1RBVFVTX0xPQURJTkciIHZhbHVlPSJMYWRlbiIvPg0KCQk8dWl0ZXh0IG5hbWU9IlNDUlVCQkFSU1RBVFVTX0JVRkZFUklORyIgdmFsdWU9IkJ1ZmZlcmVuIi8+DQoJCTx1aXRleHQgbmFtZT0iU0NSVUJCQVJTVEFUVVNfUVVFU1RJT04iIHZhbHVlPSJWcmFhZyBtZXQgYW50d29vcmQiLz4NCgkJPHVpdGV4dCBuYW1lPSJTQ1JVQkJBUlNUQVRVU19SRVZJRVdRVUlaIiB2YWx1ZT0iUXVpeiBjb250cm9sZXJlbiIvPg0KCQk8IS0tIHN1YnN0aXR1dGlvbjogJW0gPT0gbWludXRlcyByZW1haW5pbmcgLS0+DQoJCTwhLS0gc3Vic3RpdHV0aW9uOiAlcyA9PSBzZWNvbmRzIHJlbWFpbmluZyAtLT4NCgkJPHVpdGV4dCBuYW1lPSJFTEFQU0VEIiB2YWx1ZT0iRXIgcmVzdGVyZW4gJW0gbWludXRlbiAlcyBzZWNvbmRlbiIvPg0KCQk8dWl0ZXh0IG5hbWU9Ik5PVEZPVU5EIiB2YWx1ZT0iTmlldHMgZ2V2b25kZW4iLz4NCgkJPHVpdGV4dCBuYW1lPSJBVFRBQ0hNRU5UUyIgdmFsdWU9IkJpamxhZ2VuIi8+DQoJCTwhLS0gc3Vic3RpdHV0aW9uOiAlcCA9PSBjdXJyZW50IHNwZWFrZXIncyB0aXRsZSAtLT4NCgkJPHVpdGV4dCBuYW1lPSJCSU9XSU5fVElUTEUiIHZhbHVlPSJCaW9ncmFmaWU6ICVwIi8+DQoJCTx1aXRleHQgbmFtZT0iQklPQlROX1RJVExFIiB2YWx1ZT0iQmlvZ3JhZmllIi8+DQoJCTx1aXRleHQgbmFtZT0iRElWSURFUkJUTl9USVRMRSIgdmFsdWU9InwiLz4NCgkJPHVpdGV4dCBuYW1lPSJDT05UQUNUQlROX1RJVExFIiB2YWx1ZT0iQ29udGFjdCIvPg0KCQk8dWl0ZXh0IG5hbWU9IlRBQl9RVUlaIiB2YWx1ZT0iUXVpeiIvPg0KCQk8dWl0ZXh0IG5hbWU9IlRBQl9PVVRMSU5FIiB2YWx1ZT0iT3ZlcnppY2h0Ii8+DQoJCTx1aXRleHQgbmFtZT0iVEFCX1RIVU1CIiB2YWx1ZT0iTWluaWF0dXVyIi8+DQoJCTx1aXRleHQgbmFtZT0iVEFCX05PVEVTIiB2YWx1ZT0iTm90aXRpZXMiLz4NCgkJPHVpdGV4dCBuYW1lPSJUQUJfU0VBUkNIIiB2YWx1ZT0iWm9la2VuIi8+DQoJCTx1aXRleHQgbmFtZT0iU0xJREVfSEVBRElORyIgdmFsdWU9IlRpdGVsIHZhbiBkaWEiLz4NCgkJPHVpdGV4dCBuYW1lPSJEVVJBVElPTl9IRUFESU5HIiB2YWx1ZT0iRHV1ciIvPg0KCQk8dWl0ZXh0IG5hbWU9IlNFQVJDSF9IRUFESU5HIiB2YWx1ZT0iWm9la2VuIG5hYXIgdGVrc3Q6Ii8+DQoJCTx1aXRleHQgbmFtZT0iVEhVTUJfSEVBRElORyIgdmFsdWU9IkRpYSIvPg0KCQk8dWl0ZXh0IG5hbWU9IlRIVU1CX0lORk8iIHZhbHVlPSJUaXRlbC9kdXVyIHZhbiBkaWEiLz4NCgkJPHVpdGV4dCBuYW1lPSJBVFRBQ0hOQU1FX0hFQURJTkciIHZhbHVlPSJCZXN0YW5kc25hYW0iLz4NCgkJPHVpdGV4dCBuYW1lPSJBVFRBQ0hTSVpFX0hFQURJTkciIHZhbHVlPSJHcm9vdHRlIi8+DQoJCTx1aXRleHQgbmFtZT0iU0xJREVfTk9URVMiIHZhbHVlPSJEaWFub3RpdGllcy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UXVpenBvZ2luZzoiLz4NCgkJPHVpdGV4dCBuYW1lPSJRVUlaUE9EX1FVSVpfQVRURU1QVF9WQUxVRSIgdmFsdWU9IiVuIHZhbiAldCIvPg0KCQk8dWl0ZXh0IG5hbWU9IlFVSVpQT0RfUVVJWl9TQ09SRSIgdmFsdWU9IkJlaGFhbGRlIHNjb3JlOiIvPg0KCQk8dWl0ZXh0IG5hbWU9IlFVSVpQT0RfUVVJWl9QQVNTU0NPUkUiIHZhbHVlPSJWb2xkb2VuZGUgc2NvcmU6Ii8+DQoJCTx1aXRleHQgbmFtZT0iUVVJWlBPRF9RVUlaX01BWFNDT1JFIiB2YWx1ZT0iTWF4aW1hYWwgaGFhbGJhcmUgc2NvcmU6Ii8+DQoJCTx1aXRleHQgbmFtZT0iUVVJWlBPRF9RVUVTQVRNUFRfU1RSIiB2YWx1ZT0iUG9naW5nOiAlbiB2YW4gJXQiLz4NCgkJPHVpdGV4dCBuYW1lPSJRVUlaUE9EX1FVRVNUWVBFX1NUUiIgdmFsdWU9IlR5cGU6ICVzIi8+DQoJCTx1aXRleHQgbmFtZT0iUVVJWlBPRF9RVUVTVFlQRV9HUkQiIHZhbHVlPSJUZWx0IHZvb3Igc2NvcmUiLz4NCgkJPHVpdGV4dCBuYW1lPSJRVUlaUE9EX1FVRVNUWVBFX1NWWSIgdmFsdWU9IkVucXXDqnRlIi8+DQoJCTx1aXRleHQgbmFtZT0iUVVJWlBPRF9RVUlaQVRNUFRfSU5GIiB2YWx1ZT0iT25iZXBlcmt0Ii8+DQoJCTx1aXRleHQgbmFtZT0iUVVJWlBPRF9RVUVTQVRNUFRfSU5GIiB2YWx1ZT0iT25iZXBlcmt0Ii8+DQoJCTx1aXRleHQgbmFtZT0iV0FSTklOR01TR19ZRVNTVFJJTkciIHZhbHVlPSJKYSIvPg0KCQk8dWl0ZXh0IG5hbWU9IldBUk5JTkdNU0dfTk9TVFJJTkciIHZhbHVlPSJOZWUiLz4NCgkJPHVpdGV4dCBuYW1lPSJXQVJOSU5HTVNHX1RJVExFU1RSSU5HIiB2YWx1ZT0iV2FhcnNjaHV3aW5nIG1ldCBiZXRyZWtraW5nIHRvdCBxdWl6bmF2aWdhdGllIi8+DQoJCTx1aXRleHQgbmFtZT0iV0FSTklOR01TR19NU0dTVFJJTkciIHZhbHVlPSJVIGhlYnQgbmlldCBhbGxlIHZyYWdlbiBpbiBkZXplIHF1aXogYmVhbnR3b29yZC4NCg0KS2xpayBvcCBKYSBvbSBkZSBxdWl6IGFmIHRlIHNsdWl0ZW4uIEtsaWsgb3AgTmVlIG9tIGRlIHF1aXogdm9vcnQgdGUgemV0dGVuLiIvPg0KCQk8dWl0ZXh0IG5hbWU9IklORk9STUFUSU9OX0gyNjRfRkxBU0hQTEFZRVIiIHZhbHVlPSJEZXplIHZpZGVvIHdvcmR0IG5pZXQgb25kZXJzdGV1bmQgZG9vciBkZSB2ZXJzaWUgdmFuIEZsYXNoIFBsYXllciBkaWUgbW9tZW50ZWVsIG9wIHV3IGNvbXB1dGVyIGlzIGdlw69uc3RhbGxlZXJkLiBLbGlrIGluIGRlIHZpZGVvIG9tIGRlIG5pZXV3c3RlIEZsYXNoIFBsYXllciB0ZSBkb3dubG9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aaWpwYW5lZWwgYWFuIGRlZWxuZW1lcnMgd2VlcmdldmVuIi8+DQoJCTx1aXRleHQgbmFtZT0iTVVURSIgdmFsdWU9IkRlbXBlbiIvPg0KCQk8dWl0ZXh0IG5hbWU9IkRPQ1dSQVBfVElUTEUiIHZhbHVlPSJQcmVzZW50ZXItYmVzdGFuZHNiaWpsYWdlIi8+DQoJCTx1aXRleHQgbmFtZT0iRE9DV1JBUF9NU0ciIHZhbHVlPSJPcHNsYWFuIGluIERlemUgY29tcHV0ZXIiLz4NCgkJPHVpdGV4dCBuYW1lPSJET0NXUkFQX1BST01QVCIgdmFsdWU9IktsaWsgb20gdGUgZG93bmxvYWRlbiIvPg0KCTwvbGFuZ3VhZ2U+DQoJPGxhbmd1YWdlIGlkPSJjbiI+DQoJCTwhLS0gZm9ybWF0IGZvciB1aWZvbnQgdmFsdWUgaXMgImZvbnQsc2l6ZSxpc2JvbGQsaXNpdGFsaWMsaXNzaGFkb3dlZCIgLS0+DQoJCTx1aWZvbnQgbmFtZT0iRk9OVF9RVUlaWklORyIgdmFsdWU9IuWui+S9ky0xODAzMCwxMCxmYWxzZSxmYWxzZSxmYWxzZSIvPg0KCQk8dWlmb250IG5hbWU9IkZPTlRfU0NSVUJTVEFUVVMiIHZhbHVlPSLlrovkvZMtMTgwMzAsMTAsdHJ1ZSxmYWxzZSx0cnVlIi8+DQoJCTx1aWZvbnQgbmFtZT0iRk9OVF9TQ1JVQlRJTUUiIHZhbHVlPSLlrovkvZMtMTgwMzAsMTAsZmFsc2UsZmFsc2UsdHJ1ZSIvPg0KCQk8dWlmb250IG5hbWU9IkZPTlRfRUxBUFNFRFRJTUUiIHZhbHVlPSLlrovkvZMtMTgwMzAsMTAsdHJ1ZSxmYWxzZSx0cnVlIi8+DQoJCTx1aWZvbnQgbmFtZT0iRk9OVF9VVElMU01FTlUiIHZhbHVlPSLlrovkvZMtMTgwMzAsMTAsdHJ1ZSxmYWxzZSxmYWxzZSIvPg0KCQk8dWlmb250IG5hbWU9IkZPTlRfVEFCUyIgdmFsdWU9IuWui+S9ky0xODAzMCwxNCx0cnVlLGZhbHNlLHRydWUiLz4NCgkJPHVpZm9udCBuYW1lPSJGT05UX1BSRVNFTlRBVElPTk5BTUUiIHZhbHVlPSLlrovkvZMtMTgwMzAsMTQsZmFsc2UsZmFsc2UsdHJ1ZSIvPg0KCQk8dWlmb250IG5hbWU9IkZPTlRfUFJFU0VOVEVSTkFNRSIgdmFsdWU9IuWui+S9ky0xODAzMCwxNCx0cnVlLGZhbHNlLHRydWUiLz4NCgkJPHVpZm9udCBuYW1lPSJGT05UX1BSRVNFTlRFUlRJVExFIiB2YWx1ZT0i5a6L5L2TLTE4MDMwLDEzLGZhbHNlLGZhbHNlLHRydWUiLz4NCgkJPHVpZm9udCBuYW1lPSJGT05UX0JJT0JUTiIgdmFsdWU9IuWui+S9ky0xODAzMCwxMCxmYWxzZSxmYWxzZSx0cnVlIi8+DQoJCTx1aWZvbnQgbmFtZT0iRk9OVF9OT1RFUyIgdmFsdWU9IuWui+S9ky0xODAzMCwxMixmYWxzZSxmYWxzZSxmYWxzZSIvPg0KCQk8dWlmb250IG5hbWU9IkZPTlRfT1VUTElORSIgdmFsdWU9IuWui+S9ky0xODAzMCwxMixmYWxzZSxmYWxzZSx0cnVlIi8+DQoJCTx1aWZvbnQgbmFtZT0iRk9OVF9TRUFSQ0giIHZhbHVlPSLlrovkvZMtMTgwMzAsMTIsZmFsc2UsZmFsc2UsdHJ1ZSIvPg0KCQk8dWlmb250IG5hbWU9IkZPTlRfVEhVTUIiIHZhbHVlPSLlrovkvZMtMTgwMzAsMTAsZmFsc2UsZmFsc2UsdHJ1ZSIvPg0KCQk8dWlmb250IG5hbWU9IkZPTlRfQklPV0lOIiB2YWx1ZT0i5a6L5L2TLTE4MDMwLDEyLGZhbHNlLGZhbHNlLGZhbHNlIi8+DQoJCTx1aWZvbnQgbmFtZT0iRk9OVF9MSVNUSEVBRElORyIgdmFsdWU9IuWui+S9ky0xODAzMCwxMCxmYWxzZSxmYWxzZSxmYWxzZSIvPg0KCQk8dWlmb250IG5hbWU9IkZPTlRfV0lOVElUTEUiIHZhbHVlPSLlrovkvZMtMTgwMzAsMTAsZmFsc2UsZmFsc2UsdHJ1ZSIvPg0KCQk8dWlmb250IG5hbWU9IkZPTlRfQVRUQUNITUVOVFMiIHZhbHVlPSLlrovkvZMtMTgwMzAsMTIsZmFsc2UsZmFsc2UsdHJ1ZSIvPg0KCQk8IS0tcXVpeiBwb2QgYW5kIG1lc3NhZ2UgYm94IHRleHQgZm9udHMtLT4NCgkJPHVpZm9udCBuYW1lPSJGT05UX01TR0JPWF9XSU5USVRMRSIgdmFsdWU9IuWui+S9ky0xODAzMCwxMix0cnVlLGZhbHNlLHRydWUiLz4NCgkJPHVpZm9udCBuYW1lPSJGT05UX01TR0JPWF9NU0ciIHZhbHVlPSLlrovkvZMtMTgwMzAsMTIsZmFsc2UsZmFsc2UsdHJ1ZSIvPg0KCQk8dWlmb250IG5hbWU9IkZPTlRfTVNHQk9YX09QVElPTlMiIHZhbHVlPSLlrovkvZMtMTgwMzAsMTAsdHJ1ZSxmYWxzZSx0cnVlIi8+DQoJCTx1aWZvbnQgbmFtZT0iRk9OVF9RVUlaUE9EX1FVSVpfVElUTEUiIHZhbHVlPSLlrovkvZMtMTgwMzAsMTIsdHJ1ZSxmYWxzZSx0cnVlIi8+DQoJCTx1aWZvbnQgbmFtZT0iRk9OVF9RVUlaUE9EX1FVSVpfQVRURU1QVCIgdmFsdWU9IuWui+S9ky0xODAzMCwxMCxmYWxzZSxmYWxzZSx0cnVlIi8+DQoJCTx1aWZvbnQgbmFtZT0iRk9OVF9RVUlaUE9EX1FVSVpfQVRURU1QVF9WQUxVRSIgdmFsdWU9IuWui+S9ky0xODAzMCwxMCx0cnVlLGZhbHNlLHRydWUiLz4NCgkJPHVpZm9udCBuYW1lPSJGT05UX1FVSVpQT0RfUVVFU1RJT05fU0NPUkUiIHZhbHVlPSLlrovkvZMtMTgwMzAsMTAsZmFsc2UsZmFsc2UsdHJ1ZSIvPg0KCQk8dWlmb250IG5hbWU9IkZPTlRfUVVJWlBPRF9RVUVTVElPTl9TQ09SRV9WQUxVRSIgdmFsdWU9IuWui+S9ky0xODAzMCwxMCx0cnVlLGZhbHNlLHRydWUiLz4NCgkJPHVpZm9udCBuYW1lPSJGT05UX1FVSVpQT0RfUVVFU1RJT05fQVRURU1QVCIgdmFsdWU9IuWui+S9ky0xODAzMCwxMCxmYWxzZSxmYWxzZSx0cnVlIi8+DQoJCTx1aWZvbnQgbmFtZT0iRk9OVF9RVUlaUE9EX1FVRVNUSU9OX0FUVEVNUFRfVkFMVUUiIHZhbHVlPSLlrovkvZMtMTgwMzAsMTAsdHJ1ZSxmYWxzZSx0cnVlIi8+DQoJCTx1aWZvbnQgbmFtZT0iRk9OVF9RVUlaUE9EX1FVRVNUSU9OX1RBRyIgdmFsdWU9IuWui+S9ky0xODAzMCwxMix0cnVlLGZhbHNlLHRydWUiLz4NCgkJPHVpZm9udCBuYW1lPSJGT05UX1FVSVpQT0RfUVVJWl9RVUVTVElPTl9DT1VOVCIgdmFsdWU9IuWui+S9ky0xODAzMCwxMCxmYWxzZSxmYWxzZSx0cnVlIi8+DQoJCTx1aWZvbnQgbmFtZT0iRk9OVF9RVUlaUE9EX1FVSVpfUVVFU1RJT05fQ09VTlRfVkFMVUUiIHZhbHVlPSLlrovkvZMtMTgwMzAsMTAsdHJ1ZSxmYWxzZSx0cnVlIi8+DQoJCTx1aWZvbnQgbmFtZT0iRk9OVF9RVUlaUE9EX1FVSVpfUVVFU1RJT05fQVRURU1QVEVEIiB2YWx1ZT0i5a6L5L2TLTE4MDMwLDEwLGZhbHNlLGZhbHNlLHRydWUiLz4NCgkJPHVpZm9udCBuYW1lPSJGT05UX1FVSVpQT0RfUVVJWl9RVUVTVElPTl9BVFRFTVBURURfVkFMVUUiIHZhbHVlPSLlrovkvZMtMTgwMzAsMTAsdHJ1ZSxmYWxzZSx0cnVlIi8+DQoJCTx1aWZvbnQgbmFtZT0iRk9OVF9RVUlaUE9EX1FVSVpfU0NPUkVfVEFHIiB2YWx1ZT0i5a6L5L2TLTE4MDMwLDEyLHRydWUsZmFsc2UsdHJ1ZSIvPg0KCQk8dWlmb250IG5hbWU9IkZPTlRfUVVJWlBPRF9RVUlaX1NDT1JFIiB2YWx1ZT0i5a6L5L2TLTE4MDMwLDEwLGZhbHNlLGZhbHNlLHRydWUiLz4NCgkJPHVpZm9udCBuYW1lPSJGT05UX1FVSVpQT0RfUVVJWl9TQ09SRV9WQUxVRSIgdmFsdWU9IuWui+S9ky0xODAzMCwxMCx0cnVlLGZhbHNlLHRydWUiLz4NCgkJPHVpZm9udCBuYW1lPSJGT05UX1FVSVpQT0RfUVVJWl9NQVhTQ09SRSIgdmFsdWU9IuWui+S9ky0xODAzMCwxMCxmYWxzZSxmYWxzZSx0cnVlIi8+DQoJCTx1aWZvbnQgbmFtZT0iRk9OVF9RVUlaUE9EX1FVSVpfTUFYU0NPUkVfVkFMVUUiIHZhbHVlPSLlrovkvZMtMTgwMzAsMTAsdHJ1ZSxmYWxzZSx0cnVlIi8+DQoJCTx1aWZvbnQgbmFtZT0iRk9OVF9RVUlaUE9EX1FVSVpfUEFTU1NDT1JFIiB2YWx1ZT0i5a6L5L2TLTE4MDMwLDEwLGZhbHNlLGZhbHNlLHRydWUiLz4NCgkJPHVpZm9udCBuYW1lPSJGT05UX1FVSVpQT0RfUVVJWl9QQVNTU0NPUkVfVkFMVUUiIHZhbHVlPSLlrovkvZMtMTgwMzAsMTAsdHJ1ZSxmYWxzZSx0cnVlIi8+DQoJCTwhLS0gdWl0ZXh0IC0tPg0KCQk8IS0tIHN1YnN0aXR1dGlvbjogJW4gPT0gc2xpZGUgbnVtYmVyIC0tPg0KCQk8dWl0ZXh0IG5hbWU9IkFUVEFDSE1FTlRfUFJFVklFV19XQVJOSU5HTVNHX1RJVExFU1RSSU5HIiB2YWx1ZT0iQXR0YWNobWVudCBXYXJuaW5nIi8+DQoJCTx1aXRleHQgbmFtZT0iQVRUQUNITUVOVF9QUkVWSUVXX1dBUk5JTkdNU0ciIHZhbHVlPSJBdHRhY2htZW50cyBkbyBub3Qgb3BlbiBpbiBQcmV2aWV3IG1vZGUuIFBsZWFzZSB1c2UgcHVibGlzaCB0byBzZWUgdGhlIHJlc3VsdHMiLz4NCgkJPHVpdGV4dCBuYW1lPSJDT0xMQUJfTE9DQUxfUExBWUJBQ0tfTVNHIiB2YWx1ZT0iQ29udGVudCBpcyBiZWluZyBwbGF5ZWQgbG9jYWxseS5cbiBDb2xsYWJvcmF0aW9uIGRvZXMgbm90IHdvcmsgaW4gdGhpcyBtb2RlIi8+DQoJCTx1aXRleHQgbmFtZT0iQ09MTEFCX0xPQ0FMX1BMQVlCQUNLX1RJVExFIiB2YWx1ZT0iTG9jYWwgUGxheWJhY2siLz4NCgkJPHVpdGV4dCBuYW1lPSJDT0xMQUJfTE9DQUxfUExBWUJBQ0tCVE4iIHZhbHVlPSJPayIvPg0KCQk8dWl0ZXh0IG5hbWU9IlVOTkFNRURTTElERVRJVExFIiB2YWx1ZT0i5bm754Gv54mHICVuIi8+DQoJCTwhLS0gc3Vic3RpdHV0aW9uOiAlbiA9PSBzbGlkZSBudW1iZXIgLS0+DQoJCTwhLS0gc3Vic3RpdHV0aW9uOiAldCA9PSB0b3RhbCBzbGlkZSBjb3VudCAtLT4NCgkJPHVpdGV4dCBuYW1lPSJTQ1JVQkJBUlNUQVRVU19TTElERUlORk8iIHZhbHVlPSLlubvnga/niYcgJW4gLyAldCB8ICIvPg0KCQk8dWl0ZXh0IG5hbWU9IlNDUlVCQkFSU1RBVFVTX1NUT1BQRUQiIHZhbHVlPSLlt7LlgZzmraIiLz4NCgkJPHVpdGV4dCBuYW1lPSJTQ1JVQkJBUlNUQVRVU19QTEFZSU5HIiB2YWx1ZT0i5q2j5Zyo5pKt5pS+Ii8+DQoJCTx1aXRleHQgbmFtZT0iU0NSVUJCQVJTVEFUVVNfTk9BVURJTyIgdmFsdWU9IuaXoOmfs+mikSIvPg0KCQk8dWl0ZXh0IG5hbWU9IlNDUlVCQkFSU1RBVFVTX1ZJRFBMQVlJTkciIHZhbHVlPSLop4bpopHmkq3mlL4iLz4NCgkJPHVpdGV4dCBuYW1lPSJTQ1JVQkJBUlNUQVRVU19MT0FESU5HIiB2YWx1ZT0i5q2j5Zyo6L295YWlIi8+DQoJCTx1aXRleHQgbmFtZT0iU0NSVUJCQVJTVEFUVVNfQlVGRkVSSU5HIiB2YWx1ZT0i5q2j5Zyo6L+b6KGM57yT5Yay5aSE55CGIi8+DQoJCTx1aXRleHQgbmFtZT0iU0NSVUJCQVJTVEFUVVNfUVVFU1RJT04iIHZhbHVlPSLlm57nrZTpl67popgiLz4NCgkJPHVpdGV4dCBuYW1lPSJTQ1JVQkJBUlNUQVRVU19SRVZJRVdRVUlaIiB2YWx1ZT0i5q2j5Zyo5a6h6ZiF5rWL6aqMIi8+DQoJCTwhLS0gc3Vic3RpdHV0aW9uOiAlbSA9PSBtaW51dGVzIHJlbWFpbmluZyAtLT4NCgkJPCEtLSBzdWJzdGl0dXRpb246ICVzID09IHNlY29uZHMgcmVtYWluaW5nIC0tPg0KCQk8dWl0ZXh0IG5hbWU9IkVMQVBTRUQiIHZhbHVlPSLliankvZkgJW0g5YiG6ZKfICVzIOenkiIvPg0KCQk8dWl0ZXh0IG5hbWU9Ik5PVEZPVU5EIiB2YWx1ZT0i5pyq5om+5Yiw5Lu75L2V5YaF5a65Ii8+DQoJCTx1aXRleHQgbmFtZT0iQVRUQUNITUVOVFMiIHZhbHVlPSLpmYTku7YiLz4NCgkJPCEtLSBzdWJzdGl0dXRpb246ICVwID09IGN1cnJlbnQgc3BlYWtlcidzIHRpdGxlIC0tPg0KCQk8dWl0ZXh0IG5hbWU9IkJJT1dJTl9USVRMRSIgdmFsdWU9IuS4quS6uueugOS7izogJXAiLz4NCgkJPHVpdGV4dCBuYW1lPSJCSU9CVE5fVElUTEUiIHZhbHVlPSLkuKrkurrnroDku4siLz4NCgkJPHVpdGV4dCBuYW1lPSJESVZJREVSQlROX1RJVExFIiB2YWx1ZT0ifCIvPg0KCQk8dWl0ZXh0IG5hbWU9IkNPTlRBQ1RCVE5fVElUTEUiIHZhbHVlPSLogZTns7vmlrnlvI8iLz4NCgkJPHVpdGV4dCBuYW1lPSJUQUJfUVVJWiIgdmFsdWU9Iua1i+mqjCIvPg0KCQk8dWl0ZXh0IG5hbWU9IlRBQl9PVVRMSU5FIiB2YWx1ZT0i5aSn57qyIi8+DQoJCTx1aXRleHQgbmFtZT0iVEFCX1RIVU1CIiB2YWx1ZT0i57yp55Wl5Zu+Ii8+DQoJCTx1aXRleHQgbmFtZT0iVEFCX05PVEVTIiB2YWx1ZT0i5aSH5rOoIi8+DQoJCTx1aXRleHQgbmFtZT0iVEFCX1NFQVJDSCIgdmFsdWU9IuaQnOe0oiIvPg0KCQk8dWl0ZXh0IG5hbWU9IlNMSURFX0hFQURJTkciIHZhbHVlPSLlubvnga/niYfmoIfpopgiLz4NCgkJPHVpdGV4dCBuYW1lPSJEVVJBVElPTl9IRUFESU5HIiB2YWx1ZT0i5oyB57ut5pe26Ze0Ii8+DQoJCTx1aXRleHQgbmFtZT0iU0VBUkNIX0hFQURJTkciIHZhbHVlPSLmkJzntKLmlofmnKw6Ii8+DQoJCTx1aXRleHQgbmFtZT0iVEhVTUJfSEVBRElORyIgdmFsdWU9IuW5u+eBr+eJhyIvPg0KCQk8dWl0ZXh0IG5hbWU9IlRIVU1CX0lORk8iIHZhbHVlPSLlubvnga/niYfmoIfpopgv5oyB57ut5pe26Ze0Ii8+DQoJCTx1aXRleHQgbmFtZT0iQVRUQUNITkFNRV9IRUFESU5HIiB2YWx1ZT0i5paH5Lu25ZCNIi8+DQoJCTx1aXRleHQgbmFtZT0iQVRUQUNIU0laRV9IRUFESU5HIiB2YWx1ZT0i5aSn5bCPIi8+DQoJCTx1aXRleHQgbmFtZT0iU0xJREVfTk9URVMiIHZhbHVlPSLlubvnga/niYflpIfms6giLz4NCgkJPHVpdGV4dCBuYW1lPSJDT1VSU0VfU1RBVFVTIiB2YWx1ZT0iTW9kdWxlIFN0YXR1cyIvPg0KCQk8dWl0ZXh0IG5hbWU9IlBBU1NFRF9TVFJJTkciIHZhbHVlPSJQYXNzZWQiLz4NCgkJPHVpdGV4dCBuYW1lPSJGQUlMRURfU1RSSU5HIiB2YWx1ZT0iRmFpbGVk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DQoNCu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JPGxhbmd1YWdlIGlkPSJ0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DQoJCTx1aXRleHQgbmFtZT0iVU5OQU1FRFNMSURFVElUTEUiIHZhbHVlPSJTbGF5dCAlbiIvPg0KCQk8IS0tIHN1YnN0aXR1dGlvbjogJW4gPT0gc2xpZGUgbnVtYmVyIC0tPg0KCQk8IS0tIHN1YnN0aXR1dGlvbjogJXQgPT0gdG90YWwgc2xpZGUgY291bnQgLS0+DQoJCTx1aXRleHQgbmFtZT0iU0NSVUJCQVJTVEFUVVNfU0xJREVJTkZPIiB2YWx1ZT0iU2xheXQgJW4gLyAldCB8ICIvPg0KCQk8dWl0ZXh0IG5hbWU9IlNDUlVCQkFSU1RBVFVTX1NUT1BQRUQiIHZhbHVlPSJEdXJkdXJ1bGR1Ii8+DQoJCTx1aXRleHQgbmFtZT0iU0NSVUJCQVJTVEFUVVNfUExBWUlORyIgdmFsdWU9Ik95bmF0xLFsxLF5b3IiLz4NCgkJPHVpdGV4dCBuYW1lPSJTQ1JVQkJBUlNUQVRVU19OT0FVRElPIiB2YWx1ZT0iU2VzIFlvayIvPg0KCQk8dWl0ZXh0IG5hbWU9IlNDUlVCQkFSU1RBVFVTX1ZJRFBMQVlJTkciIHZhbHVlPSJWaWRlbyBPeW5hdMSxbMSxeW9yIi8+DQoJCTx1aXRleHQgbmFtZT0iU0NSVUJCQVJTVEFUVVNfTE9BRElORyIgdmFsdWU9IlnDvGtsZW5peW9yIi8+DQoJCTx1aXRleHQgbmFtZT0iU0NSVUJCQVJTVEFUVVNfQlVGRkVSSU5HIiB2YWx1ZT0iQXJhYmVsbGXEn2UgQWzEsW7EsXlvciIvPg0KCQk8dWl0ZXh0IG5hbWU9IlNDUlVCQkFSU1RBVFVTX1FVRVNUSU9OIiB2YWx1ZT0iU29ydXl1IFlhbsSxdGxhIi8+DQoJCTx1aXRleHQgbmFtZT0iU0NSVUJCQVJTVEFUVVNfUkVWSUVXUVVJWiIgdmFsdWU9IlPEsW5hdiDEsG5jZWxlbml5b3IiLz4NCgkJPCEtLSBzdWJzdGl0dXRpb246ICVtID09IG1pbnV0ZXMgcmVtYWluaW5nIC0tPg0KCQk8IS0tIHN1YnN0aXR1dGlvbjogJXMgPT0gc2Vjb25kcyByZW1haW5pbmcgLS0+DQoJCTx1aXRleHQgbmFtZT0iRUxBUFNFRCIgdmFsdWU9IiVtIERha2lrYSAlcyBTYW5peWUgS2FsZMSxIi8+DQoJCTx1aXRleHQgbmFtZT0iTk9URk9VTkQiIHZhbHVlPSJIZXJoYW5naSBCaXIgxZ5leSBCdWx1bm1hZMSxIi8+DQoJCTx1aXRleHQgbmFtZT0iQVRUQUNITUVOVFMiIHZhbHVlPSJFa2xlci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sSwcnRpYmF0Ii8+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HVpdGV4dCBuYW1lPSJDT1VSU0VfU1RBVFVTIiB2YWx1ZT0iTW9kdWxlIFN0YXR1cyIvPg0KCQk8dWl0ZXh0IG5hbWU9IlBBU1NFRF9TVFJJTkciIHZhbHVlPSJQYXNzZWQiLz4NCgkJPHVpdGV4dCBuYW1lPSJGQUlMRURfU1RSSU5HIiB2YWx1ZT0iRmFpbGVkIi8+DQoJCTwhLS1xdWl6IHBvZCBhbmQgbWVzc2FnZSBib3ggdGV4dHMtLT4NCgkJPHVpdGV4dCBuYW1lPSJRVUlaUE9EX1FVSVpfQVRURU1QVCIgdmFsdWU9IlPEsW5hdiBEZW5lbWVzaToiLz4NCgkJPHVpdGV4dCBuYW1lPSJRVUlaUE9EX1FVSVpfQVRURU1QVF9WQUxVRSIgdmFsdWU9IiVuLyV0Ii8+DQoJCTx1aXRleHQgbmFtZT0iUVVJWlBPRF9RVUlaX1NDT1JFIiB2YWx1ZT0iUHVhbjoiLz4NCgkJPHVpdGV4dCBuYW1lPSJRVUlaUE9EX1FVSVpfUEFTU1NDT1JFIiB2YWx1ZT0iR2XDp21lIFB1YW7EsToiLz4NCgkJPHVpdGV4dCBuYW1lPSJRVUlaUE9EX1FVSVpfTUFYU0NPUkUiIHZhbHVlPSJNYWtzaW11bSBQdWFuOiIvPg0KCQk8dWl0ZXh0IG5hbWU9IlFVSVpQT0RfUVVFU0FUTVBUX1NUUiIgdmFsdWU9IkRlbmVtZTogJW4vJXQiLz4NCgkJPHVpdGV4dCBuYW1lPSJRVUlaUE9EX1FVRVNUWVBFX1NUUiIgdmFsdWU9IlTDvHI6ICVzIi8+DQoJCTx1aXRleHQgbmFtZT0iUVVJWlBPRF9RVUVTVFlQRV9HUkQiIHZhbHVlPSJCYXNhbWFrbMSxIi8+DQoJCTx1aXRleHQgbmFtZT0iUVVJWlBPRF9RVUVTVFlQRV9TVlkiIHZhbHVlPSJBbmtldCIvPg0KCQk8dWl0ZXh0IG5hbWU9IlFVSVpQT0RfUVVJWkFUTVBUX0lORiIgdmFsdWU9IlPEsW7EsXJzxLF6Ii8+DQoJCTx1aXRleHQgbmFtZT0iUVVJWlBPRF9RVUVTQVRNUFRfSU5GIiB2YWx1ZT0iU8SxbsSxcnPEsXoiLz4NCgkJPHVpdGV4dCBuYW1lPSJXQVJOSU5HTVNHX1lFU1NUUklORyIgdmFsdWU9IkV2ZXQiLz4NCgkJPHVpdGV4dCBuYW1lPSJXQVJOSU5HTVNHX05PU1RSSU5HIiB2YWx1ZT0iSGF5xLFyIi8+DQoJCTx1aXRleHQgbmFtZT0iV0FSTklOR01TR19USVRMRVNUUklORyIgdmFsdWU9IlPEsW5hdiBHZXppbm1lIFV5YXLEsXPEsSIvPg0KCQk8dWl0ZXh0IG5hbWU9IldBUk5JTkdNU0dfTVNHU1RSSU5HIiB2YWx1ZT0iQnUgU8SxbmF2ZGEgZGVuZW5tZW1pxZ8gc29ydWxhciB2YXIuDQoNCkV2ZXQgc2XDp2VuZcSfaW5pIHTEsWtsYXTEsXJzYW7EsXogU8SxbmF2ZGFuIMOnxLFrYWNha3PEsW7EsXouIFPEsW5hdmEgZGV2YW0gZXRtZWsgacOnaW4gSGF5xLFyIHNlw6dlbmXEn2luaSB0xLFrbGF0xLFuLiIvPg0KCQk8dWl0ZXh0IG5hbWU9IklORk9STUFUSU9OX0gyNjRfRkxBU0hQTEFZRVIiIHZhbHVlPSJCaWxnaXNheWFyxLFuxLF6YSB5w7xrbMO8IG9sYW4gZ2XDp2VybGkgRmxhc2ggUGxheWVyIHPDvHLDvG3DvCBidSB2aWRlb3l1IGRlc3Rla2xlbWl5b3IuIEVuIHNvbiBGbGFzaCBQbGF5ZXIgc8O8csO8bcO8bsO8IGluZGlybWVrIGnDp2luIHZpZGVvIGFsYW7EsW7EsSB0xLFrbGF0xLF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LYXTEsWzEsW1jxLFsYXJhIGtlbmFyIMOndWJ1xJ91bnUgZ8O2c3RlciIvPg0KCQk8dWl0ZXh0IG5hbWU9Ik1VVEUiIHZhbHVlPSJTZXNzaXoiLz4NCgkJPHVpdGV4dCBuYW1lPSJET0NXUkFQX1RJVExFIiB2YWx1ZT0iUHJlc2VudGVyIERvc3lhIEVraSIvPg0KCQk8dWl0ZXh0IG5hbWU9IkRPQ1dSQVBfTVNHIiB2YWx1ZT0iQmlsZ2lzYXlhcsSxbWEgS2F5ZGV0Ii8+DQoJCTx1aXRleHQgbmFtZT0iRE9DV1JBUF9QUk9NUFQiIHZhbHVlPSLEsG5kaXJtZWsgacOnaW4gVMSxa2xhdMSxbiIvPg0KCTwvbGFuZ3VhZ2U+DQoJPGxhbmd1YWdlIGlkPSJydS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lVOTkFNRURTTElERVRJVExFIiB2YWx1ZT0i0KHQu9Cw0LnQtCAlbi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DQoJCTwhLS0gc3Vic3RpdHV0aW9uOiAlbiA9PSBzbGlkZSBudW1iZXIgLS0+DQoJCTwhLS0gc3Vic3RpdHV0aW9uOiAldCA9PSB0b3RhbCBzbGlkZSBjb3VudCAtLT4NCgkJPHVpdGV4dCBuYW1lPSJTQ1JVQkJBUlNUQVRVU19TTElERUlORk8iIHZhbHVlPSLQodC70LDQudC0ICVuIC8gJXQgfCAiLz4NCgkJPHVpdGV4dCBuYW1lPSJTQ1JVQkJBUlNUQVRVU19TVE9QUEVEIiB2YWx1ZT0i0J7RgdGC0LDQvdC+0LLQu9C10L3QviIvPg0KCQk8dWl0ZXh0IG5hbWU9IlNDUlVCQkFSU1RBVFVTX1BMQVlJTkciIHZhbHVlPSLQktC+0YHQv9GA0L7QuNC30LLQtdC00LXQvdC40LUiLz4NCgkJPHVpdGV4dCBuYW1lPSJTQ1JVQkJBUlNUQVRVU19OT0FVRElPIiB2YWx1ZT0i0J3QtdGCINCw0YPQtNC40L4iLz4NCgkJPHVpdGV4dCBuYW1lPSJTQ1JVQkJBUlNUQVRVU19WSURQTEFZSU5HIiB2YWx1ZT0i0JLQvtGB0L/RgNC+0LjQt9Cy0LXQtNC10L3QuNC1INCy0LjQtNC10L4iLz4NCgkJPHVpdGV4dCBuYW1lPSJTQ1JVQkJBUlNUQVRVU19MT0FESU5HIiB2YWx1ZT0i0JfQsNCz0YDRg9C30LrQsCIvPg0KCQk8dWl0ZXh0IG5hbWU9IlNDUlVCQkFSU1RBVFVTX0JVRkZFUklORyIgdmFsdWU9ItCR0YPRhNC10YDQuNC30LDRhtC40Y8iLz4NCgkJPHVpdGV4dCBuYW1lPSJTQ1JVQkJBUlNUQVRVU19RVUVTVElPTiIgdmFsdWU9ItCe0YLQstC10YIg0L3QsCDQstC+0L/RgNC+0YEiLz4NCgkJPHVpdGV4dCBuYW1lPSJTQ1JVQkJBUlNUQVRVU19SRVZJRVdRVUlaIiB2YWx1ZT0i0J7QsdC30L7RgCDQvtC/0YDQvtGB0LAiLz4NCgkJPCEtLSBzdWJzdGl0dXRpb246ICVtID09IG1pbnV0ZXMgcmVtYWluaW5nIC0tPg0KCQk8IS0tIHN1YnN0aXR1dGlvbjogJXMgPT0gc2Vjb25kcyByZW1haW5pbmcgLS0+DQoJCTx1aXRleHQgbmFtZT0iRUxBUFNFRCIgdmFsdWU9ItCe0YHRgtCw0LvQvtGB0YwgJW0g0LzQuNC9LiAlcyDRgSIvPg0KCQk8dWl0ZXh0IG5hbWU9Ik5PVEZPVU5EIiB2YWx1ZT0i0J3QuNGH0LXQs9C+INC90LUg0L3QsNC50LTQtdC90L4iLz4NCgkJPHVpdGV4dCBuYW1lPSJBVFRBQ0hNRU5UUyIgdmFsdWU9ItCS0LvQvtC20LXQvdC40Y8iLz4NCgkJPCEtLSBzdWJzdGl0dXRpb246ICVwID09IGN1cnJlbnQgc3BlYWtlcidzIHRpdGxlIC0tPg0KCQk8dWl0ZXh0IG5hbWU9IkJJT1dJTl9USVRMRSIgdmFsdWU9ItCR0LjQvtCz0YDQsNGE0LjRjzogJXAiLz4NCgkJPHVpdGV4dCBuYW1lPSJCSU9CVE5fVElUTEUiIHZhbHVlPSLQkdC40L7Qs9GA0LDRhNC40Y8iLz4NCgkJPHVpdGV4dCBuYW1lPSJESVZJREVSQlROX1RJVExFIiB2YWx1ZT0ifCIvPg0KCQk8dWl0ZXh0IG5hbWU9IkNPTlRBQ1RCVE5fVElUTEUiIHZhbHVlPSLQmtC+0L3RgtCw0LrRgiIvPg0KCQk8dWl0ZXh0IG5hbWU9IlRBQl9RVUlaIiB2YWx1ZT0i0J7Qv9GA0L7RgSIvPg0KCQk8dWl0ZXh0IG5hbWU9IlRBQl9PVVRMSU5FIiB2YWx1ZT0i0KHRhdC10LzQsCIvPg0KCQk8dWl0ZXh0IG5hbWU9IlRBQl9USFVNQiIgdmFsdWU9ItCR0LXQs9GD0L3QvtC6Ii8+DQoJCTx1aXRleHQgbmFtZT0iVEFCX05PVEVTIiB2YWx1ZT0i0JfQsNC80LXRgtC60LgiLz4NCgkJPHVpdGV4dCBuYW1lPSJUQUJfU0VBUkNIIiB2YWx1ZT0i0J/QvtC40YHQuiIvPg0KCQk8dWl0ZXh0IG5hbWU9IlNMSURFX0hFQURJTkciIHZhbHVlPSLQl9Cw0LPQvtC70L7QstC+0Log0YHQu9Cw0LnQtNCwIi8+DQoJCTx1aXRleHQgbmFtZT0iRFVSQVRJT05fSEVBRElORyIgdmFsdWU9ItCU0LvQuNGCLdGB0YLRjCIvPg0KCQk8dWl0ZXh0IG5hbWU9IlNFQVJDSF9IRUFESU5HIiB2YWx1ZT0i0J/QvtC40YHQuiDRgtC10LrRgdGC0LA6Ii8+DQoJCTx1aXRleHQgbmFtZT0iVEhVTUJfSEVBRElORyIgdmFsdWU9ItCh0LvQsNC50LQiLz4NCgkJPHVpdGV4dCBuYW1lPSJUSFVNQl9JTkZPIiB2YWx1ZT0i0J3QsNC30LLQsNC90LjQtS/QtNC70LjRgi3QvdC+0YHRgtGMIi8+DQoJCTx1aXRleHQgbmFtZT0iQVRUQUNITkFNRV9IRUFESU5HIiB2YWx1ZT0i0JjQvNGPINGE0LDQudC70LAiLz4NCgkJPHVpdGV4dCBuYW1lPSJBVFRBQ0hTSVpFX0hFQURJTkciIHZhbHVlPSLQoNCw0LfQvNC10YAiLz4NCgkJPHVpdGV4dCBuYW1lPSJTTElERV9OT1RFUyIgdmFsdWU9ItCX0LDQvNC10YLQutC4INC6INGB0LvQsNC50LTRgy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0J/QvtC/0YvRgtC60LAg0L/RgNC+0LnRgtC4INC+0L/RgNC+0YE6Ii8+DQoJCTx1aXRleHQgbmFtZT0iUVVJWlBPRF9RVUlaX0FUVEVNUFRfVkFMVUUiIHZhbHVlPSIlbiDQuNC3ICV0Ii8+DQoJCTx1aXRleHQgbmFtZT0iUVVJWlBPRF9RVUlaX1NDT1JFIiB2YWx1ZT0i0J3QsNCx0YDQsNC90L4g0LHQsNC70LvQvtCyOiIvPg0KCQk8dWl0ZXh0IG5hbWU9IlFVSVpQT0RfUVVJWl9QQVNTU0NPUkUiIHZhbHVlPSLQn9GA0L7RhdC+0LTQvdC+0Lkg0YDQtdC30YPQu9GM0YLQsNGCOiIvPg0KCQk8dWl0ZXh0IG5hbWU9IlFVSVpQT0RfUVVJWl9NQVhTQ09SRSIgdmFsdWU9ItCc0LDQutGB0LjQvNCw0LvRjNC90YvQuSDRgNC10LfRg9C70YzRgtCw0YI6Ii8+DQoJCTx1aXRleHQgbmFtZT0iUVVJWlBPRF9RVUVTQVRNUFRfU1RSIiB2YWx1ZT0i0J/QvtC/0YvRgtC60LA6ICVuINC40LcgJXQiLz4NCgkJPHVpdGV4dCBuYW1lPSJRVUlaUE9EX1FVRVNUWVBFX1NUUiIgdmFsdWU9ItCi0LjQvzogJXMiLz4NCgkJPHVpdGV4dCBuYW1lPSJRVUlaUE9EX1FVRVNUWVBFX0dSRCIgdmFsdWU9ItChINC+0YbQtdC90LrQvtC5Ii8+DQoJCTx1aXRleHQgbmFtZT0iUVVJWlBPRF9RVUVTVFlQRV9TVlkiIHZhbHVlPSLQntCx0LfQvtGAIi8+DQoJCTx1aXRleHQgbmFtZT0iUVVJWlBPRF9RVUlaQVRNUFRfSU5GIiB2YWx1ZT0i0JHQvtC70YzRiNC+0LUg0YfQuNGB0LvQviIvPg0KCQk8dWl0ZXh0IG5hbWU9IlFVSVpQT0RfUVVFU0FUTVBUX0lORiIgdmFsdWU9ItCR0L7Qu9GM0YjQvtC1INGH0LjRgdC70L4iLz4NCgkJPHVpdGV4dCBuYW1lPSJXQVJOSU5HTVNHX1lFU1NUUklORyIgdmFsdWU9ItCU0LAiLz4NCgkJPHVpdGV4dCBuYW1lPSJXQVJOSU5HTVNHX05PU1RSSU5HIiB2YWx1ZT0i0J3QtdGCIi8+DQoJCTx1aXRleHQgbmFtZT0iV0FSTklOR01TR19USVRMRVNUUklORyIgdmFsdWU9ItCf0YDQtdC00YPQv9GA0LXQttC00LXQvdC40LUg0L4g0L3QsNCy0LjQs9Cw0YbQuNC4INCyINC+0L/RgNC+0YHQtSIvPg0KCQk8dWl0ZXh0IG5hbWU9IldBUk5JTkdNU0dfTVNHU1RSSU5HIiB2YWx1ZT0i0JIg0L7Qv9GA0L7RgdC1INC+0YHRgtCw0LvQuNGB0Ywg0L3QtdC+0YLQstC10YfQtdC90L3Ri9C1INCy0L7Qv9GA0L7RgdGLLtCd0LDQttCw0YLQuNC1INC60L3QvtC/0LrQuCAmcXVvdDvQlNCwJnF1b3Q7INC/0YDQuNCy0LXQtNC10YIg0Log0LfQsNC60YDRi9GC0LjRjiDQvtC/0YDQvtGB0LAuINCd0LDQttCw0YLQuNC1INC60L3QvtC/0LrQuCAmcXVvdDvQndC10YImcXVvdDsg0L/RgNC+0LTQvtC70LbQuNGCINC+0L/RgNC+0YEuIi8+DQoJCTx1aXRleHQgbmFtZT0iSU5GT1JNQVRJT05fSDI2NF9GTEFTSFBMQVlFUiIgdmFsdWU9ItCi0LXQutGD0YnQsNGPINCy0LXRgNGB0LjRjyDQv9GA0L7QuNCz0YDRi9Cy0LDRgtC10LvRjyBGbGFzaCBQbGF5ZXIsINGD0YHRgtCw0L3QvtCy0LvQtdC90L3QsNGPINC90LAg0Y3RgtC+0Lwg0LrQvtC80L/RjNGO0YLQtdGA0LUsINC90LUg0L/QvtC00LTQtdGA0LbQuNCy0LDQtdGCINGN0YLQviDQstC40LTQtdC+LiDQqdC10LvQutC90LjRgtC1INCyINC+0LHQu9Cw0YHRgtC4INCy0LjQtNC10L4sINGH0YLQvtCx0Ysg0LfQsNCz0YDRg9C30LjRgtGMINC/0L7RgdC70LXQtNC90Y7RjiDQstC10YDRgdC40Y4g0L/RgNC+0LjQs9GA0YvQstCw0YLQtdC70Y8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Qn9C+0LrQsNC30YvQstCw0YLRjCDQstGA0LXQt9C60YMg0YPRh9Cw0YHRgtC90LjQutCw0LwiLz4NCgkJPHVpdGV4dCBuYW1lPSJNVVRFIiB2YWx1ZT0i0J7RgtC60LvRjtGH0LjRgtGMINC30LLRg9C6Ii8+DQoJCTx1aXRleHQgbmFtZT0iRE9DV1JBUF9USVRMRSIgdmFsdWU9ItCS0LvQvtC20LXQvdC40LUg0LIg0YTQsNC50LsgQWRvYmUgUHJlc2VudGVyIi8+DQoJCTx1aXRleHQgbmFtZT0iRE9DV1JBUF9NU0ciIHZhbHVlPSLQodC+0YXRgNCw0L3QuNGC0Ywg0LIg0L/QsNC/0LrRgyAmcXVvdDvQnNC+0Lkg0LrQvtC80L/RjNGO0YLQtdGAJnF1b3Q7Ii8+DQoJCTx1aXRleHQgbmFtZT0iRE9DV1JBUF9QUk9NUFQiIHZhbHVlPSLQqdC10LvQutC90YPRgtGMINC00LvRjyDQt9Cw0LPRgNGD0LfQutC4Ii8+DQoJPC9sYW5ndWFnZT4NCjwvY29uZmlndXJhdGlvbj4NCiAg"/>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24&quot;/&gt;&lt;lineCharCount val=&quot;13&quot;/&gt;&lt;lineCharCount val=&quot;12&quot;/&gt;&lt;lineCharCount val=&quot;13&quot;/&gt;&lt;lineCharCount val=&quot;11&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4&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1&quot;/&gt;&lt;lineCharCount val=&quot;11&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30&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24&quot;/&gt;&lt;lineCharCount val=&quot;13&quot;/&gt;&lt;lineCharCount val=&quot;12&quot;/&gt;&lt;lineCharCount val=&quot;13&quot;/&gt;&lt;lineCharCount val=&quot;11&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24&quot;/&gt;&lt;lineCharCount val=&quot;13&quot;/&gt;&lt;lineCharCount val=&quot;12&quot;/&gt;&lt;lineCharCount val=&quot;13&quot;/&gt;&lt;lineCharCount val=&quot;11&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9&quot;/&gt;&lt;/TableIndex&gt;&lt;/ShapeTextInfo&gt;"/>
  <p:tag name="PRESENTER_SHAPEINFO" val="&lt;ThreeDShapeInfo&gt;&lt;uuid val=&quot;{ED3C21BA-58A5-4238-B805-0584D825846C}&quot;/&gt;&lt;isInvalidForFieldText val=&quot;0&quot;/&gt;&lt;Image&gt;&lt;filename val=&quot;C:\Users\jvehlow\AppData\Local\Temp\PR\data\asimages\{ED3C21BA-58A5-4238-B805-0584D825846C}_MtorLt.png&quot;/&gt;&lt;left val=&quot;49&quot;/&gt;&lt;top val=&quot;28&quot;/&gt;&lt;width val=&quot;627&quot;/&gt;&lt;height val=&quot;84&quot;/&gt;&lt;hasText val=&quot;1&quot;/&gt;&lt;/Image&gt;&lt;/ThreeDShape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24&quot;/&gt;&lt;lineCharCount val=&quot;13&quot;/&gt;&lt;lineCharCount val=&quot;12&quot;/&gt;&lt;lineCharCount val=&quot;13&quot;/&gt;&lt;lineCharCount val=&quot;11&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RESENTER_SHAPEINFO" val="&lt;ThreeDShapeInfo&gt;&lt;uuid val=&quot;{7E3DE6B9-8FB3-47A8-85A3-1CF3706BC66A}&quot;/&gt;&lt;isInvalidForFieldText val=&quot;0&quot;/&gt;&lt;Image&gt;&lt;filename val=&quot;C:\Users\jvehlow\AppData\Local\Temp\PR\data\asimages\{7E3DE6B9-8FB3-47A8-85A3-1CF3706BC66A}_MtorLt.png&quot;/&gt;&lt;left val=&quot;25&quot;/&gt;&lt;top val=&quot;-4&quot;/&gt;&lt;width val=&quot;73&quot;/&gt;&lt;height val=&quot;136&quot;/&gt;&lt;hasText val=&quot;1&quot;/&gt;&lt;/Image&gt;&lt;/ThreeDShape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73&quot;/&gt;&lt;lineCharCount val=&quot;20&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7&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59&quot;/&gt;&lt;lineCharCount val=&quot;5&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15&quot;/&gt;&lt;lineCharCount val=&quot;9&quot;/&gt;&lt;lineCharCount val=&quot;13&quot;/&gt;&lt;lineCharCount val=&quot;6&quot;/&gt;&lt;lineCharCount val=&quot;5&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0&quot;/&gt;&lt;/TableIndex&gt;&lt;/ShapeTextInfo&gt;"/>
  <p:tag name="PRESENTER_SHAPEINFO" val="&lt;ThreeDShapeInfo&gt;&lt;uuid val=&quot;{401586D2-F4E7-4E47-AACE-61FB477B23F2}&quot;/&gt;&lt;isInvalidForFieldText val=&quot;0&quot;/&gt;&lt;Image&gt;&lt;filename val=&quot;C:\Users\jvehlow\AppData\Local\Temp\PR\data\asimages\{401586D2-F4E7-4E47-AACE-61FB477B23F2}_MtorLt.png&quot;/&gt;&lt;left val=&quot;49&quot;/&gt;&lt;top val=&quot;28&quot;/&gt;&lt;width val=&quot;627&quot;/&gt;&lt;height val=&quot;84&quot;/&gt;&lt;hasText val=&quot;1&quot;/&gt;&lt;/Image&gt;&lt;/ThreeDShapeInfo&gt;"/>
</p:tagLst>
</file>

<file path=ppt/tags/tag40.xml><?xml version="1.0" encoding="utf-8"?>
<p:tagLst xmlns:a="http://schemas.openxmlformats.org/drawingml/2006/main" xmlns:r="http://schemas.openxmlformats.org/officeDocument/2006/relationships" xmlns:p="http://schemas.openxmlformats.org/presentationml/2006/main">
  <p:tag name="HTML_SHAPEINFO" val="&lt;SlideThumbPath val=&quot;Slide1.PNG&quot;/&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13&quot;/&gt;&lt;lineCharCount val=&quot;25&quot;/&gt;&lt;lineCharCount val=&quot;16&quot;/&gt;&lt;/TableIndex&gt;&lt;/ShapeTextInfo&gt;"/>
  <p:tag name="PRESENTER_SHAPEINFO" val="&lt;ThreeDShapeInfo&gt;&lt;uuid val=&quot;{658AFBCD-C9FC-4EB3-8227-00939AB50CC6}&quot;/&gt;&lt;isInvalidForFieldText val=&quot;0&quot;/&gt;&lt;Image&gt;&lt;filename val=&quot;C:\Users\jvehlow\AppData\Local\Temp\PR\data\asimages\{658AFBCD-C9FC-4EB3-8227-00939AB50CC6}_1.png&quot;/&gt;&lt;left val=&quot;53&quot;/&gt;&lt;top val=&quot;102&quot;/&gt;&lt;width val=&quot;613&quot;/&gt;&lt;height val=&quot;189&quot;/&gt;&lt;hasText val=&quot;1&quot;/&gt;&lt;/Image&gt;&lt;/ThreeDShapeInfo&gt;"/>
</p:tagLst>
</file>

<file path=ppt/tags/tag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1&quot;/&gt;&lt;lineCharCount val=&quot;34&quot;/&gt;&lt;lineCharCount val=&quot;33&quot;/&gt;&lt;/TableIndex&gt;&lt;/ShapeTextInfo&gt;"/>
  <p:tag name="HTML_SHAPEINFO" val="&lt;ThreeDShapeInfo&gt;&lt;uuid val=&quot;&quot;/&gt;&lt;isInvalidForFieldText val=&quot;0&quot;/&gt;&lt;Image&gt;&lt;filename val=&quot;C:\Users\jvehlow\AppData\Local\Temp\PR\data\asimages\{E3005C3E-9EB5-40FF-AE9C-C935D343BDD4}_1.png&quot;/&gt;&lt;left val=&quot;287&quot;/&gt;&lt;top val=&quot;348&quot;/&gt;&lt;width val=&quot;379&quot;/&gt;&lt;height val=&quot;110&quot;/&gt;&lt;hasText val=&quot;1&quot;/&gt;&lt;/Image&gt;&lt;/ThreeDShapeInfo&gt;"/>
</p:tagLst>
</file>

<file path=ppt/tags/tag43.xml><?xml version="1.0" encoding="utf-8"?>
<p:tagLst xmlns:a="http://schemas.openxmlformats.org/drawingml/2006/main" xmlns:r="http://schemas.openxmlformats.org/officeDocument/2006/relationships" xmlns:p="http://schemas.openxmlformats.org/presentationml/2006/main">
  <p:tag name="HTML_SHAPEINFO" val="&lt;SlideThumbPath val=&quot;Slide2.PNG&quot;/&gt;"/>
</p:tagLst>
</file>

<file path=ppt/tags/tag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12&quot;/&gt;&lt;lineCharCount val=&quot;26&quot;/&gt;&lt;lineCharCount val=&quot;10&quot;/&gt;&lt;lineCharCount val=&quot;48&quot;/&gt;&lt;lineCharCount val=&quot;20&quot;/&gt;&lt;lineCharCount val=&quot;15&quot;/&gt;&lt;lineCharCount val=&quot;8&quot;/&gt;&lt;lineCharCount val=&quot;11&quot;/&gt;&lt;lineCharCount val=&quot;40&quot;/&gt;&lt;/TableIndex&gt;&lt;/ShapeTextInfo&gt;"/>
  <p:tag name="HTML_SHAPEINFO" val="&lt;ThreeDShapeInfo&gt;&lt;uuid val=&quot;&quot;/&gt;&lt;isInvalidForFieldText val=&quot;0&quot;/&gt;&lt;Image&gt;&lt;filename val=&quot;C:\Users\jvehlow\AppData\Local\Temp\PR\data\asimages\{A31ED98C-954A-4650-8D34-36401E4C90A0}_2.png&quot;/&gt;&lt;left val=&quot;37&quot;/&gt;&lt;top val=&quot;111&quot;/&gt;&lt;width val=&quot;636&quot;/&gt;&lt;height val=&quot;364&quot;/&gt;&lt;hasText val=&quot;1&quot;/&gt;&lt;/Image&gt;&lt;/ThreeDShapeInfo&gt;"/>
</p:tagLst>
</file>

<file path=ppt/tags/tag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quot;/&gt;&lt;isInvalidForFieldText val=&quot;0&quot;/&gt;&lt;Image&gt;&lt;filename val=&quot;C:\Users\jvehlow\AppData\Local\Temp\PR\data\asimages\{91FE8257-EAFB-460B-81EA-F838BB06E819}_2.png&quot;/&gt;&lt;left val=&quot;604&quot;/&gt;&lt;top val=&quot;499&quot;/&gt;&lt;width val=&quot;102&quot;/&gt;&lt;height val=&quot;32&quot;/&gt;&lt;hasText val=&quot;1&quot;/&gt;&lt;/Image&gt;&lt;/ThreeDShapeInfo&gt;"/>
</p:tagLst>
</file>

<file path=ppt/tags/tag46.xml><?xml version="1.0" encoding="utf-8"?>
<p:tagLst xmlns:a="http://schemas.openxmlformats.org/drawingml/2006/main" xmlns:r="http://schemas.openxmlformats.org/officeDocument/2006/relationships" xmlns:p="http://schemas.openxmlformats.org/presentationml/2006/main">
  <p:tag name="HTML_SHAPEINFO" val="&lt;SlideThumbPath val=&quot;Slide3.PNG&quot;/&gt;"/>
</p:tagLst>
</file>

<file path=ppt/tags/tag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 name="PRESENTER_SHAPEINFO" val="&lt;ThreeDShapeInfo&gt;&lt;uuid val=&quot;{AF3D1EB6-3A07-41F2-9378-49DC7AAB39B0}&quot;/&gt;&lt;isInvalidForFieldText val=&quot;0&quot;/&gt;&lt;Image&gt;&lt;filename val=&quot;C:\Users\jvehlow\AppData\Local\Temp\PR\data\asimages\{AF3D1EB6-3A07-41F2-9378-49DC7AAB39B0}_3.png&quot;/&gt;&lt;left val=&quot;115&quot;/&gt;&lt;top val=&quot;28&quot;/&gt;&lt;width val=&quot;560&quot;/&gt;&lt;height val=&quot;84&quot;/&gt;&lt;hasText val=&quot;1&quot;/&gt;&lt;/Image&gt;&lt;/ThreeDShapeInfo&gt;"/>
</p:tagLst>
</file>

<file path=ppt/tags/tag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2&quot;/&gt;&lt;lineCharCount val=&quot;49&quot;/&gt;&lt;lineCharCount val=&quot;55&quot;/&gt;&lt;lineCharCount val=&quot;13&quot;/&gt;&lt;lineCharCount val=&quot;57&quot;/&gt;&lt;lineCharCount val=&quot;51&quot;/&gt;&lt;lineCharCount val=&quot;45&quot;/&gt;&lt;lineCharCount val=&quot;19&quot;/&gt;&lt;lineCharCount val=&quot;53&quot;/&gt;&lt;lineCharCount val=&quot;48&quot;/&gt;&lt;lineCharCount val=&quot;29&quot;/&gt;&lt;lineCharCount val=&quot;54&quot;/&gt;&lt;lineCharCount val=&quot;29&quot;/&gt;&lt;/TableIndex&gt;&lt;/ShapeTextInfo&gt;"/>
  <p:tag name="HTML_SHAPEINFO" val="&lt;ThreeDShapeInfo&gt;&lt;uuid val=&quot;&quot;/&gt;&lt;isInvalidForFieldText val=&quot;0&quot;/&gt;&lt;Image&gt;&lt;filename val=&quot;C:\Users\jvehlow\AppData\Local\Temp\PR\data\asimages\{DDFCF07D-63A4-423E-9778-B9861667807B}_3.png&quot;/&gt;&lt;left val=&quot;43&quot;/&gt;&lt;top val=&quot;129&quot;/&gt;&lt;width val=&quot;639&quot;/&gt;&lt;height val=&quot;357&quot;/&gt;&lt;hasText val=&quot;1&quot;/&gt;&lt;/Image&gt;&lt;/ThreeDShapeInfo&gt;"/>
</p:tagLst>
</file>

<file path=ppt/tags/tag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quot;/&gt;&lt;isInvalidForFieldText val=&quot;0&quot;/&gt;&lt;Image&gt;&lt;filename val=&quot;C:\Users\jvehlow\AppData\Local\Temp\PR\data\asimages\{A7ED9254-A5F4-4E3B-BF34-7B3E43A2397E}_3.png&quot;/&gt;&lt;left val=&quot;604&quot;/&gt;&lt;top val=&quot;499&quot;/&gt;&lt;width val=&quot;102&quot;/&gt;&lt;height val=&quot;32&quot;/&gt;&lt;hasText val=&quot;1&quot;/&gt;&lt;/Image&gt;&lt;/ThreeDShapeInfo&gt;"/>
</p:tagLst>
</file>

<file path=ppt/tags/tag50.xml><?xml version="1.0" encoding="utf-8"?>
<p:tagLst xmlns:a="http://schemas.openxmlformats.org/drawingml/2006/main" xmlns:r="http://schemas.openxmlformats.org/officeDocument/2006/relationships" xmlns:p="http://schemas.openxmlformats.org/presentationml/2006/main">
  <p:tag name="HTML_SHAPEINFO" val="&lt;SlideThumbPath val=&quot;Slide4.PNG&quot;/&gt;"/>
</p:tagLst>
</file>

<file path=ppt/tags/tag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5&quot;/&gt;&lt;/TableIndex&gt;&lt;/ShapeTextInfo&gt;"/>
  <p:tag name="PRESENTER_SHAPEINFO" val="&lt;ThreeDShapeInfo&gt;&lt;uuid val=&quot;{21304E37-96B1-4734-B04D-DF550573B5D7}&quot;/&gt;&lt;isInvalidForFieldText val=&quot;0&quot;/&gt;&lt;Image&gt;&lt;filename val=&quot;C:\Users\jvehlow\AppData\Local\Temp\PR\data\asimages\{21304E37-96B1-4734-B04D-DF550573B5D7}_4.png&quot;/&gt;&lt;left val=&quot;49&quot;/&gt;&lt;top val=&quot;28&quot;/&gt;&lt;width val=&quot;627&quot;/&gt;&lt;height val=&quot;84&quot;/&gt;&lt;hasText val=&quot;1&quot;/&gt;&lt;/Image&gt;&lt;/ThreeDShapeInfo&gt;"/>
</p:tagLst>
</file>

<file path=ppt/tags/tag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43&quot;/&gt;&lt;lineCharCount val=&quot;43&quot;/&gt;&lt;lineCharCount val=&quot;53&quot;/&gt;&lt;lineCharCount val=&quot;47&quot;/&gt;&lt;lineCharCount val=&quot;58&quot;/&gt;&lt;lineCharCount val=&quot;58&quot;/&gt;&lt;lineCharCount val=&quot;50&quot;/&gt;&lt;lineCharCount val=&quot;54&quot;/&gt;&lt;lineCharCount val=&quot;13&quot;/&gt;&lt;/TableIndex&gt;&lt;/ShapeTextInfo&gt;"/>
  <p:tag name="HTML_SHAPEINFO" val="&lt;ThreeDShapeInfo&gt;&lt;uuid val=&quot;&quot;/&gt;&lt;isInvalidForFieldText val=&quot;0&quot;/&gt;&lt;Image&gt;&lt;filename val=&quot;C:\Users\jvehlow\AppData\Local\Temp\PR\data\asimages\{F404B804-6138-4A63-BDEC-40AF0EC61039}_4.png&quot;/&gt;&lt;left val=&quot;16&quot;/&gt;&lt;top val=&quot;141&quot;/&gt;&lt;width val=&quot;694&quot;/&gt;&lt;height val=&quot;339&quot;/&gt;&lt;hasText val=&quot;1&quot;/&gt;&lt;/Image&gt;&lt;/ThreeDShapeInfo&gt;"/>
</p:tagLst>
</file>

<file path=ppt/tags/tag53.xml><?xml version="1.0" encoding="utf-8"?>
<p:tagLst xmlns:a="http://schemas.openxmlformats.org/drawingml/2006/main" xmlns:r="http://schemas.openxmlformats.org/officeDocument/2006/relationships" xmlns:p="http://schemas.openxmlformats.org/presentationml/2006/main">
  <p:tag name="HTML_SHAPEINFO" val="&lt;SlideThumbPath val=&quot;Slide5.PNG&quot;/&gt;"/>
</p:tagLst>
</file>

<file path=ppt/tags/tag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31DDBA28-1340-45EF-91D7-D39C55431513}&quot;/&gt;&lt;isInvalidForFieldText val=&quot;0&quot;/&gt;&lt;Image&gt;&lt;filename val=&quot;C:\Users\jvehlow\AppData\Local\Temp\PR\data\asimages\{31DDBA28-1340-45EF-91D7-D39C55431513}_5.png&quot;/&gt;&lt;left val=&quot;49&quot;/&gt;&lt;top val=&quot;28&quot;/&gt;&lt;width val=&quot;627&quot;/&gt;&lt;height val=&quot;84&quot;/&gt;&lt;hasText val=&quot;1&quot;/&gt;&lt;/Image&gt;&lt;/ThreeDShapeInfo&gt;"/>
</p:tagLst>
</file>

<file path=ppt/tags/tag55.xml><?xml version="1.0" encoding="utf-8"?>
<p:tagLst xmlns:a="http://schemas.openxmlformats.org/drawingml/2006/main" xmlns:r="http://schemas.openxmlformats.org/officeDocument/2006/relationships" xmlns:p="http://schemas.openxmlformats.org/presentationml/2006/main">
  <p:tag name="HTML_SHAPEINFO" val="&lt;SlideThumbPath val=&quot;Slide6.PNG&quot;/&gt;"/>
</p:tagLst>
</file>

<file path=ppt/tags/tag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5&quot;/&gt;&lt;lineCharCount val=&quot;17&quot;/&gt;&lt;/TableIndex&gt;&lt;/ShapeTextInfo&gt;"/>
  <p:tag name="PRESENTER_SHAPEINFO" val="&lt;ThreeDShapeInfo&gt;&lt;uuid val=&quot;{884949ED-4CA6-4F7D-8809-42F1AA1D92EA}&quot;/&gt;&lt;isInvalidForFieldText val=&quot;0&quot;/&gt;&lt;Image&gt;&lt;filename val=&quot;C:\Users\jvehlow\AppData\Local\Temp\PR\data\asimages\{884949ED-4CA6-4F7D-8809-42F1AA1D92EA}_6.png&quot;/&gt;&lt;left val=&quot;49&quot;/&gt;&lt;top val=&quot;53&quot;/&gt;&lt;width val=&quot;627&quot;/&gt;&lt;height val=&quot;83&quot;/&gt;&lt;hasText val=&quot;1&quot;/&gt;&lt;/Image&gt;&lt;/ThreeDShapeInfo&gt;"/>
</p:tagLst>
</file>

<file path=ppt/tags/tag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8&quot;/&gt;&lt;lineCharCount val=&quot;30&quot;/&gt;&lt;lineCharCount val=&quot;42&quot;/&gt;&lt;lineCharCount val=&quot;40&quot;/&gt;&lt;lineCharCount val=&quot;50&quot;/&gt;&lt;lineCharCount val=&quot;49&quot;/&gt;&lt;lineCharCount val=&quot;16&quot;/&gt;&lt;lineCharCount val=&quot;54&quot;/&gt;&lt;lineCharCount val=&quot;31&quot;/&gt;&lt;/TableIndex&gt;&lt;/ShapeTextInfo&gt;"/>
  <p:tag name="HTML_SHAPEINFO" val="&lt;ThreeDShapeInfo&gt;&lt;uuid val=&quot;&quot;/&gt;&lt;isInvalidForFieldText val=&quot;0&quot;/&gt;&lt;Image&gt;&lt;filename val=&quot;C:\Users\jvehlow\AppData\Local\Temp\PR\data\asimages\{4C0C6DEB-D439-4A3C-B15A-6669F7F13A0C}_6.png&quot;/&gt;&lt;left val=&quot;43&quot;/&gt;&lt;top val=&quot;175&quot;/&gt;&lt;width val=&quot;632&quot;/&gt;&lt;height val=&quot;310&quot;/&gt;&lt;hasText val=&quot;1&quot;/&gt;&lt;/Image&gt;&lt;/ThreeDShapeInfo&gt;"/>
</p:tagLst>
</file>

<file path=ppt/tags/tag58.xml><?xml version="1.0" encoding="utf-8"?>
<p:tagLst xmlns:a="http://schemas.openxmlformats.org/drawingml/2006/main" xmlns:r="http://schemas.openxmlformats.org/officeDocument/2006/relationships" xmlns:p="http://schemas.openxmlformats.org/presentationml/2006/main">
  <p:tag name="HTML_SHAPEINFO" val="&lt;SlideThumbPath val=&quot;Slide7.PNG&quot;/&gt;"/>
</p:tagLst>
</file>

<file path=ppt/tags/tag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1&quot;/&gt;&lt;/TableIndex&gt;&lt;/ShapeTextInfo&gt;"/>
  <p:tag name="PRESENTER_SHAPEINFO" val="&lt;ThreeDShapeInfo&gt;&lt;uuid val=&quot;{8A2938E7-3B76-4BB1-ABA4-0DE35AD83D36}&quot;/&gt;&lt;isInvalidForFieldText val=&quot;0&quot;/&gt;&lt;Image&gt;&lt;filename val=&quot;C:\Users\jvehlow\AppData\Local\Temp\PR\data\asimages\{8A2938E7-3B76-4BB1-ABA4-0DE35AD83D36}_7.png&quot;/&gt;&lt;left val=&quot;49&quot;/&gt;&lt;top val=&quot;28&quot;/&gt;&lt;width val=&quot;627&quot;/&gt;&lt;height val=&quot;84&quot;/&gt;&lt;hasText val=&quot;1&quot;/&gt;&lt;/Image&gt;&lt;/ThreeDShapeInfo&gt;"/>
</p:tagLst>
</file>

<file path=ppt/tags/tag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0&quot;/&gt;&lt;lineCharCount val=&quot;45&quot;/&gt;&lt;lineCharCount val=&quot;53&quot;/&gt;&lt;lineCharCount val=&quot;17&quot;/&gt;&lt;lineCharCount val=&quot;52&quot;/&gt;&lt;lineCharCount val=&quot;54&quot;/&gt;&lt;lineCharCount val=&quot;32&quot;/&gt;&lt;lineCharCount val=&quot;57&quot;/&gt;&lt;lineCharCount val=&quot;57&quot;/&gt;&lt;lineCharCount val=&quot;55&quot;/&gt;&lt;lineCharCount val=&quot;8&quot;/&gt;&lt;/TableIndex&gt;&lt;/ShapeTextInfo&gt;"/>
  <p:tag name="HTML_SHAPEINFO" val="&lt;ThreeDShapeInfo&gt;&lt;uuid val=&quot;&quot;/&gt;&lt;isInvalidForFieldText val=&quot;0&quot;/&gt;&lt;Image&gt;&lt;filename val=&quot;C:\Users\jvehlow\AppData\Local\Temp\PR\data\asimages\{B6265321-BBF8-4BCF-BA86-8C2DD99F6014}_7.png&quot;/&gt;&lt;left val=&quot;18&quot;/&gt;&lt;top val=&quot;155&quot;/&gt;&lt;width val=&quot;672&quot;/&gt;&lt;height val=&quot;349&quot;/&gt;&lt;hasText val=&quot;1&quot;/&gt;&lt;/Image&gt;&lt;/ThreeDShapeInfo&gt;"/>
</p:tagLst>
</file>

<file path=ppt/tags/tag61.xml><?xml version="1.0" encoding="utf-8"?>
<p:tagLst xmlns:a="http://schemas.openxmlformats.org/drawingml/2006/main" xmlns:r="http://schemas.openxmlformats.org/officeDocument/2006/relationships" xmlns:p="http://schemas.openxmlformats.org/presentationml/2006/main">
  <p:tag name="HTML_SHAPEINFO" val="&lt;SlideThumbPath val=&quot;Slide8.PNG&quot;/&gt;"/>
</p:tagLst>
</file>

<file path=ppt/tags/tag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3&quot;/&gt;&lt;/TableIndex&gt;&lt;/ShapeTextInfo&gt;"/>
  <p:tag name="PRESENTER_SHAPEINFO" val="&lt;ThreeDShapeInfo&gt;&lt;uuid val=&quot;{402DF388-A85A-4722-A493-98131D30A6DC}&quot;/&gt;&lt;isInvalidForFieldText val=&quot;0&quot;/&gt;&lt;Image&gt;&lt;filename val=&quot;C:\Users\jvehlow\AppData\Local\Temp\PR\data\asimages\{402DF388-A85A-4722-A493-98131D30A6DC}_8.png&quot;/&gt;&lt;left val=&quot;49&quot;/&gt;&lt;top val=&quot;28&quot;/&gt;&lt;width val=&quot;627&quot;/&gt;&lt;height val=&quot;84&quot;/&gt;&lt;hasText val=&quot;1&quot;/&gt;&lt;/Image&gt;&lt;/ThreeDShapeInfo&gt;"/>
</p:tagLst>
</file>

<file path=ppt/tags/tag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46&quot;/&gt;&lt;lineCharCount val=&quot;35&quot;/&gt;&lt;lineCharCount val=&quot;41&quot;/&gt;&lt;lineCharCount val=&quot;11&quot;/&gt;&lt;lineCharCount val=&quot;44&quot;/&gt;&lt;lineCharCount val=&quot;48&quot;/&gt;&lt;lineCharCount val=&quot;4&quot;/&gt;&lt;lineCharCount val=&quot;31&quot;/&gt;&lt;lineCharCount val=&quot;21&quot;/&gt;&lt;/TableIndex&gt;&lt;/ShapeTextInfo&gt;"/>
  <p:tag name="HTML_SHAPEINFO" val="&lt;ThreeDShapeInfo&gt;&lt;uuid val=&quot;&quot;/&gt;&lt;isInvalidForFieldText val=&quot;0&quot;/&gt;&lt;Image&gt;&lt;filename val=&quot;C:\Users\jvehlow\AppData\Local\Temp\PR\data\asimages\{E8F15A2D-EFA8-473E-940E-2C5ECFD481FF}_8.png&quot;/&gt;&lt;left val=&quot;41&quot;/&gt;&lt;top val=&quot;130&quot;/&gt;&lt;width val=&quot;639&quot;/&gt;&lt;height val=&quot;355&quot;/&gt;&lt;hasText val=&quot;1&quot;/&gt;&lt;/Image&gt;&lt;/ThreeDShapeInfo&gt;"/>
</p:tagLst>
</file>

<file path=ppt/tags/tag64.xml><?xml version="1.0" encoding="utf-8"?>
<p:tagLst xmlns:a="http://schemas.openxmlformats.org/drawingml/2006/main" xmlns:r="http://schemas.openxmlformats.org/officeDocument/2006/relationships" xmlns:p="http://schemas.openxmlformats.org/presentationml/2006/main">
  <p:tag name="HTML_SHAPEINFO" val="&lt;SlideThumbPath val=&quot;Slide9.PNG&quot;/&gt;"/>
</p:tagLst>
</file>

<file path=ppt/tags/tag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2&quot;/&gt;&lt;/TableIndex&gt;&lt;/ShapeTextInfo&gt;"/>
  <p:tag name="PRESENTER_SHAPEINFO" val="&lt;ThreeDShapeInfo&gt;&lt;uuid val=&quot;{524714D4-9E80-4B85-B41D-302003893406}&quot;/&gt;&lt;isInvalidForFieldText val=&quot;0&quot;/&gt;&lt;Image&gt;&lt;filename val=&quot;C:\Users\jvehlow\AppData\Local\Temp\PR\data\asimages\{524714D4-9E80-4B85-B41D-302003893406}_9.png&quot;/&gt;&lt;left val=&quot;49&quot;/&gt;&lt;top val=&quot;28&quot;/&gt;&lt;width val=&quot;627&quot;/&gt;&lt;height val=&quot;84&quot;/&gt;&lt;hasText val=&quot;1&quot;/&gt;&lt;/Image&gt;&lt;/ThreeDShapeInfo&gt;"/>
</p:tagLst>
</file>

<file path=ppt/tags/tag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51&quot;/&gt;&lt;lineCharCount val=&quot;10&quot;/&gt;&lt;lineCharCount val=&quot;48&quot;/&gt;&lt;lineCharCount val=&quot;34&quot;/&gt;&lt;lineCharCount val=&quot;54&quot;/&gt;&lt;lineCharCount val=&quot;48&quot;/&gt;&lt;lineCharCount val=&quot;24&quot;/&gt;&lt;lineCharCount val=&quot;48&quot;/&gt;&lt;lineCharCount val=&quot;7&quot;/&gt;&lt;/TableIndex&gt;&lt;/ShapeTextInfo&gt;"/>
  <p:tag name="HTML_SHAPEINFO" val="&lt;ThreeDShapeInfo&gt;&lt;uuid val=&quot;&quot;/&gt;&lt;isInvalidForFieldText val=&quot;0&quot;/&gt;&lt;Image&gt;&lt;filename val=&quot;C:\Users\jvehlow\AppData\Local\Temp\PR\data\asimages\{68A6B957-F7E3-4517-9E0D-1AF679B5D03E}_9.png&quot;/&gt;&lt;left val=&quot;62&quot;/&gt;&lt;top val=&quot;144&quot;/&gt;&lt;width val=&quot;601&quot;/&gt;&lt;height val=&quot;331&quot;/&gt;&lt;hasText val=&quot;1&quot;/&gt;&lt;/Image&gt;&lt;/ThreeDShapeInfo&gt;"/>
</p:tagLst>
</file>

<file path=ppt/tags/tag67.xml><?xml version="1.0" encoding="utf-8"?>
<p:tagLst xmlns:a="http://schemas.openxmlformats.org/drawingml/2006/main" xmlns:r="http://schemas.openxmlformats.org/officeDocument/2006/relationships" xmlns:p="http://schemas.openxmlformats.org/presentationml/2006/main">
  <p:tag name="HTML_SHAPEINFO" val="&lt;SlideThumbPath val=&quot;Slide10.PNG&quot;/&gt;"/>
</p:tagLst>
</file>

<file path=ppt/tags/tag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0&quot;/&gt;&lt;lineCharCount val=&quot;6&quot;/&gt;&lt;/TableIndex&gt;&lt;/ShapeTextInfo&gt;"/>
  <p:tag name="PRESENTER_SHAPEINFO" val="&lt;ThreeDShapeInfo&gt;&lt;uuid val=&quot;{06EF8EF3-3743-435B-8ECC-7A214A3998B4}&quot;/&gt;&lt;isInvalidForFieldText val=&quot;0&quot;/&gt;&lt;Image&gt;&lt;filename val=&quot;C:\Users\jvehlow\AppData\Local\Temp\PR\data\asimages\{06EF8EF3-3743-435B-8ECC-7A214A3998B4}_10.png&quot;/&gt;&lt;left val=&quot;49&quot;/&gt;&lt;top val=&quot;49&quot;/&gt;&lt;width val=&quot;627&quot;/&gt;&lt;height val=&quot;84&quot;/&gt;&lt;hasText val=&quot;1&quot;/&gt;&lt;/Image&gt;&lt;/ThreeDShapeInfo&gt;"/>
</p:tagLst>
</file>

<file path=ppt/tags/tag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8&quot;/&gt;&lt;lineCharCount val=&quot;53&quot;/&gt;&lt;lineCharCount val=&quot;42&quot;/&gt;&lt;lineCharCount val=&quot;33&quot;/&gt;&lt;lineCharCount val=&quot;54&quot;/&gt;&lt;lineCharCount val=&quot;47&quot;/&gt;&lt;lineCharCount val=&quot;51&quot;/&gt;&lt;lineCharCount val=&quot;9&quot;/&gt;&lt;lineCharCount val=&quot;1&quot;/&gt;&lt;/TableIndex&gt;&lt;/ShapeTextInfo&gt;"/>
  <p:tag name="HTML_SHAPEINFO" val="&lt;ThreeDShapeInfo&gt;&lt;uuid val=&quot;&quot;/&gt;&lt;isInvalidForFieldText val=&quot;0&quot;/&gt;&lt;Image&gt;&lt;filename val=&quot;C:\Users\jvehlow\AppData\Local\Temp\PR\data\asimages\{63CBA5D8-8BC7-4D28-A7C5-C68DED142130}_10.png&quot;/&gt;&lt;left val=&quot;33&quot;/&gt;&lt;top val=&quot;162&quot;/&gt;&lt;width val=&quot;651&quot;/&gt;&lt;height val=&quot;291&quot;/&gt;&lt;hasText val=&quot;1&quot;/&gt;&lt;/Image&gt;&lt;/ThreeDShapeInfo&gt;"/>
</p:tagLst>
</file>

<file path=ppt/tags/tag70.xml><?xml version="1.0" encoding="utf-8"?>
<p:tagLst xmlns:a="http://schemas.openxmlformats.org/drawingml/2006/main" xmlns:r="http://schemas.openxmlformats.org/officeDocument/2006/relationships" xmlns:p="http://schemas.openxmlformats.org/presentationml/2006/main">
  <p:tag name="HTML_SHAPEINFO" val="&lt;SlideThumbPath val=&quot;Slide11.PNG&quot;/&gt;"/>
</p:tagLst>
</file>

<file path=ppt/tags/tag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A163890C-D1AE-452D-A657-11804527A014}&quot;/&gt;&lt;isInvalidForFieldText val=&quot;0&quot;/&gt;&lt;Image&gt;&lt;filename val=&quot;C:\Users\jvehlow\AppData\Local\Temp\PR\data\asimages\{A163890C-D1AE-452D-A657-11804527A014}_11.png&quot;/&gt;&lt;left val=&quot;49&quot;/&gt;&lt;top val=&quot;28&quot;/&gt;&lt;width val=&quot;627&quot;/&gt;&lt;height val=&quot;84&quot;/&gt;&lt;hasText val=&quot;1&quot;/&gt;&lt;/Image&gt;&lt;/ThreeDShapeInfo&gt;"/>
</p:tagLst>
</file>

<file path=ppt/tags/tag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60&quot;/&gt;&lt;lineCharCount val=&quot;24&quot;/&gt;&lt;lineCharCount val=&quot;53&quot;/&gt;&lt;lineCharCount val=&quot;49&quot;/&gt;&lt;lineCharCount val=&quot;59&quot;/&gt;&lt;lineCharCount val=&quot;55&quot;/&gt;&lt;lineCharCount val=&quot;53&quot;/&gt;&lt;lineCharCount val=&quot;57&quot;/&gt;&lt;lineCharCount val=&quot;14&quot;/&gt;&lt;/TableIndex&gt;&lt;/ShapeTextInfo&gt;"/>
  <p:tag name="HTML_SHAPEINFO" val="&lt;ThreeDShapeInfo&gt;&lt;uuid val=&quot;&quot;/&gt;&lt;isInvalidForFieldText val=&quot;0&quot;/&gt;&lt;Image&gt;&lt;filename val=&quot;C:\Users\jvehlow\AppData\Local\Temp\PR\data\asimages\{0A3B33CF-5E9A-4CF9-B1D0-6FD56F69CA0B}_11.png&quot;/&gt;&lt;left val=&quot;40&quot;/&gt;&lt;top val=&quot;151&quot;/&gt;&lt;width val=&quot;646&quot;/&gt;&lt;height val=&quot;297&quot;/&gt;&lt;hasText val=&quot;1&quot;/&gt;&lt;/Image&gt;&lt;/ThreeDShapeInfo&gt;"/>
</p:tagLst>
</file>

<file path=ppt/tags/tag73.xml><?xml version="1.0" encoding="utf-8"?>
<p:tagLst xmlns:a="http://schemas.openxmlformats.org/drawingml/2006/main" xmlns:r="http://schemas.openxmlformats.org/officeDocument/2006/relationships" xmlns:p="http://schemas.openxmlformats.org/presentationml/2006/main">
  <p:tag name="HTML_SHAPEINFO" val="&lt;SlideThumbPath val=&quot;Slide12.PNG&quot;/&gt;"/>
</p:tagLst>
</file>

<file path=ppt/tags/tag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3&quot;/&gt;&lt;/TableIndex&gt;&lt;/ShapeTextInfo&gt;"/>
  <p:tag name="PRESENTER_SHAPEINFO" val="&lt;ThreeDShapeInfo&gt;&lt;uuid val=&quot;{30464FA6-FBE6-4B7C-94BC-93BB83029C4F}&quot;/&gt;&lt;isInvalidForFieldText val=&quot;0&quot;/&gt;&lt;Image&gt;&lt;filename val=&quot;C:\Users\jvehlow\AppData\Local\Temp\PR\data\asimages\{30464FA6-FBE6-4B7C-94BC-93BB83029C4F}_12.png&quot;/&gt;&lt;left val=&quot;49&quot;/&gt;&lt;top val=&quot;28&quot;/&gt;&lt;width val=&quot;627&quot;/&gt;&lt;height val=&quot;84&quot;/&gt;&lt;hasText val=&quot;1&quot;/&gt;&lt;/Image&gt;&lt;/ThreeDShapeInfo&gt;"/>
</p:tagLst>
</file>

<file path=ppt/tags/tag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3&quot;/&gt;&lt;lineCharCount val=&quot;68&quot;/&gt;&lt;lineCharCount val=&quot;21&quot;/&gt;&lt;lineCharCount val=&quot;67&quot;/&gt;&lt;lineCharCount val=&quot;18&quot;/&gt;&lt;lineCharCount val=&quot;27&quot;/&gt;&lt;lineCharCount val=&quot;45&quot;/&gt;&lt;lineCharCount val=&quot;24&quot;/&gt;&lt;lineCharCount val=&quot;61&quot;/&gt;&lt;lineCharCount val=&quot;67&quot;/&gt;&lt;lineCharCount val=&quot;4&quot;/&gt;&lt;lineCharCount val=&quot;49&quot;/&gt;&lt;lineCharCount val=&quot;50&quot;/&gt;&lt;lineCharCount val=&quot;73&quot;/&gt;&lt;/TableIndex&gt;&lt;/ShapeTextInfo&gt;"/>
  <p:tag name="HTML_SHAPEINFO" val="&lt;ThreeDShapeInfo&gt;&lt;uuid val=&quot;&quot;/&gt;&lt;isInvalidForFieldText val=&quot;0&quot;/&gt;&lt;Image&gt;&lt;filename val=&quot;C:\Users\jvehlow\AppData\Local\Temp\PR\data\asimages\{CEA448D1-0EF9-4FDF-B391-646A0E19A524}_12.png&quot;/&gt;&lt;left val=&quot;16&quot;/&gt;&lt;top val=&quot;122&quot;/&gt;&lt;width val=&quot;682&quot;/&gt;&lt;height val=&quot;378&quot;/&gt;&lt;hasText val=&quot;1&quot;/&gt;&lt;/Image&gt;&lt;/ThreeDShapeInfo&gt;"/>
</p:tagLst>
</file>

<file path=ppt/tags/tag76.xml><?xml version="1.0" encoding="utf-8"?>
<p:tagLst xmlns:a="http://schemas.openxmlformats.org/drawingml/2006/main" xmlns:r="http://schemas.openxmlformats.org/officeDocument/2006/relationships" xmlns:p="http://schemas.openxmlformats.org/presentationml/2006/main">
  <p:tag name="HTML_SHAPEINFO" val="&lt;SlideThumbPath val=&quot;Slide13.PNG&quot;/&gt;"/>
</p:tagLst>
</file>

<file path=ppt/tags/tag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6&quot;/&gt;&lt;/TableIndex&gt;&lt;/ShapeTextInfo&gt;"/>
  <p:tag name="PRESENTER_SHAPEINFO" val="&lt;ThreeDShapeInfo&gt;&lt;uuid val=&quot;{95D5C70A-506F-4675-8A14-2FAAE0794801}&quot;/&gt;&lt;isInvalidForFieldText val=&quot;0&quot;/&gt;&lt;Image&gt;&lt;filename val=&quot;C:\Users\jvehlow\AppData\Local\Temp\PR\data\asimages\{95D5C70A-506F-4675-8A14-2FAAE0794801}_13.png&quot;/&gt;&lt;left val=&quot;49&quot;/&gt;&lt;top val=&quot;28&quot;/&gt;&lt;width val=&quot;627&quot;/&gt;&lt;height val=&quot;84&quot;/&gt;&lt;hasText val=&quot;1&quot;/&gt;&lt;/Image&gt;&lt;/ThreeDShapeInfo&gt;"/>
</p:tagLst>
</file>

<file path=ppt/tags/tag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57&quot;/&gt;&lt;lineCharCount val=&quot;3&quot;/&gt;&lt;lineCharCount val=&quot;56&quot;/&gt;&lt;lineCharCount val=&quot;23&quot;/&gt;&lt;lineCharCount val=&quot;48&quot;/&gt;&lt;lineCharCount val=&quot;51&quot;/&gt;&lt;lineCharCount val=&quot;53&quot;/&gt;&lt;lineCharCount val=&quot;13&quot;/&gt;&lt;lineCharCount val=&quot;1&quot;/&gt;&lt;/TableIndex&gt;&lt;/ShapeTextInfo&gt;"/>
  <p:tag name="HTML_SHAPEINFO" val="&lt;ThreeDShapeInfo&gt;&lt;uuid val=&quot;&quot;/&gt;&lt;isInvalidForFieldText val=&quot;0&quot;/&gt;&lt;Image&gt;&lt;filename val=&quot;C:\Users\jvehlow\AppData\Local\Temp\PR\data\asimages\{3E2EF403-6696-4205-8409-A7A59219E1B0}_13.png&quot;/&gt;&lt;left val=&quot;39&quot;/&gt;&lt;top val=&quot;148&quot;/&gt;&lt;width val=&quot;636&quot;/&gt;&lt;height val=&quot;303&quot;/&gt;&lt;hasText val=&quot;1&quot;/&gt;&lt;/Image&gt;&lt;/ThreeDShapeInfo&gt;"/>
</p:tagLst>
</file>

<file path=ppt/tags/tag79.xml><?xml version="1.0" encoding="utf-8"?>
<p:tagLst xmlns:a="http://schemas.openxmlformats.org/drawingml/2006/main" xmlns:r="http://schemas.openxmlformats.org/officeDocument/2006/relationships" xmlns:p="http://schemas.openxmlformats.org/presentationml/2006/main">
  <p:tag name="HTML_SHAPEINFO" val="&lt;SlideThumbPath val=&quot;Slide14.PNG&quot;/&gt;"/>
</p:tagLst>
</file>

<file path=ppt/tags/tag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9&quot;/&gt;&lt;/TableIndex&gt;&lt;/ShapeTextInfo&gt;"/>
  <p:tag name="PRESENTER_SHAPEINFO" val="&lt;ThreeDShapeInfo&gt;&lt;uuid val=&quot;{18F77AF5-991D-485B-B5A4-76064B48DB00}&quot;/&gt;&lt;isInvalidForFieldText val=&quot;0&quot;/&gt;&lt;Image&gt;&lt;filename val=&quot;C:\Users\jvehlow\AppData\Local\Temp\PR\data\asimages\{18F77AF5-991D-485B-B5A4-76064B48DB00}_14.png&quot;/&gt;&lt;left val=&quot;49&quot;/&gt;&lt;top val=&quot;28&quot;/&gt;&lt;width val=&quot;627&quot;/&gt;&lt;height val=&quot;84&quot;/&gt;&lt;hasText val=&quot;1&quot;/&gt;&lt;/Image&gt;&lt;/ThreeDShapeInfo&gt;"/>
</p:tagLst>
</file>

<file path=ppt/tags/tag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3&quot;/&gt;&lt;lineCharCount val=&quot;15&quot;/&gt;&lt;lineCharCount val=&quot;52&quot;/&gt;&lt;lineCharCount val=&quot;13&quot;/&gt;&lt;lineCharCount val=&quot;24&quot;/&gt;&lt;lineCharCount val=&quot;24&quot;/&gt;&lt;lineCharCount val=&quot;51&quot;/&gt;&lt;lineCharCount val=&quot;60&quot;/&gt;&lt;lineCharCount val=&quot;6&quot;/&gt;&lt;lineCharCount val=&quot;47&quot;/&gt;&lt;lineCharCount val=&quot;41&quot;/&gt;&lt;lineCharCount val=&quot;15&quot;/&gt;&lt;lineCharCount val=&quot;59&quot;/&gt;&lt;lineCharCount val=&quot;32&quot;/&gt;&lt;/TableIndex&gt;&lt;/ShapeTextInfo&gt;"/>
  <p:tag name="HTML_SHAPEINFO" val="&lt;ThreeDShapeInfo&gt;&lt;uuid val=&quot;&quot;/&gt;&lt;isInvalidForFieldText val=&quot;0&quot;/&gt;&lt;Image&gt;&lt;filename val=&quot;C:\Users\jvehlow\AppData\Local\Temp\PR\data\asimages\{FE54643F-A57D-496D-ADEE-FDECAFD0993F}_14.png&quot;/&gt;&lt;left val=&quot;12&quot;/&gt;&lt;top val=&quot;132&quot;/&gt;&lt;width val=&quot;685&quot;/&gt;&lt;height val=&quot;378&quot;/&gt;&lt;hasText val=&quot;1&quot;/&gt;&lt;/Image&gt;&lt;/ThreeDShapeInfo&gt;"/>
</p:tagLst>
</file>

<file path=ppt/tags/tag82.xml><?xml version="1.0" encoding="utf-8"?>
<p:tagLst xmlns:a="http://schemas.openxmlformats.org/drawingml/2006/main" xmlns:r="http://schemas.openxmlformats.org/officeDocument/2006/relationships" xmlns:p="http://schemas.openxmlformats.org/presentationml/2006/main">
  <p:tag name="HTML_SHAPEINFO" val="&lt;SlideThumbPath val=&quot;Slide15.PNG&quot;/&gt;"/>
</p:tagLst>
</file>

<file path=ppt/tags/tag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8&quot;/&gt;&lt;lineCharCount val=&quot;22&quot;/&gt;&lt;/TableIndex&gt;&lt;/ShapeTextInfo&gt;"/>
  <p:tag name="PRESENTER_SHAPEINFO" val="&lt;ThreeDShapeInfo&gt;&lt;uuid val=&quot;{8571E157-AF86-4440-888C-89D286117498}&quot;/&gt;&lt;isInvalidForFieldText val=&quot;0&quot;/&gt;&lt;Image&gt;&lt;filename val=&quot;C:\Users\jvehlow\AppData\Local\Temp\PR\data\asimages\{8571E157-AF86-4440-888C-89D286117498}_15.png&quot;/&gt;&lt;left val=&quot;49&quot;/&gt;&lt;top val=&quot;28&quot;/&gt;&lt;width val=&quot;627&quot;/&gt;&lt;height val=&quot;84&quot;/&gt;&lt;hasText val=&quot;1&quot;/&gt;&lt;/Image&gt;&lt;/ThreeDShapeInfo&gt;"/>
</p:tagLst>
</file>

<file path=ppt/tags/tag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 name="HTML_SHAPEINFO" val="&lt;ThreeDShapeInfo&gt;&lt;uuid val=&quot;&quot;/&gt;&lt;isInvalidForFieldText val=&quot;0&quot;/&gt;&lt;Image&gt;&lt;filename val=&quot;C:\Users\jvehlow\AppData\Local\Temp\PR\data\asimages\{020EA94F-DF09-49D9-AEB6-DDEC07913C36}_15.png&quot;/&gt;&lt;left val=&quot;41&quot;/&gt;&lt;top val=&quot;191&quot;/&gt;&lt;width val=&quot;611&quot;/&gt;&lt;height val=&quot;291&quot;/&gt;&lt;hasText val=&quot;1&quot;/&gt;&lt;/Image&gt;&lt;/ThreeDShapeInfo&gt;"/>
</p:tagLst>
</file>

<file path=ppt/tags/tag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2&quot;/&gt;&lt;lineCharCount val=&quot;30&quot;/&gt;&lt;lineCharCount val=&quot;49&quot;/&gt;&lt;/TableIndex&gt;&lt;TableIndex row=&quot;1&quot; col=&quot;2&quot;&gt;&lt;linesCount val=&quot;3&quot;/&gt;&lt;lineCharCount val=&quot;2&quot;/&gt;&lt;lineCharCount val=&quot;30&quot;/&gt;&lt;lineCharCount val=&quot;49&quot;/&gt;&lt;/TableIndex&gt;&lt;TableIndex row=&quot;2&quot; col=&quot;1&quot;&gt;&lt;linesCount val=&quot;2&quot;/&gt;&lt;lineCharCount val=&quot;2&quot;/&gt;&lt;lineCharCount val=&quot;25&quot;/&gt;&lt;/TableIndex&gt;&lt;TableIndex row=&quot;2&quot; col=&quot;2&quot;&gt;&lt;linesCount val=&quot;8&quot;/&gt;&lt;lineCharCount val=&quot;2&quot;/&gt;&lt;lineCharCount val=&quot;62&quot;/&gt;&lt;lineCharCount val=&quot;2&quot;/&gt;&lt;lineCharCount val=&quot;2&quot;/&gt;&lt;lineCharCount val=&quot;2&quot;/&gt;&lt;lineCharCount val=&quot;2&quot;/&gt;&lt;lineCharCount val=&quot;2&quot;/&gt;&lt;lineCharCount val=&quot;1&quot;/&gt;&lt;/TableIndex&gt;&lt;TableIndex row=&quot;3&quot; col=&quot;1&quot;&gt;&lt;linesCount val=&quot;3&quot;/&gt;&lt;lineCharCount val=&quot;2&quot;/&gt;&lt;lineCharCount val=&quot;164&quot;/&gt;&lt;lineCharCount val=&quot;1&quot;/&gt;&lt;/TableIndex&gt;&lt;TableIndex row=&quot;3&quot; col=&quot;2&quot;&gt;&lt;linesCount val=&quot;3&quot;/&gt;&lt;lineCharCount val=&quot;2&quot;/&gt;&lt;lineCharCount val=&quot;164&quot;/&gt;&lt;lineCharCount val=&quot;1&quot;/&gt;&lt;/TableIndex&gt;&lt;TableIndex row=&quot;4&quot; col=&quot;1&quot;&gt;&lt;linesCount val=&quot;3&quot;/&gt;&lt;lineCharCount val=&quot;2&quot;/&gt;&lt;lineCharCount val=&quot;39&quot;/&gt;&lt;lineCharCount val=&quot;1&quot;/&gt;&lt;/TableIndex&gt;&lt;TableIndex row=&quot;4&quot; col=&quot;2&quot;&gt;&lt;linesCount val=&quot;1&quot;/&gt;&lt;lineCharCount val=&quot;26&quot;/&gt;&lt;/TableIndex&gt;&lt;TableIndex row=&quot;5&quot; col=&quot;1&quot;&gt;&lt;linesCount val=&quot;1&quot;/&gt;&lt;lineCharCount val=&quot;37&quot;/&gt;&lt;/TableIndex&gt;&lt;TableIndex row=&quot;5&quot; col=&quot;2&quot;&gt;&lt;linesCount val=&quot;1&quot;/&gt;&lt;lineCharCount val=&quot;37&quot;/&gt;&lt;/TableIndex&gt;&lt;TableIndex row=&quot;6&quot; col=&quot;1&quot;&gt;&lt;linesCount val=&quot;14&quot;/&gt;&lt;lineCharCount val=&quot;2&quot;/&gt;&lt;lineCharCount val=&quot;117&quot;/&gt;&lt;lineCharCount val=&quot;118&quot;/&gt;&lt;lineCharCount val=&quot;140&quot;/&gt;&lt;lineCharCount val=&quot;46&quot;/&gt;&lt;lineCharCount val=&quot;100&quot;/&gt;&lt;lineCharCount val=&quot;156&quot;/&gt;&lt;lineCharCount val=&quot;142&quot;/&gt;&lt;lineCharCount val=&quot;43&quot;/&gt;&lt;lineCharCount val=&quot;159&quot;/&gt;&lt;lineCharCount val=&quot;157&quot;/&gt;&lt;lineCharCount val=&quot;152&quot;/&gt;&lt;lineCharCount val=&quot;144&quot;/&gt;&lt;lineCharCount val=&quot;1&quot;/&gt;&lt;/TableIndex&gt;&lt;TableIndex row=&quot;6&quot; col=&quot;2&quot;&gt;&lt;linesCount val=&quot;14&quot;/&gt;&lt;lineCharCount val=&quot;2&quot;/&gt;&lt;lineCharCount val=&quot;117&quot;/&gt;&lt;lineCharCount val=&quot;118&quot;/&gt;&lt;lineCharCount val=&quot;140&quot;/&gt;&lt;lineCharCount val=&quot;46&quot;/&gt;&lt;lineCharCount val=&quot;100&quot;/&gt;&lt;lineCharCount val=&quot;156&quot;/&gt;&lt;lineCharCount val=&quot;142&quot;/&gt;&lt;lineCharCount val=&quot;43&quot;/&gt;&lt;lineCharCount val=&quot;159&quot;/&gt;&lt;lineCharCount val=&quot;157&quot;/&gt;&lt;lineCharCount val=&quot;152&quot;/&gt;&lt;lineCharCount val=&quot;144&quot;/&gt;&lt;lineCharCount val=&quot;1&quot;/&gt;&lt;/TableIndex&gt;&lt;TableIndex row=&quot;7&quot; col=&quot;1&quot;&gt;&lt;linesCount val=&quot;19&quot;/&gt;&lt;lineCharCount val=&quot;2&quot;/&gt;&lt;lineCharCount val=&quot;89&quot;/&gt;&lt;lineCharCount val=&quot;65&quot;/&gt;&lt;lineCharCount val=&quot;54&quot;/&gt;&lt;lineCharCount val=&quot;46&quot;/&gt;&lt;lineCharCount val=&quot;58&quot;/&gt;&lt;lineCharCount val=&quot;7&quot;/&gt;&lt;lineCharCount val=&quot;48&quot;/&gt;&lt;lineCharCount val=&quot;55&quot;/&gt;&lt;lineCharCount val=&quot;49&quot;/&gt;&lt;lineCharCount val=&quot;48&quot;/&gt;&lt;lineCharCount val=&quot;49&quot;/&gt;&lt;lineCharCount val=&quot;49&quot;/&gt;&lt;lineCharCount val=&quot;49&quot;/&gt;&lt;lineCharCount val=&quot;48&quot;/&gt;&lt;lineCharCount val=&quot;49&quot;/&gt;&lt;lineCharCount val=&quot;50&quot;/&gt;&lt;lineCharCount val=&quot;49&quot;/&gt;&lt;lineCharCount val=&quot;1&quot;/&gt;&lt;/TableIndex&gt;&lt;TableIndex row=&quot;7&quot; col=&quot;2&quot;&gt;&lt;linesCount val=&quot;21&quot;/&gt;&lt;lineCharCount val=&quot;2&quot;/&gt;&lt;lineCharCount val=&quot;60&quot;/&gt;&lt;lineCharCount val=&quot;12&quot;/&gt;&lt;lineCharCount val=&quot;74&quot;/&gt;&lt;lineCharCount val=&quot;57&quot;/&gt;&lt;lineCharCount val=&quot;68&quot;/&gt;&lt;lineCharCount val=&quot;60&quot;/&gt;&lt;lineCharCount val=&quot;31&quot;/&gt;&lt;lineCharCount val=&quot;39&quot;/&gt;&lt;lineCharCount val=&quot;30&quot;/&gt;&lt;lineCharCount val=&quot;57&quot;/&gt;&lt;lineCharCount val=&quot;57&quot;/&gt;&lt;lineCharCount val=&quot;18&quot;/&gt;&lt;lineCharCount val=&quot;57&quot;/&gt;&lt;lineCharCount val=&quot;64&quot;/&gt;&lt;lineCharCount val=&quot;70&quot;/&gt;&lt;lineCharCount val=&quot;83&quot;/&gt;&lt;lineCharCount val=&quot;12&quot;/&gt;&lt;lineCharCount val=&quot;48&quot;/&gt;&lt;lineCharCount val=&quot;28&quot;/&gt;&lt;lineCharCount val=&quot;51&quot;/&gt;&lt;/TableIndex&gt;&lt;TableIndex row=&quot;8&quot; col=&quot;1&quot;&gt;&lt;linesCount val=&quot;4&quot;/&gt;&lt;lineCharCount val=&quot;2&quot;/&gt;&lt;lineCharCount val=&quot;40&quot;/&gt;&lt;lineCharCount val=&quot;41&quot;/&gt;&lt;lineCharCount val=&quot;26&quot;/&gt;&lt;/TableIndex&gt;&lt;TableIndex row=&quot;8&quot; col=&quot;2&quot;&gt;&lt;linesCount val=&quot;4&quot;/&gt;&lt;lineCharCount val=&quot;2&quot;/&gt;&lt;lineCharCount val=&quot;49&quot;/&gt;&lt;lineCharCount val=&quot;64&quot;/&gt;&lt;lineCharCount val=&quot;1&quot;/&gt;&lt;/TableIndex&gt;&lt;/ShapeTextInfo&gt;"/>
  <p:tag name="HTML_SHAPEINFO" val="&lt;ThreeDShapeInfo&gt;&lt;uuid val=&quot;&quot;/&gt;&lt;isInvalidForFieldText val=&quot;0&quot;/&gt;&lt;Image&gt;&lt;filename val=&quot;C:\Users\jvehlow\AppData\Local\Temp\PR\data\asimages\{EAEE58E8-7E9B-4455-9248-C0ED82CBF033}_15.png&quot;/&gt;&lt;left val=&quot;210&quot;/&gt;&lt;top val=&quot;110&quot;/&gt;&lt;width val=&quot;300&quot;/&gt;&lt;height val=&quot;419&quot;/&gt;&lt;hasText val=&quot;1&quot;/&gt;&lt;/Image&gt;&lt;/ThreeDShapeInfo&gt;"/>
</p:tagLst>
</file>

<file path=ppt/tags/tag86.xml><?xml version="1.0" encoding="utf-8"?>
<p:tagLst xmlns:a="http://schemas.openxmlformats.org/drawingml/2006/main" xmlns:r="http://schemas.openxmlformats.org/officeDocument/2006/relationships" xmlns:p="http://schemas.openxmlformats.org/presentationml/2006/main">
  <p:tag name="HTML_SHAPEINFO" val="&lt;SlideThumbPath val=&quot;Slide16.PNG&quot;/&gt;"/>
</p:tagLst>
</file>

<file path=ppt/tags/tag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8&quot;/&gt;&lt;lineCharCount val=&quot;22&quot;/&gt;&lt;/TableIndex&gt;&lt;/ShapeTextInfo&gt;"/>
  <p:tag name="PRESENTER_SHAPEINFO" val="&lt;ThreeDShapeInfo&gt;&lt;uuid val=&quot;{860AB1B7-32D3-466B-886B-AA6A9ACB08D1}&quot;/&gt;&lt;isInvalidForFieldText val=&quot;0&quot;/&gt;&lt;Image&gt;&lt;filename val=&quot;C:\Users\jvehlow\AppData\Local\Temp\PR\data\asimages\{860AB1B7-32D3-466B-886B-AA6A9ACB08D1}_16.png&quot;/&gt;&lt;left val=&quot;49&quot;/&gt;&lt;top val=&quot;28&quot;/&gt;&lt;width val=&quot;627&quot;/&gt;&lt;height val=&quot;84&quot;/&gt;&lt;hasText val=&quot;1&quot;/&gt;&lt;/Image&gt;&lt;/ThreeDShapeInfo&gt;"/>
</p:tagLst>
</file>

<file path=ppt/tags/tag88.xml><?xml version="1.0" encoding="utf-8"?>
<p:tagLst xmlns:a="http://schemas.openxmlformats.org/drawingml/2006/main" xmlns:r="http://schemas.openxmlformats.org/officeDocument/2006/relationships" xmlns:p="http://schemas.openxmlformats.org/presentationml/2006/main">
  <p:tag name="HTML_SHAPEINFO" val="&lt;SlideThumbPath val=&quot;Slide17.PNG&quot;/&gt;"/>
</p:tagLst>
</file>

<file path=ppt/tags/tag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8&quot;/&gt;&lt;lineCharCount val=&quot;22&quot;/&gt;&lt;/TableIndex&gt;&lt;/ShapeTextInfo&gt;"/>
  <p:tag name="PRESENTER_SHAPEINFO" val="&lt;ThreeDShapeInfo&gt;&lt;uuid val=&quot;{3EDED802-A5D1-4317-8997-3B476F372F13}&quot;/&gt;&lt;isInvalidForFieldText val=&quot;0&quot;/&gt;&lt;Image&gt;&lt;filename val=&quot;C:\Users\jvehlow\AppData\Local\Temp\PR\data\asimages\{3EDED802-A5D1-4317-8997-3B476F372F13}_17.png&quot;/&gt;&lt;left val=&quot;49&quot;/&gt;&lt;top val=&quot;28&quot;/&gt;&lt;width val=&quot;627&quot;/&gt;&lt;height val=&quot;84&quot;/&gt;&lt;hasText val=&quot;1&quot;/&gt;&lt;/Image&gt;&lt;/ThreeDShapeInfo&gt;"/>
</p:tagLst>
</file>

<file path=ppt/tags/tag90.xml><?xml version="1.0" encoding="utf-8"?>
<p:tagLst xmlns:a="http://schemas.openxmlformats.org/drawingml/2006/main" xmlns:r="http://schemas.openxmlformats.org/officeDocument/2006/relationships" xmlns:p="http://schemas.openxmlformats.org/presentationml/2006/main">
  <p:tag name="HTML_SHAPEINFO" val="&lt;SlideThumbPath val=&quot;Slide18.PNG&quot;/&gt;"/>
</p:tagLst>
</file>

<file path=ppt/tags/tag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8&quot;/&gt;&lt;lineCharCount val=&quot;22&quot;/&gt;&lt;/TableIndex&gt;&lt;/ShapeTextInfo&gt;"/>
  <p:tag name="PRESENTER_SHAPEINFO" val="&lt;ThreeDShapeInfo&gt;&lt;uuid val=&quot;{9F74BF89-664D-40F2-B77E-E326B2FB8D10}&quot;/&gt;&lt;isInvalidForFieldText val=&quot;0&quot;/&gt;&lt;Image&gt;&lt;filename val=&quot;C:\Users\jvehlow\AppData\Local\Temp\PR\data\asimages\{9F74BF89-664D-40F2-B77E-E326B2FB8D10}_18.png&quot;/&gt;&lt;left val=&quot;49&quot;/&gt;&lt;top val=&quot;28&quot;/&gt;&lt;width val=&quot;627&quot;/&gt;&lt;height val=&quot;84&quot;/&gt;&lt;hasText val=&quot;1&quot;/&gt;&lt;/Image&gt;&lt;/ThreeDShapeInfo&gt;"/>
</p:tagLst>
</file>

<file path=ppt/tags/tag92.xml><?xml version="1.0" encoding="utf-8"?>
<p:tagLst xmlns:a="http://schemas.openxmlformats.org/drawingml/2006/main" xmlns:r="http://schemas.openxmlformats.org/officeDocument/2006/relationships" xmlns:p="http://schemas.openxmlformats.org/presentationml/2006/main">
  <p:tag name="HTML_SHAPEINFO" val="&lt;SlideThumbPath val=&quot;Slide19.PNG&quot;/&gt;"/>
</p:tagLst>
</file>

<file path=ppt/tags/tag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8&quot;/&gt;&lt;lineCharCount val=&quot;22&quot;/&gt;&lt;/TableIndex&gt;&lt;/ShapeTextInfo&gt;"/>
  <p:tag name="PRESENTER_SHAPEINFO" val="&lt;ThreeDShapeInfo&gt;&lt;uuid val=&quot;{3CA23187-7CC8-45FE-A4C2-EEB25DA4C520}&quot;/&gt;&lt;isInvalidForFieldText val=&quot;0&quot;/&gt;&lt;Image&gt;&lt;filename val=&quot;C:\Users\jvehlow\AppData\Local\Temp\PR\data\asimages\{3CA23187-7CC8-45FE-A4C2-EEB25DA4C520}_19.png&quot;/&gt;&lt;left val=&quot;49&quot;/&gt;&lt;top val=&quot;28&quot;/&gt;&lt;width val=&quot;627&quot;/&gt;&lt;height val=&quot;84&quot;/&gt;&lt;hasText val=&quot;1&quot;/&gt;&lt;/Image&gt;&lt;/ThreeDShapeInfo&gt;"/>
</p:tagLst>
</file>

<file path=ppt/tags/tag94.xml><?xml version="1.0" encoding="utf-8"?>
<p:tagLst xmlns:a="http://schemas.openxmlformats.org/drawingml/2006/main" xmlns:r="http://schemas.openxmlformats.org/officeDocument/2006/relationships" xmlns:p="http://schemas.openxmlformats.org/presentationml/2006/main">
  <p:tag name="HTML_SHAPEINFO" val="&lt;SlideThumbPath val=&quot;Slide20.PNG&quot;/&gt;"/>
</p:tagLst>
</file>

<file path=ppt/tags/tag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8&quot;/&gt;&lt;lineCharCount val=&quot;22&quot;/&gt;&lt;/TableIndex&gt;&lt;/ShapeTextInfo&gt;"/>
  <p:tag name="PRESENTER_SHAPEINFO" val="&lt;ThreeDShapeInfo&gt;&lt;uuid val=&quot;{832BAF0B-5E4B-4125-9F0E-5779A7547CA6}&quot;/&gt;&lt;isInvalidForFieldText val=&quot;0&quot;/&gt;&lt;Image&gt;&lt;filename val=&quot;C:\Users\jvehlow\AppData\Local\Temp\PR\data\asimages\{832BAF0B-5E4B-4125-9F0E-5779A7547CA6}_20.png&quot;/&gt;&lt;left val=&quot;49&quot;/&gt;&lt;top val=&quot;28&quot;/&gt;&lt;width val=&quot;627&quot;/&gt;&lt;height val=&quot;84&quot;/&gt;&lt;hasText val=&quot;1&quot;/&gt;&lt;/Image&gt;&lt;/ThreeDShapeInfo&gt;"/>
</p:tagLst>
</file>

<file path=ppt/tags/tag96.xml><?xml version="1.0" encoding="utf-8"?>
<p:tagLst xmlns:a="http://schemas.openxmlformats.org/drawingml/2006/main" xmlns:r="http://schemas.openxmlformats.org/officeDocument/2006/relationships" xmlns:p="http://schemas.openxmlformats.org/presentationml/2006/main">
  <p:tag name="HTML_SHAPEINFO" val="&lt;SlideThumbPath val=&quot;Slide21.PNG&quot;/&gt;"/>
</p:tagLst>
</file>

<file path=ppt/tags/tag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8&quot;/&gt;&lt;lineCharCount val=&quot;9&quot;/&gt;&lt;/TableIndex&gt;&lt;/ShapeTextInfo&gt;"/>
  <p:tag name="PRESENTER_SHAPEINFO" val="&lt;ThreeDShapeInfo&gt;&lt;uuid val=&quot;{9137F302-7E23-490B-8880-A1845D2DA687}&quot;/&gt;&lt;isInvalidForFieldText val=&quot;0&quot;/&gt;&lt;Image&gt;&lt;filename val=&quot;C:\Users\jvehlow\AppData\Local\Temp\PR\data\asimages\{9137F302-7E23-490B-8880-A1845D2DA687}_21.png&quot;/&gt;&lt;left val=&quot;49&quot;/&gt;&lt;top val=&quot;28&quot;/&gt;&lt;width val=&quot;627&quot;/&gt;&lt;height val=&quot;84&quot;/&gt;&lt;hasText val=&quot;1&quot;/&gt;&lt;/Image&gt;&lt;/ThreeDShapeInfo&gt;"/>
</p:tagLst>
</file>

<file path=ppt/tags/tag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33&quot;/&gt;&lt;lineCharCount val=&quot;34&quot;/&gt;&lt;lineCharCount val=&quot;41&quot;/&gt;&lt;lineCharCount val=&quot;32&quot;/&gt;&lt;/TableIndex&gt;&lt;/ShapeTextInfo&gt;"/>
  <p:tag name="HTML_SHAPEINFO" val="&lt;ThreeDShapeInfo&gt;&lt;uuid val=&quot;&quot;/&gt;&lt;isInvalidForFieldText val=&quot;0&quot;/&gt;&lt;Image&gt;&lt;filename val=&quot;C:\Users\jvehlow\AppData\Local\Temp\PR\data\asimages\{A3B05018-DE5F-41C0-B281-69043A6E4E68}_21.png&quot;/&gt;&lt;left val=&quot;43&quot;/&gt;&lt;top val=&quot;169&quot;/&gt;&lt;width val=&quot;632&quot;/&gt;&lt;height val=&quot;317&quot;/&gt;&lt;hasText val=&quot;1&quot;/&gt;&lt;/Image&gt;&lt;/ThreeDShapeInfo&gt;"/>
</p:tagLst>
</file>

<file path=ppt/tags/tag99.xml><?xml version="1.0" encoding="utf-8"?>
<p:tagLst xmlns:a="http://schemas.openxmlformats.org/drawingml/2006/main" xmlns:r="http://schemas.openxmlformats.org/officeDocument/2006/relationships" xmlns:p="http://schemas.openxmlformats.org/presentationml/2006/main">
  <p:tag name="HTML_SHAPEINFO" val="&lt;SlideThumbPath val=&quot;Slide22.PNG&quot;/&gt;"/>
</p:tagLst>
</file>

<file path=ppt/tags/tag1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8&quot;/&gt;&lt;lineCharCount val=&quot;14&quot;/&gt;&lt;/TableIndex&gt;&lt;/ShapeTextInfo&gt;"/>
  <p:tag name="PRESENTER_SHAPEINFO" val="&lt;ThreeDShapeInfo&gt;&lt;uuid val=&quot;{2D033C38-1222-4981-995B-B07659B5F468}&quot;/&gt;&lt;isInvalidForFieldText val=&quot;0&quot;/&gt;&lt;Image&gt;&lt;filename val=&quot;C:\Users\jvehlow\AppData\Local\Temp\PR\data\asimages\{2D033C38-1222-4981-995B-B07659B5F468}_22.png&quot;/&gt;&lt;left val=&quot;49&quot;/&gt;&lt;top val=&quot;28&quot;/&gt;&lt;width val=&quot;627&quot;/&gt;&lt;height val=&quot;84&quot;/&gt;&lt;hasText val=&quot;1&quot;/&gt;&lt;/Image&gt;&lt;/ThreeDShapeInfo&gt;"/>
</p:tagLst>
</file>

<file path=ppt/tags/tag1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1&quot;/&gt;&lt;lineCharCount val=&quot;27&quot;/&gt;&lt;lineCharCount val=&quot;53&quot;/&gt;&lt;lineCharCount val=&quot;34&quot;/&gt;&lt;lineCharCount val=&quot;47&quot;/&gt;&lt;lineCharCount val=&quot;27&quot;/&gt;&lt;/TableIndex&gt;&lt;/ShapeTextInfo&gt;"/>
  <p:tag name="HTML_SHAPEINFO" val="&lt;ThreeDShapeInfo&gt;&lt;uuid val=&quot;&quot;/&gt;&lt;isInvalidForFieldText val=&quot;0&quot;/&gt;&lt;Image&gt;&lt;filename val=&quot;C:\Users\jvehlow\AppData\Local\Temp\PR\data\asimages\{8F73C115-183A-4314-97D0-32F2427D13EA}_22.png&quot;/&gt;&lt;left val=&quot;36&quot;/&gt;&lt;top val=&quot;136&quot;/&gt;&lt;width val=&quot;616&quot;/&gt;&lt;height val=&quot;346&quot;/&gt;&lt;hasText val=&quot;1&quot;/&gt;&lt;/Image&gt;&lt;/ThreeDShapeInfo&gt;"/>
</p:tagLst>
</file>

<file path=ppt/tags/tag102.xml><?xml version="1.0" encoding="utf-8"?>
<p:tagLst xmlns:a="http://schemas.openxmlformats.org/drawingml/2006/main" xmlns:r="http://schemas.openxmlformats.org/officeDocument/2006/relationships" xmlns:p="http://schemas.openxmlformats.org/presentationml/2006/main">
  <p:tag name="HTML_SHAPEINFO" val="&lt;SlideThumbPath val=&quot;Slide23.PNG&quot;/&gt;"/>
</p:tagLst>
</file>

<file path=ppt/tags/tag1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2&quot;/&gt;&lt;/TableIndex&gt;&lt;/ShapeTextInfo&gt;"/>
  <p:tag name="PRESENTER_SHAPEINFO" val="&lt;ThreeDShapeInfo&gt;&lt;uuid val=&quot;{B6BB27C5-B00F-4BBA-B6B5-EB5F1DB03FB7}&quot;/&gt;&lt;isInvalidForFieldText val=&quot;0&quot;/&gt;&lt;Image&gt;&lt;filename val=&quot;C:\Users\jvehlow\AppData\Local\Temp\PR\data\asimages\{B6BB27C5-B00F-4BBA-B6B5-EB5F1DB03FB7}_23.png&quot;/&gt;&lt;left val=&quot;49&quot;/&gt;&lt;top val=&quot;28&quot;/&gt;&lt;width val=&quot;627&quot;/&gt;&lt;height val=&quot;84&quot;/&gt;&lt;hasText val=&quot;1&quot;/&gt;&lt;/Image&gt;&lt;/ThreeDShapeInfo&gt;"/>
</p:tagLst>
</file>

<file path=ppt/tags/tag1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8&quot;/&gt;&lt;lineCharCount val=&quot;55&quot;/&gt;&lt;lineCharCount val=&quot;43&quot;/&gt;&lt;lineCharCount val=&quot;48&quot;/&gt;&lt;lineCharCount val=&quot;50&quot;/&gt;&lt;lineCharCount val=&quot;50&quot;/&gt;&lt;lineCharCount val=&quot;41&quot;/&gt;&lt;lineCharCount val=&quot;1&quot;/&gt;&lt;lineCharCount val=&quot;46&quot;/&gt;&lt;/TableIndex&gt;&lt;/ShapeTextInfo&gt;"/>
  <p:tag name="HTML_SHAPEINFO" val="&lt;ThreeDShapeInfo&gt;&lt;uuid val=&quot;&quot;/&gt;&lt;isInvalidForFieldText val=&quot;0&quot;/&gt;&lt;Image&gt;&lt;filename val=&quot;C:\Users\jvehlow\AppData\Local\Temp\PR\data\asimages\{EF8626AC-8DBC-4D94-B521-866871213454}_23.png&quot;/&gt;&lt;left val=&quot;43&quot;/&gt;&lt;top val=&quot;132&quot;/&gt;&lt;width val=&quot;640&quot;/&gt;&lt;height val=&quot;354&quot;/&gt;&lt;hasText val=&quot;1&quot;/&gt;&lt;/Image&gt;&lt;/ThreeDShapeInfo&gt;"/>
</p:tagLst>
</file>

<file path=ppt/tags/tag105.xml><?xml version="1.0" encoding="utf-8"?>
<p:tagLst xmlns:a="http://schemas.openxmlformats.org/drawingml/2006/main" xmlns:r="http://schemas.openxmlformats.org/officeDocument/2006/relationships" xmlns:p="http://schemas.openxmlformats.org/presentationml/2006/main">
  <p:tag name="HTML_SHAPEINFO" val="&lt;SlideThumbPath val=&quot;Slide24.PNG&quot;/&gt;"/>
</p:tagLst>
</file>

<file path=ppt/tags/tag1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quot;/&gt;&lt;/TableIndex&gt;&lt;/ShapeTextInfo&gt;"/>
  <p:tag name="PRESENTER_SHAPEINFO" val="&lt;ThreeDShapeInfo&gt;&lt;uuid val=&quot;{135B5117-F20E-4681-A823-F010361B6A97}&quot;/&gt;&lt;isInvalidForFieldText val=&quot;0&quot;/&gt;&lt;Image&gt;&lt;filename val=&quot;C:\Users\jvehlow\AppData\Local\Temp\PR\data\asimages\{135B5117-F20E-4681-A823-F010361B6A97}_24.png&quot;/&gt;&lt;left val=&quot;35&quot;/&gt;&lt;top val=&quot;35&quot;/&gt;&lt;width val=&quot;649&quot;/&gt;&lt;height val=&quot;67&quot;/&gt;&lt;hasText val=&quot;1&quot;/&gt;&lt;/Image&gt;&lt;/ThreeDShapeInfo&gt;"/>
</p:tagLst>
</file>

<file path=ppt/tags/tag1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0&quot;/&gt;&lt;lineCharCount val=&quot;47&quot;/&gt;&lt;lineCharCount val=&quot;30&quot;/&gt;&lt;lineCharCount val=&quot;15&quot;/&gt;&lt;lineCharCount val=&quot;37&quot;/&gt;&lt;lineCharCount val=&quot;39&quot;/&gt;&lt;lineCharCount val=&quot;25&quot;/&gt;&lt;lineCharCount val=&quot;63&quot;/&gt;&lt;lineCharCount val=&quot;61&quot;/&gt;&lt;lineCharCount val=&quot;33&quot;/&gt;&lt;lineCharCount val=&quot;70&quot;/&gt;&lt;/TableIndex&gt;&lt;/ShapeTextInfo&gt;"/>
  <p:tag name="HTML_SHAPEINFO" val="&lt;ThreeDShapeInfo&gt;&lt;uuid val=&quot;&quot;/&gt;&lt;isInvalidForFieldText val=&quot;0&quot;/&gt;&lt;Image&gt;&lt;filename val=&quot;C:\Users\jvehlow\AppData\Local\Temp\PR\data\asimages\{44043A1D-7550-439F-96F2-8B18F2DE0851}_24.png&quot;/&gt;&lt;left val=&quot;16&quot;/&gt;&lt;top val=&quot;156&quot;/&gt;&lt;width val=&quot;685&quot;/&gt;&lt;height val=&quot;348&quot;/&gt;&lt;hasText val=&quot;1&quot;/&gt;&lt;/Image&gt;&lt;/ThreeDShapeInfo&gt;"/>
</p:tagLst>
</file>

<file path=ppt/tags/tag108.xml><?xml version="1.0" encoding="utf-8"?>
<p:tagLst xmlns:a="http://schemas.openxmlformats.org/drawingml/2006/main" xmlns:r="http://schemas.openxmlformats.org/officeDocument/2006/relationships" xmlns:p="http://schemas.openxmlformats.org/presentationml/2006/main">
  <p:tag name="HTML_SHAPEINFO" val="&lt;SlideThumbPath val=&quot;Slide25.PNG&quot;/&gt;"/>
</p:tagLst>
</file>

<file path=ppt/tags/tag1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2&quot;/&gt;&lt;lineCharCount val=&quot;28&quot;/&gt;&lt;/TableIndex&gt;&lt;/ShapeTextInfo&gt;"/>
  <p:tag name="PRESENTER_SHAPEINFO" val="&lt;ThreeDShapeInfo&gt;&lt;uuid val=&quot;{70D76CC4-6FEC-46B1-ADD4-0A9A89C9C0BB}&quot;/&gt;&lt;isInvalidForFieldText val=&quot;0&quot;/&gt;&lt;Image&gt;&lt;filename val=&quot;C:\Users\jvehlow\AppData\Local\Temp\PR\data\asimages\{70D76CC4-6FEC-46B1-ADD4-0A9A89C9C0BB}_25.png&quot;/&gt;&lt;left val=&quot;49&quot;/&gt;&lt;top val=&quot;45&quot;/&gt;&lt;width val=&quot;627&quot;/&gt;&lt;height val=&quot;84&quot;/&gt;&lt;hasText val=&quot;1&quot;/&gt;&lt;/Image&gt;&lt;/ThreeDShapeInfo&gt;"/>
</p:tagLst>
</file>

<file path=ppt/tags/tag1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45&quot;/&gt;&lt;lineCharCount val=&quot;24&quot;/&gt;&lt;lineCharCount val=&quot;21&quot;/&gt;&lt;lineCharCount val=&quot;48&quot;/&gt;&lt;lineCharCount val=&quot;45&quot;/&gt;&lt;/TableIndex&gt;&lt;/ShapeTextInfo&gt;"/>
  <p:tag name="HTML_SHAPEINFO" val="&lt;ThreeDShapeInfo&gt;&lt;uuid val=&quot;&quot;/&gt;&lt;isInvalidForFieldText val=&quot;0&quot;/&gt;&lt;Image&gt;&lt;filename val=&quot;C:\Users\jvehlow\AppData\Local\Temp\PR\data\asimages\{9B34CAAD-672D-4BDB-8283-4F76D28E3F9F}_25.png&quot;/&gt;&lt;left val=&quot;43&quot;/&gt;&lt;top val=&quot;183&quot;/&gt;&lt;width val=&quot;632&quot;/&gt;&lt;height val=&quot;303&quot;/&gt;&lt;hasText val=&quot;1&quot;/&gt;&lt;/Image&gt;&lt;/ThreeDShapeInfo&gt;"/>
</p:tagLst>
</file>

<file path=ppt/tags/tag111.xml><?xml version="1.0" encoding="utf-8"?>
<p:tagLst xmlns:a="http://schemas.openxmlformats.org/drawingml/2006/main" xmlns:r="http://schemas.openxmlformats.org/officeDocument/2006/relationships" xmlns:p="http://schemas.openxmlformats.org/presentationml/2006/main">
  <p:tag name="HTML_SHAPEINFO" val="&lt;SlideThumbPath val=&quot;Slide26.PNG&quot;/&gt;"/>
</p:tagLst>
</file>

<file path=ppt/tags/tag1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 name="PRESENTER_SHAPEINFO" val="&lt;ThreeDShapeInfo&gt;&lt;uuid val=&quot;{C33A1877-3EB5-462D-944A-4BB3BBF49D86}&quot;/&gt;&lt;isInvalidForFieldText val=&quot;0&quot;/&gt;&lt;Image&gt;&lt;filename val=&quot;C:\Users\jvehlow\AppData\Local\Temp\PR\data\asimages\{C33A1877-3EB5-462D-944A-4BB3BBF49D86}_26.png&quot;/&gt;&lt;left val=&quot;49&quot;/&gt;&lt;top val=&quot;28&quot;/&gt;&lt;width val=&quot;627&quot;/&gt;&lt;height val=&quot;84&quot;/&gt;&lt;hasText val=&quot;1&quot;/&gt;&lt;/Image&gt;&lt;/ThreeDShapeInfo&gt;"/>
</p:tagLst>
</file>

<file path=ppt/tags/tag1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1&quot;/&gt;&lt;lineCharCount val=&quot;48&quot;/&gt;&lt;lineCharCount val=&quot;48&quot;/&gt;&lt;lineCharCount val=&quot;44&quot;/&gt;&lt;lineCharCount val=&quot;24&quot;/&gt;&lt;lineCharCount val=&quot;43&quot;/&gt;&lt;lineCharCount val=&quot;12&quot;/&gt;&lt;lineCharCount val=&quot;50&quot;/&gt;&lt;lineCharCount val=&quot;29&quot;/&gt;&lt;/TableIndex&gt;&lt;/ShapeTextInfo&gt;"/>
  <p:tag name="HTML_SHAPEINFO" val="&lt;ThreeDShapeInfo&gt;&lt;uuid val=&quot;&quot;/&gt;&lt;isInvalidForFieldText val=&quot;0&quot;/&gt;&lt;Image&gt;&lt;filename val=&quot;C:\Users\jvehlow\AppData\Local\Temp\PR\data\asimages\{9862628D-9F2F-4E21-B363-A365EE91CC2B}_26.png&quot;/&gt;&lt;left val=&quot;62&quot;/&gt;&lt;top val=&quot;145&quot;/&gt;&lt;width val=&quot;595&quot;/&gt;&lt;height val=&quot;294&quot;/&gt;&lt;hasText val=&quot;1&quot;/&gt;&lt;/Image&gt;&lt;/ThreeDShapeInfo&gt;"/>
</p:tagLst>
</file>

<file path=ppt/tags/tag1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quot;/&gt;&lt;isInvalidForFieldText val=&quot;0&quot;/&gt;&lt;/ThreeDShapeInfo&gt;"/>
</p:tagLst>
</file>

<file path=ppt/tags/tag115.xml><?xml version="1.0" encoding="utf-8"?>
<p:tagLst xmlns:a="http://schemas.openxmlformats.org/drawingml/2006/main" xmlns:r="http://schemas.openxmlformats.org/officeDocument/2006/relationships" xmlns:p="http://schemas.openxmlformats.org/presentationml/2006/main">
  <p:tag name="HTML_SHAPEINFO" val="&lt;SlideThumbPath val=&quot;Slide27.PNG&quot;/&gt;"/>
</p:tagLst>
</file>

<file path=ppt/tags/tag1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61&quot;/&gt;&lt;lineCharCount val=&quot;42&quot;/&gt;&lt;lineCharCount val=&quot;39&quot;/&gt;&lt;lineCharCount val=&quot;45&quot;/&gt;&lt;lineCharCount val=&quot;54&quot;/&gt;&lt;lineCharCount val=&quot;57&quot;/&gt;&lt;lineCharCount val=&quot;46&quot;/&gt;&lt;lineCharCount val=&quot;47&quot;/&gt;&lt;lineCharCount val=&quot;51&quot;/&gt;&lt;/TableIndex&gt;&lt;/ShapeTextInfo&gt;"/>
  <p:tag name="HTML_SHAPEINFO" val="&lt;ThreeDShapeInfo&gt;&lt;uuid val=&quot;&quot;/&gt;&lt;isInvalidForFieldText val=&quot;0&quot;/&gt;&lt;Image&gt;&lt;filename val=&quot;C:\Users\jvehlow\AppData\Local\Temp\PR\data\asimages\{E56CBCA3-772B-405A-A42E-B03CEF0FF5BF}_27.png&quot;/&gt;&lt;left val=&quot;25&quot;/&gt;&lt;top val=&quot;137&quot;/&gt;&lt;width val=&quot;660&quot;/&gt;&lt;height val=&quot;319&quot;/&gt;&lt;hasText val=&quot;1&quot;/&gt;&lt;/Image&gt;&lt;/ThreeDShapeInfo&gt;"/>
</p:tagLst>
</file>

<file path=ppt/tags/tag1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 name="HTML_SHAPEINFO" val="&lt;ThreeDShapeInfo&gt;&lt;uuid val=&quot;&quot;/&gt;&lt;isInvalidForFieldText val=&quot;0&quot;/&gt;&lt;Image&gt;&lt;filename val=&quot;C:\Users\jvehlow\AppData\Local\Temp\PR\data\asimages\{C3669E3D-B414-4D8A-9073-895CA64F51E0}_27.png&quot;/&gt;&lt;left val=&quot;604&quot;/&gt;&lt;top val=&quot;499&quot;/&gt;&lt;width val=&quot;102&quot;/&gt;&lt;height val=&quot;32&quot;/&gt;&lt;hasText val=&quot;1&quot;/&gt;&lt;/Image&gt;&lt;/ThreeDShapeInfo&gt;"/>
</p:tagLst>
</file>

<file path=ppt/tags/tag1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 name="PRESENTER_SHAPEINFO" val="&lt;ThreeDShapeInfo&gt;&lt;uuid val=&quot;{81F77638-FA8B-4EF5-A744-51DD2214C592}&quot;/&gt;&lt;isInvalidForFieldText val=&quot;0&quot;/&gt;&lt;Image&gt;&lt;filename val=&quot;C:\Users\jvehlow\AppData\Local\Temp\PR\data\asimages\{81F77638-FA8B-4EF5-A744-51DD2214C592}_27.png&quot;/&gt;&lt;left val=&quot;182&quot;/&gt;&lt;top val=&quot;9&quot;/&gt;&lt;width val=&quot;502&quot;/&gt;&lt;height val=&quot;69&quot;/&gt;&lt;hasText val=&quot;1&quot;/&gt;&lt;/Image&gt;&lt;/ThreeDShapeInfo&gt;"/>
</p:tagLst>
</file>

<file path=ppt/tags/tag119.xml><?xml version="1.0" encoding="utf-8"?>
<p:tagLst xmlns:a="http://schemas.openxmlformats.org/drawingml/2006/main" xmlns:r="http://schemas.openxmlformats.org/officeDocument/2006/relationships" xmlns:p="http://schemas.openxmlformats.org/presentationml/2006/main">
  <p:tag name="HTML_SHAPEINFO" val="&lt;SlideThumbPath val=&quot;Slide28.PNG&quot;/&gt;"/>
</p:tagLst>
</file>

<file path=ppt/tags/tag1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0&quot;/&gt;&lt;lineCharCount val=&quot;22&quot;/&gt;&lt;lineCharCount val=&quot;16&quot;/&gt;&lt;lineCharCount val=&quot;23&quot;/&gt;&lt;lineCharCount val=&quot;24&quot;/&gt;&lt;lineCharCount val=&quot;13&quot;/&gt;&lt;lineCharCount val=&quot;23&quot;/&gt;&lt;lineCharCount val=&quot;9&quot;/&gt;&lt;lineCharCount val=&quot;23&quot;/&gt;&lt;lineCharCount val=&quot;17&quot;/&gt;&lt;lineCharCount val=&quot;12&quot;/&gt;&lt;/TableIndex&gt;&lt;/ShapeTextInfo&gt;"/>
  <p:tag name="PRESENTER_SHAPEINFO" val="&lt;ThreeDShapeInfo&gt;&lt;uuid val=&quot;{E7FF4408-C625-4EBE-9CF4-55FDD3691BA5}&quot;/&gt;&lt;isInvalidForFieldText val=&quot;0&quot;/&gt;&lt;Image&gt;&lt;filename val=&quot;C:\Users\jvehlow\AppData\Local\Temp\PR\data\asimages\{E7FF4408-C625-4EBE-9CF4-55FDD3691BA5}_28.png&quot;/&gt;&lt;left val=&quot;369&quot;/&gt;&lt;top val=&quot;93&quot;/&gt;&lt;width val=&quot;292&quot;/&gt;&lt;height val=&quot;408&quot;/&gt;&lt;hasText val=&quot;1&quot;/&gt;&lt;/Image&gt;&lt;/ThreeDShapeInfo&gt;"/>
</p:tagLst>
</file>

<file path=ppt/theme/theme1.xml><?xml version="1.0" encoding="utf-8"?>
<a:theme xmlns:a="http://schemas.openxmlformats.org/drawingml/2006/main" name="Standard Slides">
  <a:themeElements>
    <a:clrScheme name="WFGPS">
      <a:dk1>
        <a:srgbClr val="242021"/>
      </a:dk1>
      <a:lt1>
        <a:sysClr val="window" lastClr="FFFFFF"/>
      </a:lt1>
      <a:dk2>
        <a:srgbClr val="002C47"/>
      </a:dk2>
      <a:lt2>
        <a:srgbClr val="EEECE1"/>
      </a:lt2>
      <a:accent1>
        <a:srgbClr val="124D95"/>
      </a:accent1>
      <a:accent2>
        <a:srgbClr val="9E1C30"/>
      </a:accent2>
      <a:accent3>
        <a:srgbClr val="303030"/>
      </a:accent3>
      <a:accent4>
        <a:srgbClr val="D9D9D9"/>
      </a:accent4>
      <a:accent5>
        <a:srgbClr val="7A232E"/>
      </a:accent5>
      <a:accent6>
        <a:srgbClr val="0075BF"/>
      </a:accent6>
      <a:hlink>
        <a:srgbClr val="124D95"/>
      </a:hlink>
      <a:folHlink>
        <a:srgbClr val="66666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teractive Slides">
  <a:themeElements>
    <a:clrScheme name="WFGPS">
      <a:dk1>
        <a:srgbClr val="242021"/>
      </a:dk1>
      <a:lt1>
        <a:sysClr val="window" lastClr="FFFFFF"/>
      </a:lt1>
      <a:dk2>
        <a:srgbClr val="002C47"/>
      </a:dk2>
      <a:lt2>
        <a:srgbClr val="EEECE1"/>
      </a:lt2>
      <a:accent1>
        <a:srgbClr val="124D95"/>
      </a:accent1>
      <a:accent2>
        <a:srgbClr val="9E1C30"/>
      </a:accent2>
      <a:accent3>
        <a:srgbClr val="303030"/>
      </a:accent3>
      <a:accent4>
        <a:srgbClr val="D9D9D9"/>
      </a:accent4>
      <a:accent5>
        <a:srgbClr val="7A232E"/>
      </a:accent5>
      <a:accent6>
        <a:srgbClr val="0075BF"/>
      </a:accent6>
      <a:hlink>
        <a:srgbClr val="124D95"/>
      </a:hlink>
      <a:folHlink>
        <a:srgbClr val="66666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A14E29D66C04E4BBBABAFC6370BBFE8" ma:contentTypeVersion="" ma:contentTypeDescription="Create a new document." ma:contentTypeScope="" ma:versionID="de9170432f0a28e4f4a63a5dbc490b4a">
  <xsd:schema xmlns:xsd="http://www.w3.org/2001/XMLSchema" xmlns:xs="http://www.w3.org/2001/XMLSchema" xmlns:p="http://schemas.microsoft.com/office/2006/metadata/properties" xmlns:ns2="bdfd28cc-f485-46e8-bcf6-b555ff9859c5" xmlns:ns3="4646f24a-b135-4087-8df3-81a31ef3d349" targetNamespace="http://schemas.microsoft.com/office/2006/metadata/properties" ma:root="true" ma:fieldsID="8400be5c4c39242748b85afa938e1be9" ns2:_="" ns3:_="">
    <xsd:import namespace="bdfd28cc-f485-46e8-bcf6-b555ff9859c5"/>
    <xsd:import namespace="4646f24a-b135-4087-8df3-81a31ef3d34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fd28cc-f485-46e8-bcf6-b555ff9859c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646f24a-b135-4087-8df3-81a31ef3d34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9B3641-69BB-4209-8597-F5D4BDA2F160}">
  <ds:schemaRefs>
    <ds:schemaRef ds:uri="http://schemas.microsoft.com/sharepoint/v3/contenttype/forms"/>
  </ds:schemaRefs>
</ds:datastoreItem>
</file>

<file path=customXml/itemProps2.xml><?xml version="1.0" encoding="utf-8"?>
<ds:datastoreItem xmlns:ds="http://schemas.openxmlformats.org/officeDocument/2006/customXml" ds:itemID="{CC656F1B-6A1F-4386-9DA8-71A01CFA2FF5}">
  <ds:schemaRefs>
    <ds:schemaRef ds:uri="http://purl.org/dc/elements/1.1/"/>
    <ds:schemaRef ds:uri="http://schemas.microsoft.com/office/2006/metadata/properties"/>
    <ds:schemaRef ds:uri="http://purl.org/dc/terms/"/>
    <ds:schemaRef ds:uri="http://schemas.openxmlformats.org/package/2006/metadata/core-properties"/>
    <ds:schemaRef ds:uri="bdfd28cc-f485-46e8-bcf6-b555ff9859c5"/>
    <ds:schemaRef ds:uri="http://schemas.microsoft.com/office/2006/documentManagement/types"/>
    <ds:schemaRef ds:uri="http://schemas.microsoft.com/office/infopath/2007/PartnerControls"/>
    <ds:schemaRef ds:uri="4646f24a-b135-4087-8df3-81a31ef3d349"/>
    <ds:schemaRef ds:uri="http://www.w3.org/XML/1998/namespace"/>
    <ds:schemaRef ds:uri="http://purl.org/dc/dcmitype/"/>
  </ds:schemaRefs>
</ds:datastoreItem>
</file>

<file path=customXml/itemProps3.xml><?xml version="1.0" encoding="utf-8"?>
<ds:datastoreItem xmlns:ds="http://schemas.openxmlformats.org/officeDocument/2006/customXml" ds:itemID="{3878C49E-D136-48F1-870E-22822B1AAE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dfd28cc-f485-46e8-bcf6-b555ff9859c5"/>
    <ds:schemaRef ds:uri="4646f24a-b135-4087-8df3-81a31ef3d3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4630</TotalTime>
  <Words>6872</Words>
  <Application>Microsoft Office PowerPoint</Application>
  <PresentationFormat>On-screen Show (4:3)</PresentationFormat>
  <Paragraphs>400</Paragraphs>
  <Slides>28</Slides>
  <Notes>28</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28</vt:i4>
      </vt:variant>
    </vt:vector>
  </HeadingPairs>
  <TitlesOfParts>
    <vt:vector size="42" baseType="lpstr">
      <vt:lpstr>ＭＳ Ｐゴシック</vt:lpstr>
      <vt:lpstr>Arial</vt:lpstr>
      <vt:lpstr>Calibri</vt:lpstr>
      <vt:lpstr>Candara</vt:lpstr>
      <vt:lpstr>Garamond</vt:lpstr>
      <vt:lpstr>Impact</vt:lpstr>
      <vt:lpstr>Symbol</vt:lpstr>
      <vt:lpstr>Times New Roman</vt:lpstr>
      <vt:lpstr>Webdings</vt:lpstr>
      <vt:lpstr>Wingdings</vt:lpstr>
      <vt:lpstr>Wingdings 2</vt:lpstr>
      <vt:lpstr>Wingdings 3</vt:lpstr>
      <vt:lpstr>Standard Slides</vt:lpstr>
      <vt:lpstr>Interactive Slides</vt:lpstr>
      <vt:lpstr>Unemployment Compensation for Federal Employees (UCFE)</vt:lpstr>
      <vt:lpstr>PowerPoint Presentation</vt:lpstr>
      <vt:lpstr>Background </vt:lpstr>
      <vt:lpstr>Federal-State Partnership</vt:lpstr>
      <vt:lpstr>UCFE Financing &amp; Billing</vt:lpstr>
      <vt:lpstr>U.S. Department of Labor Responsibilities </vt:lpstr>
      <vt:lpstr> Directory of Federal Agencies </vt:lpstr>
      <vt:lpstr>Federal Agencies Responsibilities</vt:lpstr>
      <vt:lpstr>State Responsibilities</vt:lpstr>
      <vt:lpstr>Federal Claims Control Center (FCCC)</vt:lpstr>
      <vt:lpstr>Assignment of UCFE Wages</vt:lpstr>
      <vt:lpstr>Provisions of State Law</vt:lpstr>
      <vt:lpstr>Nonmonetary Determinations</vt:lpstr>
      <vt:lpstr>Forms Used for UCFE</vt:lpstr>
      <vt:lpstr>ETA-931, Request for Wage &amp; Separation Information</vt:lpstr>
      <vt:lpstr>ETA-931, Request for Wage &amp; Separation Information</vt:lpstr>
      <vt:lpstr>ETA-931, Request for Wage &amp; Separation Information</vt:lpstr>
      <vt:lpstr>ETA-931, Request for Wage &amp; Separation Information</vt:lpstr>
      <vt:lpstr>ETA-931, Request for Wage &amp; Separation Information</vt:lpstr>
      <vt:lpstr>ETA-931, Request for Wage &amp; Separation Information</vt:lpstr>
      <vt:lpstr>ETA-931 Discharge</vt:lpstr>
      <vt:lpstr>ETA-931 Voluntary Quit</vt:lpstr>
      <vt:lpstr>ADDITIONAL INFORMATION</vt:lpstr>
      <vt:lpstr>Appeals</vt:lpstr>
      <vt:lpstr>Office of the Inspector General Findings on the UCFE Program</vt:lpstr>
      <vt:lpstr>Reminders</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Otto, Karen - ETA</cp:lastModifiedBy>
  <cp:revision>201</cp:revision>
  <dcterms:created xsi:type="dcterms:W3CDTF">2017-06-21T17:13:53Z</dcterms:created>
  <dcterms:modified xsi:type="dcterms:W3CDTF">2026-01-30T19:13:11Z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0x0101003A14E29D66C04E4BBBABAFC6370BBFE8</vt:lpwstr>
  </property>
</Properties>
</file>