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handoutMasterIdLst>
    <p:handoutMasterId r:id="rId43"/>
  </p:handoutMasterIdLst>
  <p:sldIdLst>
    <p:sldId id="256" r:id="rId2"/>
    <p:sldId id="269" r:id="rId3"/>
    <p:sldId id="257" r:id="rId4"/>
    <p:sldId id="258" r:id="rId5"/>
    <p:sldId id="270" r:id="rId6"/>
    <p:sldId id="259" r:id="rId7"/>
    <p:sldId id="261" r:id="rId8"/>
    <p:sldId id="271" r:id="rId9"/>
    <p:sldId id="272" r:id="rId10"/>
    <p:sldId id="260" r:id="rId11"/>
    <p:sldId id="262" r:id="rId12"/>
    <p:sldId id="263" r:id="rId13"/>
    <p:sldId id="264" r:id="rId14"/>
    <p:sldId id="273" r:id="rId15"/>
    <p:sldId id="265" r:id="rId16"/>
    <p:sldId id="266" r:id="rId17"/>
    <p:sldId id="287" r:id="rId18"/>
    <p:sldId id="288" r:id="rId19"/>
    <p:sldId id="267" r:id="rId20"/>
    <p:sldId id="268" r:id="rId21"/>
    <p:sldId id="295" r:id="rId22"/>
    <p:sldId id="289" r:id="rId23"/>
    <p:sldId id="290" r:id="rId24"/>
    <p:sldId id="298" r:id="rId25"/>
    <p:sldId id="292" r:id="rId26"/>
    <p:sldId id="275" r:id="rId27"/>
    <p:sldId id="276" r:id="rId28"/>
    <p:sldId id="278" r:id="rId29"/>
    <p:sldId id="280" r:id="rId30"/>
    <p:sldId id="296" r:id="rId31"/>
    <p:sldId id="297" r:id="rId32"/>
    <p:sldId id="293" r:id="rId33"/>
    <p:sldId id="277" r:id="rId34"/>
    <p:sldId id="299" r:id="rId35"/>
    <p:sldId id="294" r:id="rId36"/>
    <p:sldId id="300" r:id="rId37"/>
    <p:sldId id="279" r:id="rId38"/>
    <p:sldId id="284" r:id="rId39"/>
    <p:sldId id="285" r:id="rId40"/>
    <p:sldId id="291" r:id="rId4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1917" autoAdjust="0"/>
  </p:normalViewPr>
  <p:slideViewPr>
    <p:cSldViewPr>
      <p:cViewPr varScale="1">
        <p:scale>
          <a:sx n="83" d="100"/>
          <a:sy n="83" d="100"/>
        </p:scale>
        <p:origin x="242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58F8510-5535-49A7-AE7D-8F951B4406E8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E4C7475-D22D-4AEF-B267-08769FA7A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239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6BDAFDB-579C-49BE-9E07-079A40A0A0C0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C1E7089-21F1-4555-924D-97A0345BC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875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492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Basic overview of some things to consider</a:t>
            </a:r>
            <a:r>
              <a:rPr lang="en-US" baseline="0" dirty="0" smtClean="0"/>
              <a:t> – IT people will be collecting the data for you, you’ll need to communicate what you need.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Data availability </a:t>
            </a:r>
            <a:r>
              <a:rPr lang="en-US" b="1" dirty="0" smtClean="0"/>
              <a:t>at model run time  </a:t>
            </a:r>
            <a:r>
              <a:rPr lang="en-US" dirty="0" smtClean="0"/>
              <a:t>--  Starting at the start of a claimants</a:t>
            </a:r>
            <a:r>
              <a:rPr lang="en-US" baseline="0" dirty="0" smtClean="0"/>
              <a:t> benefit year… </a:t>
            </a:r>
          </a:p>
          <a:p>
            <a:endParaRPr lang="en-US" baseline="0" dirty="0" smtClean="0"/>
          </a:p>
          <a:p>
            <a:r>
              <a:rPr lang="en-US" dirty="0" smtClean="0"/>
              <a:t>	</a:t>
            </a:r>
            <a:r>
              <a:rPr lang="en-US" b="1" dirty="0" smtClean="0"/>
              <a:t>to</a:t>
            </a:r>
            <a:r>
              <a:rPr lang="en-US" b="1" baseline="0" dirty="0" smtClean="0"/>
              <a:t> the system through which the profiling model will be run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Can and should come from multiple sources – but must be available</a:t>
            </a:r>
            <a:r>
              <a:rPr lang="en-US" baseline="0" dirty="0" smtClean="0"/>
              <a:t> when run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32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Most modern stats packages can handle a wide variety of data file formats now</a:t>
            </a:r>
            <a:r>
              <a:rPr lang="en-US" baseline="0" dirty="0" smtClean="0"/>
              <a:t> so not too big a deal.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89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Claimant ID – non-PII</a:t>
            </a:r>
            <a:r>
              <a:rPr lang="en-US" baseline="0" dirty="0" smtClean="0"/>
              <a:t> value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393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dirty="0" smtClean="0"/>
              <a:t>Note, the SS number </a:t>
            </a:r>
            <a:r>
              <a:rPr lang="en-US" dirty="0" smtClean="0"/>
              <a:t>MUST </a:t>
            </a:r>
            <a:r>
              <a:rPr lang="en-US" dirty="0" smtClean="0"/>
              <a:t>be stripped from data if sending to the national office</a:t>
            </a:r>
            <a:r>
              <a:rPr lang="en-US" baseline="0" dirty="0" smtClean="0"/>
              <a:t> and likely for internal model building as well for security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Be sure you only include claims with COMPLETED benefit years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12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Eligible for Referral  --  Non Union Affiliated – Not</a:t>
            </a:r>
            <a:r>
              <a:rPr lang="en-US" baseline="0" dirty="0" smtClean="0"/>
              <a:t> “job attached” / No Recall date </a:t>
            </a:r>
            <a:r>
              <a:rPr lang="en-US" dirty="0" smtClean="0"/>
              <a:t>– etc.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More Recent Data – Catch most recent economic</a:t>
            </a:r>
            <a:r>
              <a:rPr lang="en-US" baseline="0" dirty="0" smtClean="0"/>
              <a:t> conditions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Completed Benefit Year – Must be a completed BY to assure exhaustion</a:t>
            </a:r>
            <a:r>
              <a:rPr lang="en-US" baseline="0" dirty="0" smtClean="0"/>
              <a:t> information complete.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Minimum 12 Months – Include</a:t>
            </a:r>
            <a:r>
              <a:rPr lang="en-US" baseline="0" dirty="0" smtClean="0"/>
              <a:t> at least 12 months of data to account for any seasonality in benefit exhaustion…</a:t>
            </a:r>
          </a:p>
          <a:p>
            <a:pPr lvl="1"/>
            <a:endParaRPr lang="en-US" baseline="0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14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779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the spine/SS number to cross reference</a:t>
            </a:r>
            <a:r>
              <a:rPr lang="en-US" baseline="0" dirty="0" smtClean="0"/>
              <a:t> data sources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Re:</a:t>
            </a:r>
            <a:r>
              <a:rPr lang="en-US" baseline="0" dirty="0" smtClean="0"/>
              <a:t> Interventions – to take into account regarding whether or not claimant exhausted or not. Whether it had effect on that – could skew outcome if it did and is not accounted for.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1024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Some computed based on others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430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Looking at important data by “Tiers” with Tier 1</a:t>
            </a:r>
            <a:r>
              <a:rPr lang="en-US" baseline="0" dirty="0" smtClean="0"/>
              <a:t> being the most important to include in your dataset.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Some of these would be computed from </a:t>
            </a:r>
            <a:r>
              <a:rPr lang="en-US" baseline="0" dirty="0" smtClean="0"/>
              <a:t>claimant </a:t>
            </a:r>
            <a:r>
              <a:rPr lang="en-US" baseline="0" dirty="0" smtClean="0"/>
              <a:t>data – Wage replacement rate – high quarter wage and high quarter wage rate -- tenure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135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Less necessary but </a:t>
            </a:r>
            <a:r>
              <a:rPr lang="en-US" smtClean="0"/>
              <a:t>potentially useful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044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varies.</a:t>
            </a:r>
          </a:p>
          <a:p>
            <a:endParaRPr lang="en-US" dirty="0" smtClean="0"/>
          </a:p>
          <a:p>
            <a:r>
              <a:rPr lang="en-US" dirty="0" smtClean="0"/>
              <a:t>Different</a:t>
            </a:r>
            <a:r>
              <a:rPr lang="en-US" baseline="0" dirty="0" smtClean="0"/>
              <a:t> states have very distinctly different programs and economic conditions so no silver bullet.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Some of the standard key variables that should be reviewed at a minimum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7614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SA vs </a:t>
            </a:r>
            <a:r>
              <a:rPr lang="en-US" dirty="0" err="1" smtClean="0"/>
              <a:t>NonSA</a:t>
            </a:r>
            <a:r>
              <a:rPr lang="en-US" dirty="0" smtClean="0"/>
              <a:t> TUR can be used to </a:t>
            </a:r>
            <a:r>
              <a:rPr lang="en-US" baseline="0" dirty="0" smtClean="0"/>
              <a:t>control for changes in expected outcomes when using data from a period of contraction or expansion to build the model and also can </a:t>
            </a:r>
            <a:r>
              <a:rPr lang="en-US" dirty="0" smtClean="0"/>
              <a:t>capture seasonality if </a:t>
            </a:r>
            <a:r>
              <a:rPr lang="en-US" dirty="0" smtClean="0"/>
              <a:t>regular updates </a:t>
            </a:r>
            <a:r>
              <a:rPr lang="en-US" dirty="0" smtClean="0"/>
              <a:t>to the rates are easily</a:t>
            </a:r>
            <a:r>
              <a:rPr lang="en-US" baseline="0" dirty="0" smtClean="0"/>
              <a:t> manageable.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204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950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Dates</a:t>
            </a:r>
            <a:r>
              <a:rPr lang="en-US" baseline="0" dirty="0" smtClean="0"/>
              <a:t> need to be handled according to the stats software being used.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SPSS will give a number in seconds  </a:t>
            </a:r>
            <a:r>
              <a:rPr lang="en-US" baseline="0" dirty="0" smtClean="0">
                <a:sym typeface="Wingdings" panose="05000000000000000000" pitchFamily="2" charset="2"/>
              </a:rPr>
              <a:t> to get to days  divide by 60 for minutes, by 60 again for hours and by 24 for days.</a:t>
            </a:r>
          </a:p>
          <a:p>
            <a:endParaRPr lang="en-US" baseline="0" dirty="0" smtClean="0">
              <a:sym typeface="Wingdings" panose="05000000000000000000" pitchFamily="2" charset="2"/>
            </a:endParaRPr>
          </a:p>
          <a:p>
            <a:r>
              <a:rPr lang="en-US" baseline="0" dirty="0" smtClean="0">
                <a:sym typeface="Wingdings" panose="05000000000000000000" pitchFamily="2" charset="2"/>
              </a:rPr>
              <a:t>7 for weeks</a:t>
            </a:r>
          </a:p>
          <a:p>
            <a:r>
              <a:rPr lang="en-US" baseline="0" dirty="0" smtClean="0">
                <a:sym typeface="Wingdings" panose="05000000000000000000" pitchFamily="2" charset="2"/>
              </a:rPr>
              <a:t>52 for years, etc…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3165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16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easy</a:t>
            </a:r>
            <a:r>
              <a:rPr lang="en-US" baseline="0" dirty="0" smtClean="0"/>
              <a:t> to code into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438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Does anyone know what their state’s existing model uses as</a:t>
            </a:r>
            <a:r>
              <a:rPr lang="en-US" baseline="0" dirty="0" smtClean="0"/>
              <a:t> the definition of an </a:t>
            </a:r>
            <a:r>
              <a:rPr lang="en-US" baseline="0" dirty="0" err="1" smtClean="0"/>
              <a:t>exhaustee</a:t>
            </a:r>
            <a:r>
              <a:rPr lang="en-US" baseline="0" dirty="0" smtClean="0"/>
              <a:t>?</a:t>
            </a:r>
          </a:p>
          <a:p>
            <a:endParaRPr lang="en-US" baseline="0" dirty="0" smtClean="0"/>
          </a:p>
          <a:p>
            <a:r>
              <a:rPr lang="en-US" dirty="0" smtClean="0"/>
              <a:t>In</a:t>
            </a:r>
            <a:r>
              <a:rPr lang="en-US" baseline="0" dirty="0" smtClean="0"/>
              <a:t> the context of a model used to identify UI beneficiaries likely to exhaust, how would you define exhaustion?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What about claimant using 95% of benefits?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1288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$0</a:t>
            </a:r>
            <a:r>
              <a:rPr lang="en-US" baseline="0" dirty="0" smtClean="0"/>
              <a:t> remaining balance?...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Within $1 of a $0 balance…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7651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</a:t>
            </a:r>
            <a:r>
              <a:rPr lang="en-US" dirty="0" smtClean="0"/>
              <a:t>we </a:t>
            </a:r>
            <a:r>
              <a:rPr lang="en-US" dirty="0" smtClean="0"/>
              <a:t>look at a</a:t>
            </a:r>
            <a:r>
              <a:rPr lang="en-US" baseline="0" dirty="0" smtClean="0"/>
              <a:t> bar chart of the number of claimants in each percentile of exhaustion using UTAH’s data we see this.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51% of all claimants in dataset exhaust their benefits while the rest are spread fairly evenly using between 0% and 90% of their entitlement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0712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Now</a:t>
            </a:r>
            <a:r>
              <a:rPr lang="en-US" baseline="0" dirty="0" smtClean="0"/>
              <a:t> we see the exhaustion rates based on claimants potential duration.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6632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Shows</a:t>
            </a:r>
            <a:r>
              <a:rPr lang="en-US" baseline="0" dirty="0" smtClean="0"/>
              <a:t> the numbers of claimants based on the potential duration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2317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Despite</a:t>
            </a:r>
            <a:r>
              <a:rPr lang="en-US" baseline="0" dirty="0" smtClean="0"/>
              <a:t> low volume of claimants at shorter durations, the model will still heavily target claimants with short durations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10</a:t>
            </a:r>
            <a:r>
              <a:rPr lang="en-US" baseline="0" dirty="0" smtClean="0"/>
              <a:t> equal sized groups of roughly 3,961 cases each sorted by the profiling score produced using the Utah model built on the current data set.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(not the actual model state was using but built off current partial dataset using model specs shown earlier)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model spec used </a:t>
            </a:r>
            <a:r>
              <a:rPr lang="en-US" baseline="0" dirty="0" smtClean="0"/>
              <a:t>100</a:t>
            </a:r>
            <a:r>
              <a:rPr lang="en-US" baseline="0" dirty="0" smtClean="0"/>
              <a:t>% </a:t>
            </a:r>
            <a:r>
              <a:rPr lang="en-US" baseline="0" dirty="0" smtClean="0"/>
              <a:t>exhaustion </a:t>
            </a:r>
            <a:r>
              <a:rPr lang="en-US" baseline="0" dirty="0" smtClean="0"/>
              <a:t>of available benefits and this chart demonstrates wat we can expect to see using this definition in a variable duration 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827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about reduced duration states---</a:t>
            </a:r>
          </a:p>
          <a:p>
            <a:endParaRPr lang="en-US" dirty="0" smtClean="0"/>
          </a:p>
          <a:p>
            <a:r>
              <a:rPr lang="en-US" dirty="0" smtClean="0"/>
              <a:t>Reduced duration states with changing</a:t>
            </a:r>
            <a:r>
              <a:rPr lang="en-US" baseline="0" dirty="0" smtClean="0"/>
              <a:t> MAX potential duration based on TUR?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8402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None of these are ideal as they are akin to limiting the dependent variable to claimants with potential durations of at least X number of weeks which creates issues with the modeling process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847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Changing your</a:t>
            </a:r>
            <a:r>
              <a:rPr lang="en-US" baseline="0" dirty="0" smtClean="0"/>
              <a:t> target populations means that the relationship between variables and the dependent variable will also change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0470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444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Would be just over 23</a:t>
            </a:r>
            <a:r>
              <a:rPr lang="en-US" baseline="0" dirty="0" smtClean="0"/>
              <a:t> weeks of a potential 26 week claim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6590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Relationships</a:t>
            </a:r>
            <a:r>
              <a:rPr lang="en-US" baseline="0" dirty="0" smtClean="0"/>
              <a:t> of the dependent variable to claimant characteristics will change, often significantly.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508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Dependent</a:t>
            </a:r>
            <a:r>
              <a:rPr lang="en-US" baseline="0" dirty="0" smtClean="0"/>
              <a:t> variable specified as those receiving at least 20 weeks of benefits (actual duration &gt;= 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5871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E7089-21F1-4555-924D-97A0345BCBD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43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6C053-3CEC-41AC-988D-F16FF5C3CB7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B9157-EA84-4FB4-9EE8-7084AC5B3A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6C053-3CEC-41AC-988D-F16FF5C3CB7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B9157-EA84-4FB4-9EE8-7084AC5B3A6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6C053-3CEC-41AC-988D-F16FF5C3CB7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B9157-EA84-4FB4-9EE8-7084AC5B3A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6C053-3CEC-41AC-988D-F16FF5C3CB7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B9157-EA84-4FB4-9EE8-7084AC5B3A6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6C053-3CEC-41AC-988D-F16FF5C3CB7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B9157-EA84-4FB4-9EE8-7084AC5B3A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6C053-3CEC-41AC-988D-F16FF5C3CB7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B9157-EA84-4FB4-9EE8-7084AC5B3A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6C053-3CEC-41AC-988D-F16FF5C3CB7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B9157-EA84-4FB4-9EE8-7084AC5B3A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6C053-3CEC-41AC-988D-F16FF5C3CB7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B9157-EA84-4FB4-9EE8-7084AC5B3A62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6C053-3CEC-41AC-988D-F16FF5C3CB7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B9157-EA84-4FB4-9EE8-7084AC5B3A6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6C053-3CEC-41AC-988D-F16FF5C3CB7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B9157-EA84-4FB4-9EE8-7084AC5B3A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6C053-3CEC-41AC-988D-F16FF5C3CB7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B9157-EA84-4FB4-9EE8-7084AC5B3A62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266C053-3CEC-41AC-988D-F16FF5C3CB7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D0B9157-EA84-4FB4-9EE8-7084AC5B3A6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 1:</a:t>
            </a:r>
            <a:br>
              <a:rPr lang="en-US" dirty="0" smtClean="0"/>
            </a:br>
            <a:r>
              <a:rPr lang="en-US" dirty="0" smtClean="0"/>
              <a:t>Selecting Data for Model Building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57800" y="4267200"/>
            <a:ext cx="3505200" cy="990601"/>
          </a:xfrm>
        </p:spPr>
        <p:txBody>
          <a:bodyPr anchor="b">
            <a:normAutofit/>
          </a:bodyPr>
          <a:lstStyle/>
          <a:p>
            <a:pPr algn="r"/>
            <a:r>
              <a:rPr lang="en-US" b="1" dirty="0" smtClean="0"/>
              <a:t>Profiling Methods Seminar</a:t>
            </a:r>
            <a:endParaRPr lang="en-US" b="1" dirty="0"/>
          </a:p>
          <a:p>
            <a:pPr algn="r"/>
            <a:r>
              <a:rPr lang="en-US" b="1" dirty="0" smtClean="0"/>
              <a:t>April 2016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45816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data do we need?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 Collection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250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Things to keep in mind:</a:t>
            </a:r>
          </a:p>
          <a:p>
            <a:pPr lvl="1"/>
            <a:r>
              <a:rPr lang="en-US" sz="2800" dirty="0" smtClean="0"/>
              <a:t>Data </a:t>
            </a:r>
            <a:r>
              <a:rPr lang="en-US" sz="2800" dirty="0"/>
              <a:t>A</a:t>
            </a:r>
            <a:r>
              <a:rPr lang="en-US" sz="2800" dirty="0" smtClean="0"/>
              <a:t>vailability</a:t>
            </a:r>
          </a:p>
          <a:p>
            <a:pPr lvl="1"/>
            <a:r>
              <a:rPr lang="en-US" sz="2800" dirty="0" smtClean="0"/>
              <a:t>Various State Data Sources</a:t>
            </a:r>
          </a:p>
          <a:p>
            <a:pPr lvl="1"/>
            <a:r>
              <a:rPr lang="en-US" sz="2800" dirty="0" smtClean="0"/>
              <a:t>Discriminatory Data (No sex, race, religion, etc.,)</a:t>
            </a:r>
          </a:p>
          <a:p>
            <a:pPr lvl="1"/>
            <a:r>
              <a:rPr lang="en-US" sz="2800" dirty="0" smtClean="0"/>
              <a:t>Personally Identifiable Data (PII)</a:t>
            </a:r>
          </a:p>
          <a:p>
            <a:pPr lvl="1"/>
            <a:r>
              <a:rPr lang="en-US" sz="2800" dirty="0" smtClean="0"/>
              <a:t>Variable Computations</a:t>
            </a:r>
          </a:p>
          <a:p>
            <a:pPr lvl="1"/>
            <a:endParaRPr lang="en-US" sz="2400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Collection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671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File format</a:t>
            </a:r>
            <a:r>
              <a:rPr lang="en-US" sz="2800" dirty="0" smtClean="0"/>
              <a:t> 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Based on your personal comfort level with data file manipulation and/or Statistical Software package being used. </a:t>
            </a:r>
          </a:p>
          <a:p>
            <a:pPr lvl="2"/>
            <a:r>
              <a:rPr lang="en-US" sz="2400" dirty="0" smtClean="0"/>
              <a:t>ASCII , CSV, TXT, XLS, XLM…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Collection Cont.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739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Collection Cont.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04801" y="2679192"/>
            <a:ext cx="3352800" cy="3447288"/>
          </a:xfrm>
        </p:spPr>
        <p:txBody>
          <a:bodyPr/>
          <a:lstStyle/>
          <a:p>
            <a:r>
              <a:rPr lang="en-US" sz="2600" dirty="0" smtClean="0"/>
              <a:t>General Format </a:t>
            </a:r>
            <a:r>
              <a:rPr lang="en-US" sz="2600" dirty="0"/>
              <a:t>of </a:t>
            </a:r>
            <a:r>
              <a:rPr lang="en-US" sz="2600" dirty="0" smtClean="0"/>
              <a:t>data</a:t>
            </a:r>
            <a:endParaRPr lang="en-US" sz="2600" dirty="0"/>
          </a:p>
          <a:p>
            <a:pPr lvl="1"/>
            <a:r>
              <a:rPr lang="en-US" sz="2600" dirty="0"/>
              <a:t>Rectangular layout</a:t>
            </a:r>
          </a:p>
          <a:p>
            <a:pPr lvl="1"/>
            <a:r>
              <a:rPr lang="en-US" sz="2600" dirty="0"/>
              <a:t>Rows = claimants</a:t>
            </a:r>
          </a:p>
          <a:p>
            <a:pPr lvl="1"/>
            <a:r>
              <a:rPr lang="en-US" sz="2600" dirty="0"/>
              <a:t>Columns = variables</a:t>
            </a:r>
          </a:p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523362118"/>
              </p:ext>
            </p:extLst>
          </p:nvPr>
        </p:nvGraphicFramePr>
        <p:xfrm>
          <a:off x="3505199" y="2679700"/>
          <a:ext cx="525780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3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Claim</a:t>
                      </a:r>
                      <a:r>
                        <a:rPr lang="en-US" baseline="0" dirty="0" smtClean="0"/>
                        <a:t>ant 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Claim</a:t>
                      </a:r>
                      <a:r>
                        <a:rPr lang="en-US" baseline="0" dirty="0" smtClean="0"/>
                        <a:t> File 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WBA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Potential</a:t>
                      </a:r>
                      <a:r>
                        <a:rPr lang="en-US" baseline="0" dirty="0" smtClean="0"/>
                        <a:t> Duration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64888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1/1/2014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67872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3/31/2014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355.00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76648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4/13/2014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290.00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78899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1/15/2014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89931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11/21/2013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64872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9/30/2013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48637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10/28/2013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355.00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3550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lvl="1"/>
            <a:r>
              <a:rPr lang="en-US" sz="3200" dirty="0" smtClean="0"/>
              <a:t>Determine Sample Set and Time </a:t>
            </a:r>
            <a:r>
              <a:rPr lang="en-US" sz="3200" dirty="0"/>
              <a:t>P</a:t>
            </a:r>
            <a:r>
              <a:rPr lang="en-US" sz="3200" dirty="0" smtClean="0"/>
              <a:t>eriod</a:t>
            </a:r>
          </a:p>
          <a:p>
            <a:pPr marL="553720" lvl="2"/>
            <a:r>
              <a:rPr lang="en-US" sz="2800" dirty="0" smtClean="0"/>
              <a:t>Built </a:t>
            </a:r>
            <a:r>
              <a:rPr lang="en-US" sz="2800" dirty="0"/>
              <a:t>on a Spine (SS number/Claimant ID</a:t>
            </a:r>
            <a:r>
              <a:rPr lang="en-US" sz="2800" dirty="0" smtClean="0"/>
              <a:t>…)</a:t>
            </a:r>
          </a:p>
          <a:p>
            <a:pPr marL="841057" lvl="3"/>
            <a:r>
              <a:rPr lang="en-US" sz="2800" dirty="0" smtClean="0"/>
              <a:t>Individuals with Valid, Payable Claims</a:t>
            </a:r>
            <a:endParaRPr lang="en-US" sz="2800" dirty="0"/>
          </a:p>
          <a:p>
            <a:pPr lvl="1"/>
            <a:r>
              <a:rPr lang="en-US" sz="2800" dirty="0" smtClean="0"/>
              <a:t>Use </a:t>
            </a:r>
            <a:r>
              <a:rPr lang="en-US" sz="2800" b="1" dirty="0" smtClean="0"/>
              <a:t>Benefit Year End</a:t>
            </a:r>
            <a:r>
              <a:rPr lang="en-US" sz="2800" dirty="0" smtClean="0"/>
              <a:t> Dates</a:t>
            </a:r>
          </a:p>
          <a:p>
            <a:pPr lvl="2"/>
            <a:r>
              <a:rPr lang="en-US" sz="2800" dirty="0" smtClean="0"/>
              <a:t>Example: BYE Dates covering the past 12 to 24 months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Collection Cont.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426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Targeted Population?</a:t>
            </a:r>
          </a:p>
          <a:p>
            <a:pPr lvl="1"/>
            <a:r>
              <a:rPr lang="en-US" dirty="0" smtClean="0"/>
              <a:t>Valid Payable Claim</a:t>
            </a:r>
          </a:p>
          <a:p>
            <a:pPr lvl="1"/>
            <a:r>
              <a:rPr lang="en-US" dirty="0" smtClean="0"/>
              <a:t>Eligible for Referral</a:t>
            </a:r>
          </a:p>
          <a:p>
            <a:pPr lvl="1"/>
            <a:r>
              <a:rPr lang="en-US" dirty="0" smtClean="0"/>
              <a:t>More Recent Data </a:t>
            </a:r>
          </a:p>
          <a:p>
            <a:pPr lvl="1"/>
            <a:r>
              <a:rPr lang="en-US" dirty="0" smtClean="0"/>
              <a:t>Completed Benefit Year</a:t>
            </a:r>
          </a:p>
          <a:p>
            <a:pPr lvl="1"/>
            <a:r>
              <a:rPr lang="en-US" dirty="0" smtClean="0"/>
              <a:t>Minimum 12 Months	</a:t>
            </a:r>
          </a:p>
          <a:p>
            <a:pPr lvl="2"/>
            <a:r>
              <a:rPr lang="en-US" dirty="0" smtClean="0"/>
              <a:t>(Multiple years useful for further analysis)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Targeted Population</a:t>
            </a:r>
          </a:p>
        </p:txBody>
      </p:sp>
      <p:pic>
        <p:nvPicPr>
          <p:cNvPr id="1026" name="Picture 2" descr="C:\Users\stapleton.kevin\AppData\Local\Microsoft\Windows\Temporary Internet Files\Content.IE5\YY5PWN2Y\target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588" y="2952750"/>
            <a:ext cx="1924050" cy="19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3045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Data Selection</a:t>
            </a:r>
            <a:endParaRPr lang="en-US" sz="4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What Data Do We Need?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23987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should describe the flow of the claimant</a:t>
            </a:r>
          </a:p>
          <a:p>
            <a:pPr marL="0" indent="0">
              <a:buNone/>
            </a:pPr>
            <a:endParaRPr lang="en-US" dirty="0" smtClean="0"/>
          </a:p>
          <a:p>
            <a:pPr marL="301943" lvl="1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 Previous employment and background</a:t>
            </a:r>
          </a:p>
          <a:p>
            <a:pPr marL="301943" lvl="1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 Benefit Eligibility</a:t>
            </a:r>
          </a:p>
          <a:p>
            <a:pPr marL="301943" lvl="1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 Interactions with Workforce Development System</a:t>
            </a:r>
          </a:p>
          <a:p>
            <a:pPr marL="301943" lvl="1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 Mandated/Voluntary Status</a:t>
            </a:r>
          </a:p>
          <a:p>
            <a:pPr marL="301943" lvl="1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 Outcome of claim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we looking for?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831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1" y="2438400"/>
            <a:ext cx="7772400" cy="3886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UI </a:t>
            </a:r>
            <a:r>
              <a:rPr lang="en-US" dirty="0"/>
              <a:t>characteristics and demographics taken with the initial claim </a:t>
            </a:r>
          </a:p>
          <a:p>
            <a:r>
              <a:rPr lang="en-US" dirty="0" smtClean="0"/>
              <a:t>UI </a:t>
            </a:r>
            <a:r>
              <a:rPr lang="en-US" dirty="0"/>
              <a:t>benefit entitlement and benefits paid </a:t>
            </a:r>
          </a:p>
          <a:p>
            <a:r>
              <a:rPr lang="en-US" dirty="0" smtClean="0"/>
              <a:t>Details </a:t>
            </a:r>
            <a:r>
              <a:rPr lang="en-US" dirty="0"/>
              <a:t>on any claimant interventions such as WPRS, REA, ERP, rapid response, etc. </a:t>
            </a:r>
          </a:p>
          <a:p>
            <a:r>
              <a:rPr lang="en-US" dirty="0" smtClean="0"/>
              <a:t>Data </a:t>
            </a:r>
            <a:r>
              <a:rPr lang="en-US" dirty="0"/>
              <a:t>from workforce registration in the one stop </a:t>
            </a:r>
          </a:p>
          <a:p>
            <a:r>
              <a:rPr lang="en-US" dirty="0" smtClean="0"/>
              <a:t>Services </a:t>
            </a:r>
            <a:r>
              <a:rPr lang="en-US" dirty="0"/>
              <a:t>provided to the claimant, whether mandatory or voluntary </a:t>
            </a:r>
          </a:p>
          <a:p>
            <a:r>
              <a:rPr lang="en-US" dirty="0" smtClean="0"/>
              <a:t>Actions </a:t>
            </a:r>
            <a:r>
              <a:rPr lang="en-US" dirty="0"/>
              <a:t>taken against claimants who did not respond to a mandatory referral </a:t>
            </a:r>
          </a:p>
          <a:p>
            <a:r>
              <a:rPr lang="en-US" dirty="0" smtClean="0"/>
              <a:t>Wages </a:t>
            </a:r>
            <a:r>
              <a:rPr lang="en-US" dirty="0"/>
              <a:t>reported to the state in the quarters after the claim became payable </a:t>
            </a:r>
          </a:p>
          <a:p>
            <a:r>
              <a:rPr lang="en-US" dirty="0" smtClean="0"/>
              <a:t>Any </a:t>
            </a:r>
            <a:r>
              <a:rPr lang="en-US" dirty="0"/>
              <a:t>other known possible outcome data which might be of interest to the state such as NDNH, state employment records, etc.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Kinds of Data to Use?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21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438400"/>
            <a:ext cx="7408333" cy="3687763"/>
          </a:xfrm>
        </p:spPr>
        <p:txBody>
          <a:bodyPr numCol="2">
            <a:normAutofit lnSpcReduction="10000"/>
          </a:bodyPr>
          <a:lstStyle/>
          <a:p>
            <a:pPr lvl="1"/>
            <a:r>
              <a:rPr lang="en-US" dirty="0" smtClean="0"/>
              <a:t>Maximum Benefit Entitlement</a:t>
            </a:r>
          </a:p>
          <a:p>
            <a:pPr lvl="1"/>
            <a:r>
              <a:rPr lang="en-US" dirty="0" smtClean="0"/>
              <a:t>Total Benefits Paid</a:t>
            </a:r>
          </a:p>
          <a:p>
            <a:pPr lvl="1"/>
            <a:r>
              <a:rPr lang="en-US" dirty="0" smtClean="0"/>
              <a:t>Potential Duration  </a:t>
            </a:r>
          </a:p>
          <a:p>
            <a:pPr lvl="1"/>
            <a:r>
              <a:rPr lang="en-US" dirty="0" smtClean="0"/>
              <a:t>Actual Duration</a:t>
            </a:r>
          </a:p>
          <a:p>
            <a:pPr lvl="1"/>
            <a:r>
              <a:rPr lang="en-US" dirty="0" smtClean="0"/>
              <a:t>WBA</a:t>
            </a:r>
          </a:p>
          <a:p>
            <a:pPr lvl="1"/>
            <a:r>
              <a:rPr lang="en-US" dirty="0" smtClean="0"/>
              <a:t>Date of Initial Claim</a:t>
            </a:r>
          </a:p>
          <a:p>
            <a:pPr lvl="1"/>
            <a:r>
              <a:rPr lang="en-US" dirty="0" smtClean="0"/>
              <a:t>(Benefit Year Begin and End Dates)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Prior UI Experience?</a:t>
            </a:r>
          </a:p>
          <a:p>
            <a:pPr lvl="1"/>
            <a:r>
              <a:rPr lang="en-US" dirty="0" smtClean="0"/>
              <a:t>Referral to WPRS/REA/RESEA?</a:t>
            </a:r>
          </a:p>
          <a:p>
            <a:pPr lvl="1"/>
            <a:r>
              <a:rPr lang="en-US" dirty="0" smtClean="0"/>
              <a:t>Dependents allowance?</a:t>
            </a:r>
          </a:p>
          <a:p>
            <a:pPr lvl="1"/>
            <a:r>
              <a:rPr lang="en-US" dirty="0" smtClean="0"/>
              <a:t>Partial Claim?</a:t>
            </a:r>
          </a:p>
          <a:p>
            <a:pPr lvl="1"/>
            <a:r>
              <a:rPr lang="en-US" dirty="0" smtClean="0"/>
              <a:t>Separation Reason</a:t>
            </a:r>
          </a:p>
          <a:p>
            <a:pPr lvl="1"/>
            <a:r>
              <a:rPr lang="en-US" dirty="0" smtClean="0"/>
              <a:t>Claim type</a:t>
            </a:r>
          </a:p>
          <a:p>
            <a:pPr lvl="1"/>
            <a:r>
              <a:rPr lang="en-US" dirty="0" smtClean="0"/>
              <a:t>Inter-State Claim?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UI Claims and Benefits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122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10000"/>
          </a:bodyPr>
          <a:lstStyle/>
          <a:p>
            <a:r>
              <a:rPr lang="en-US" dirty="0" smtClean="0"/>
              <a:t>Base </a:t>
            </a:r>
            <a:r>
              <a:rPr lang="en-US" dirty="0"/>
              <a:t>Period Wages </a:t>
            </a:r>
            <a:r>
              <a:rPr lang="en-US" dirty="0" smtClean="0"/>
              <a:t>(Quarterly)</a:t>
            </a:r>
            <a:endParaRPr lang="en-US" dirty="0"/>
          </a:p>
          <a:p>
            <a:r>
              <a:rPr lang="en-US" dirty="0"/>
              <a:t>Alternative Base Period </a:t>
            </a:r>
            <a:r>
              <a:rPr lang="en-US" dirty="0" smtClean="0"/>
              <a:t>Indicator</a:t>
            </a:r>
          </a:p>
          <a:p>
            <a:r>
              <a:rPr lang="en-US" dirty="0" smtClean="0"/>
              <a:t>Wage Replacement Rate</a:t>
            </a:r>
          </a:p>
          <a:p>
            <a:r>
              <a:rPr lang="en-US" dirty="0" smtClean="0"/>
              <a:t>High Quarter Wage Rate</a:t>
            </a:r>
          </a:p>
          <a:p>
            <a:r>
              <a:rPr lang="en-US" dirty="0" smtClean="0"/>
              <a:t>Separation Date</a:t>
            </a:r>
          </a:p>
          <a:p>
            <a:r>
              <a:rPr lang="en-US" dirty="0" smtClean="0"/>
              <a:t>Education</a:t>
            </a:r>
          </a:p>
          <a:p>
            <a:r>
              <a:rPr lang="en-US" dirty="0" smtClean="0"/>
              <a:t>Tenure (start &amp; end dates with separating employer)</a:t>
            </a:r>
          </a:p>
          <a:p>
            <a:r>
              <a:rPr lang="en-US" dirty="0" smtClean="0"/>
              <a:t>Industry NAICS code of separating employer</a:t>
            </a:r>
          </a:p>
          <a:p>
            <a:r>
              <a:rPr lang="en-US" dirty="0" smtClean="0"/>
              <a:t>Job SOC/ONET code with separating employment</a:t>
            </a:r>
          </a:p>
          <a:p>
            <a:r>
              <a:rPr lang="en-US" dirty="0" smtClean="0"/>
              <a:t>State Unemployment Rates (total and/or insured)</a:t>
            </a:r>
          </a:p>
          <a:p>
            <a:r>
              <a:rPr lang="en-US" dirty="0" smtClean="0"/>
              <a:t>Number of Base Period Employers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Claimant </a:t>
            </a:r>
            <a:r>
              <a:rPr lang="en-US" dirty="0"/>
              <a:t>Characteristics and </a:t>
            </a:r>
            <a:r>
              <a:rPr lang="en-US" dirty="0" smtClean="0"/>
              <a:t>Indicators of </a:t>
            </a:r>
            <a:r>
              <a:rPr lang="en-US" dirty="0"/>
              <a:t>Economic Climate</a:t>
            </a:r>
          </a:p>
        </p:txBody>
      </p:sp>
    </p:spTree>
    <p:extLst>
      <p:ext uri="{BB962C8B-B14F-4D97-AF65-F5344CB8AC3E}">
        <p14:creationId xmlns:p14="http://schemas.microsoft.com/office/powerpoint/2010/main" val="4101705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362200"/>
            <a:ext cx="7408333" cy="4191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County Designation (FIPS code)</a:t>
            </a:r>
          </a:p>
          <a:p>
            <a:r>
              <a:rPr lang="en-US" dirty="0" smtClean="0"/>
              <a:t>Local Office Designation</a:t>
            </a:r>
          </a:p>
          <a:p>
            <a:r>
              <a:rPr lang="en-US" dirty="0" smtClean="0"/>
              <a:t>Local Area Unemployment Rate (LAUS) *</a:t>
            </a:r>
          </a:p>
          <a:p>
            <a:r>
              <a:rPr lang="en-US" dirty="0" smtClean="0"/>
              <a:t>Indicator of severance/social security payments</a:t>
            </a:r>
          </a:p>
          <a:p>
            <a:r>
              <a:rPr lang="en-US" dirty="0"/>
              <a:t>Number of years worked</a:t>
            </a:r>
          </a:p>
          <a:p>
            <a:r>
              <a:rPr lang="en-US" dirty="0"/>
              <a:t>Household member employed?</a:t>
            </a:r>
          </a:p>
          <a:p>
            <a:r>
              <a:rPr lang="en-US" dirty="0"/>
              <a:t>Prior UI Spells?/Number of Benefit Years established?</a:t>
            </a:r>
          </a:p>
          <a:p>
            <a:r>
              <a:rPr lang="en-US" dirty="0"/>
              <a:t># of Re-opens during Benefit Year</a:t>
            </a:r>
          </a:p>
          <a:p>
            <a:r>
              <a:rPr lang="en-US" dirty="0"/>
              <a:t>Tenure in occupation</a:t>
            </a:r>
          </a:p>
          <a:p>
            <a:r>
              <a:rPr lang="en-US" dirty="0"/>
              <a:t>Mass Layoff indicator</a:t>
            </a:r>
          </a:p>
          <a:p>
            <a:r>
              <a:rPr lang="en-US" dirty="0"/>
              <a:t>Filing Method (Web, phone, in person)</a:t>
            </a:r>
          </a:p>
          <a:p>
            <a:r>
              <a:rPr lang="en-US" dirty="0"/>
              <a:t>Child Support?</a:t>
            </a:r>
          </a:p>
          <a:p>
            <a:r>
              <a:rPr lang="en-US" dirty="0"/>
              <a:t>Seasonal Job Indicator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Variables to Consider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802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Utah Model (2009 spec)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844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7409804"/>
              </p:ext>
            </p:extLst>
          </p:nvPr>
        </p:nvGraphicFramePr>
        <p:xfrm>
          <a:off x="871538" y="2057399"/>
          <a:ext cx="7408862" cy="4463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4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03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Variable</a:t>
                      </a:r>
                      <a:r>
                        <a:rPr lang="en-US" baseline="0" dirty="0" smtClean="0"/>
                        <a:t> Specification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6354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Education</a:t>
                      </a:r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Categorical:</a:t>
                      </a:r>
                    </a:p>
                    <a:p>
                      <a:r>
                        <a:rPr lang="en-US" dirty="0" smtClean="0"/>
                        <a:t>Less than</a:t>
                      </a:r>
                      <a:r>
                        <a:rPr lang="en-US" baseline="0" dirty="0" smtClean="0"/>
                        <a:t> 12 years</a:t>
                      </a:r>
                    </a:p>
                    <a:p>
                      <a:r>
                        <a:rPr lang="en-US" baseline="0" dirty="0" smtClean="0"/>
                        <a:t>High School Diploma</a:t>
                      </a:r>
                    </a:p>
                    <a:p>
                      <a:pPr marL="0" indent="0">
                        <a:buFont typeface="Wingdings"/>
                        <a:buNone/>
                      </a:pPr>
                      <a:r>
                        <a:rPr lang="en-US" baseline="0" dirty="0" smtClean="0"/>
                        <a:t>&gt; 12 years and &lt; 16 years</a:t>
                      </a:r>
                    </a:p>
                    <a:p>
                      <a:pPr marL="0" indent="0">
                        <a:buFont typeface="Wingdings"/>
                        <a:buNone/>
                      </a:pPr>
                      <a:r>
                        <a:rPr lang="en-US" baseline="0" dirty="0" smtClean="0"/>
                        <a:t>&gt; College Degree</a:t>
                      </a:r>
                    </a:p>
                    <a:p>
                      <a:pPr marL="0" indent="0">
                        <a:buFont typeface="Wingdings"/>
                        <a:buNone/>
                      </a:pPr>
                      <a:r>
                        <a:rPr lang="en-US" baseline="0" dirty="0" smtClean="0"/>
                        <a:t>&gt; Greater than 16 years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6354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Job Tenure</a:t>
                      </a:r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Categorical:</a:t>
                      </a:r>
                    </a:p>
                    <a:p>
                      <a:r>
                        <a:rPr lang="en-US" dirty="0" smtClean="0"/>
                        <a:t>Less than 1 year</a:t>
                      </a:r>
                    </a:p>
                    <a:p>
                      <a:r>
                        <a:rPr lang="en-US" dirty="0" smtClean="0"/>
                        <a:t>&gt;= 1 year and &lt; 4 years</a:t>
                      </a:r>
                    </a:p>
                    <a:p>
                      <a:r>
                        <a:rPr lang="en-US" dirty="0" smtClean="0"/>
                        <a:t>&gt;= 4 years and &lt; 8</a:t>
                      </a:r>
                      <a:r>
                        <a:rPr lang="en-US" baseline="0" dirty="0" smtClean="0"/>
                        <a:t> years</a:t>
                      </a:r>
                    </a:p>
                    <a:p>
                      <a:r>
                        <a:rPr lang="en-US" baseline="0" dirty="0" smtClean="0"/>
                        <a:t>&gt;= 8 years and &lt; 15 years</a:t>
                      </a:r>
                    </a:p>
                    <a:p>
                      <a:r>
                        <a:rPr lang="en-US" baseline="0" dirty="0" smtClean="0"/>
                        <a:t>&gt;= 15 years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UT’s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037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3758357"/>
              </p:ext>
            </p:extLst>
          </p:nvPr>
        </p:nvGraphicFramePr>
        <p:xfrm>
          <a:off x="871538" y="1905001"/>
          <a:ext cx="7408862" cy="4442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4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57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Variable Specification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26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Industry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Categorical:</a:t>
                      </a:r>
                    </a:p>
                    <a:p>
                      <a:r>
                        <a:rPr lang="en-US" dirty="0" smtClean="0"/>
                        <a:t>2</a:t>
                      </a:r>
                      <a:r>
                        <a:rPr lang="en-US" baseline="0" dirty="0" smtClean="0"/>
                        <a:t> digit NAICS Code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579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Wage</a:t>
                      </a:r>
                      <a:r>
                        <a:rPr lang="en-US" b="1" baseline="0" dirty="0" smtClean="0"/>
                        <a:t> Replacement Ratio 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Continuous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579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High Quarter Wage Rate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Continuous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426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Delay in Filing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Continuous</a:t>
                      </a:r>
                      <a:r>
                        <a:rPr lang="en-US" baseline="0" dirty="0" smtClean="0"/>
                        <a:t>:</a:t>
                      </a:r>
                    </a:p>
                    <a:p>
                      <a:r>
                        <a:rPr lang="en-US" baseline="0" dirty="0" smtClean="0"/>
                        <a:t>Days delayed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426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Month in year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Categorical:</a:t>
                      </a:r>
                    </a:p>
                    <a:p>
                      <a:r>
                        <a:rPr lang="en-US" dirty="0" smtClean="0"/>
                        <a:t>12</a:t>
                      </a:r>
                      <a:r>
                        <a:rPr lang="en-US" baseline="0" dirty="0" smtClean="0"/>
                        <a:t> Months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426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Severance</a:t>
                      </a:r>
                      <a:r>
                        <a:rPr lang="en-US" b="1" baseline="0" dirty="0" smtClean="0"/>
                        <a:t> Status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Categorical:</a:t>
                      </a:r>
                    </a:p>
                    <a:p>
                      <a:r>
                        <a:rPr lang="en-US" dirty="0" smtClean="0"/>
                        <a:t>1/0</a:t>
                      </a:r>
                      <a:r>
                        <a:rPr lang="en-US" baseline="0" dirty="0" smtClean="0"/>
                        <a:t>  -   yes/no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UT’s Model (cont.)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744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Occupation: Categorical 2 Digit ONET/SOC</a:t>
            </a:r>
          </a:p>
          <a:p>
            <a:pPr lvl="1"/>
            <a:r>
              <a:rPr lang="en-US" dirty="0" smtClean="0"/>
              <a:t>+ Additional Digits Where Applicable</a:t>
            </a:r>
          </a:p>
          <a:p>
            <a:endParaRPr lang="en-US" dirty="0" smtClean="0"/>
          </a:p>
          <a:p>
            <a:r>
              <a:rPr lang="en-US" dirty="0" smtClean="0"/>
              <a:t>Unemployment Rate </a:t>
            </a:r>
          </a:p>
          <a:p>
            <a:pPr lvl="1"/>
            <a:r>
              <a:rPr lang="en-US" dirty="0" smtClean="0"/>
              <a:t>State Level TUR</a:t>
            </a:r>
          </a:p>
          <a:p>
            <a:pPr lvl="1"/>
            <a:r>
              <a:rPr lang="en-US" dirty="0" smtClean="0"/>
              <a:t>Local Areas (Metro/Regional/County) TUR</a:t>
            </a:r>
          </a:p>
          <a:p>
            <a:pPr lvl="1"/>
            <a:r>
              <a:rPr lang="en-US" dirty="0" smtClean="0"/>
              <a:t>Seasonally adjusted or non-seasonally adjusted*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Commonly Used and Recommended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206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Delay in filing for benefits in:</a:t>
            </a:r>
          </a:p>
          <a:p>
            <a:pPr lvl="1"/>
            <a:r>
              <a:rPr lang="en-US" dirty="0" smtClean="0"/>
              <a:t>Weeks</a:t>
            </a:r>
          </a:p>
          <a:p>
            <a:pPr lvl="1"/>
            <a:r>
              <a:rPr lang="en-US" dirty="0" smtClean="0"/>
              <a:t>Months</a:t>
            </a:r>
          </a:p>
          <a:p>
            <a:pPr lvl="1"/>
            <a:r>
              <a:rPr lang="en-US" dirty="0" smtClean="0"/>
              <a:t>Categorical Breakouts</a:t>
            </a:r>
            <a:endParaRPr lang="en-US" dirty="0"/>
          </a:p>
          <a:p>
            <a:r>
              <a:rPr lang="en-US" dirty="0" smtClean="0"/>
              <a:t>Education as a continuous variable</a:t>
            </a:r>
          </a:p>
          <a:p>
            <a:r>
              <a:rPr lang="en-US" dirty="0" smtClean="0"/>
              <a:t>Job tenure as a continuous variable</a:t>
            </a:r>
            <a:endParaRPr lang="en-US" dirty="0"/>
          </a:p>
          <a:p>
            <a:r>
              <a:rPr lang="en-US" dirty="0" smtClean="0"/>
              <a:t>Number of Base Period Employers </a:t>
            </a:r>
          </a:p>
          <a:p>
            <a:pPr lvl="1"/>
            <a:r>
              <a:rPr lang="en-US" dirty="0" smtClean="0"/>
              <a:t>Categorical</a:t>
            </a:r>
          </a:p>
          <a:p>
            <a:pPr lvl="1"/>
            <a:r>
              <a:rPr lang="en-US" dirty="0" smtClean="0"/>
              <a:t>Continuous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Recommended Variables cont.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7422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800" dirty="0" smtClean="0"/>
                  <a:t>Wage Replacement Rate (WRR):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𝑊𝑅𝑅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𝑊𝑒𝑒𝑘𝑙𝑦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𝐵𝑒𝑛𝑒𝑓𝑖𝑡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𝐴𝑚𝑜𝑢𝑛𝑡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𝑊𝐵𝐴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f>
                          <m:fPr>
                            <m:type m:val="skw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/>
                              </a:rPr>
                              <m:t>𝑇𝑜𝑡𝑎𝑙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𝐵𝑎𝑠𝑒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𝑃𝑒𝑟𝑖𝑜𝑑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𝑊𝑎𝑔𝑒𝑠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</a:rPr>
                              <m:t>52</m:t>
                            </m:r>
                          </m:den>
                        </m:f>
                      </m:den>
                    </m:f>
                  </m:oMath>
                </a14:m>
                <a:endParaRPr lang="en-US" sz="2400" b="0" dirty="0" smtClean="0"/>
              </a:p>
              <a:p>
                <a:endParaRPr lang="en-US" sz="2800" dirty="0" smtClean="0"/>
              </a:p>
              <a:p>
                <a:r>
                  <a:rPr lang="en-US" sz="2800" dirty="0" smtClean="0"/>
                  <a:t>Alternatively: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W</m:t>
                    </m:r>
                    <m:r>
                      <a:rPr lang="en-US" sz="2400" b="0" i="1" smtClean="0">
                        <a:latin typeface="Cambria Math"/>
                      </a:rPr>
                      <m:t>𝑅𝑅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𝑊𝑒𝑒𝑘𝑙𝑦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𝐵𝑒𝑛𝑒𝑓𝑖𝑡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𝐴𝑚𝑜𝑢𝑛𝑡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𝑊𝐵𝐴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f>
                          <m:fPr>
                            <m:type m:val="skw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𝐻𝑖𝑔h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𝑄𝑢𝑎𝑟𝑡𝑒𝑟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𝑊𝑎𝑔𝑒𝑠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</a:rPr>
                              <m:t>13</m:t>
                            </m:r>
                          </m:den>
                        </m:f>
                      </m:den>
                    </m:f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46" t="-2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Calculated Variables cont.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173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800" dirty="0" smtClean="0"/>
                  <a:t>High Quarter Wage Rate</a:t>
                </a:r>
              </a:p>
              <a:p>
                <a:endParaRPr lang="en-US" sz="28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𝐻𝑄𝑊𝑅</m:t>
                    </m:r>
                    <m:r>
                      <a:rPr lang="en-US" sz="24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𝐻𝑖𝑔h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𝑄𝑢𝑎𝑟𝑡𝑒𝑟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𝑊𝑎𝑔𝑒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𝐴𝑚𝑜𝑢𝑛𝑡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𝑇𝑜𝑡𝑎𝑙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𝐵𝑎𝑠𝑒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𝑃𝑒𝑟𝑖𝑜𝑑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𝑊𝑎𝑔𝑒𝑠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46" t="-2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Calculated Variables Cont.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202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Tenure = last day worked – first day worked</a:t>
            </a:r>
          </a:p>
          <a:p>
            <a:endParaRPr lang="en-US" dirty="0" smtClean="0"/>
          </a:p>
          <a:p>
            <a:r>
              <a:rPr lang="en-US" dirty="0" smtClean="0"/>
              <a:t>Delay in filing = file date – last day worked</a:t>
            </a:r>
          </a:p>
          <a:p>
            <a:endParaRPr lang="en-US" dirty="0" smtClean="0"/>
          </a:p>
          <a:p>
            <a:r>
              <a:rPr lang="en-US" dirty="0" smtClean="0"/>
              <a:t>Computed 2 digit Industry (NAICS) or Occupation (ONET-SOC) – often need to be parsed out from the full 6 digit values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Further calculations to keep in mind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5885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438400"/>
            <a:ext cx="8229599" cy="4267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Exhaustion Rates in place of categorical variables</a:t>
            </a:r>
          </a:p>
          <a:p>
            <a:pPr lvl="1"/>
            <a:r>
              <a:rPr lang="en-US" sz="2600" dirty="0" smtClean="0"/>
              <a:t>Useful for variables with lots of categories such as NAICS codes and OCC codes</a:t>
            </a:r>
          </a:p>
          <a:p>
            <a:pPr lvl="1"/>
            <a:r>
              <a:rPr lang="en-US" sz="2600" dirty="0" smtClean="0"/>
              <a:t>Produce a crosstab of variable by </a:t>
            </a:r>
            <a:r>
              <a:rPr lang="en-US" sz="2600" dirty="0" err="1" smtClean="0"/>
              <a:t>exh</a:t>
            </a:r>
            <a:endParaRPr lang="en-US" sz="2600" dirty="0"/>
          </a:p>
          <a:p>
            <a:pPr lvl="1"/>
            <a:r>
              <a:rPr lang="en-US" dirty="0" smtClean="0"/>
              <a:t>Use the % of claimants in each category that exhausted </a:t>
            </a:r>
          </a:p>
          <a:p>
            <a:pPr lvl="1"/>
            <a:r>
              <a:rPr lang="en-US" dirty="0" smtClean="0"/>
              <a:t>Code that exhaustion rate as a new variable </a:t>
            </a:r>
          </a:p>
          <a:p>
            <a:pPr lvl="2"/>
            <a:r>
              <a:rPr lang="en-US" dirty="0" smtClean="0"/>
              <a:t>(i.e. if NAICS = 21 then compute </a:t>
            </a:r>
            <a:r>
              <a:rPr lang="en-US" dirty="0" err="1" smtClean="0"/>
              <a:t>NAICS_exh</a:t>
            </a:r>
            <a:r>
              <a:rPr lang="en-US" dirty="0" smtClean="0"/>
              <a:t> = 0.341 for 34.1%)</a:t>
            </a:r>
          </a:p>
          <a:p>
            <a:pPr lvl="1"/>
            <a:r>
              <a:rPr lang="en-US" dirty="0" smtClean="0"/>
              <a:t>Rates can be updated as new data becomes available</a:t>
            </a:r>
          </a:p>
          <a:p>
            <a:pPr lvl="2"/>
            <a:r>
              <a:rPr lang="en-US" dirty="0" smtClean="0"/>
              <a:t>Recommend using a lookup table for this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Additional Calculated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888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85800"/>
            <a:ext cx="4876800" cy="561892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86400" y="2514600"/>
            <a:ext cx="3276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 of a </a:t>
            </a:r>
            <a:r>
              <a:rPr lang="en-US" dirty="0" err="1" smtClean="0"/>
              <a:t>Crosstabulation</a:t>
            </a:r>
            <a:r>
              <a:rPr lang="en-US" dirty="0" smtClean="0"/>
              <a:t> of 2 Digit NAICS Codes versus Benefit Exhaustion</a:t>
            </a:r>
          </a:p>
          <a:p>
            <a:endParaRPr lang="en-US" dirty="0"/>
          </a:p>
          <a:p>
            <a:r>
              <a:rPr lang="en-US" dirty="0" smtClean="0"/>
              <a:t>The Percentage values in the highlighted column represent the exhaustion rates of each NAICS code group from this dataset. These can be recoded as a continuous exhaustion rate variable and used in the model.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0" y="1219200"/>
            <a:ext cx="609600" cy="5029200"/>
          </a:xfrm>
          <a:prstGeom prst="rect">
            <a:avLst/>
          </a:prstGeom>
          <a:solidFill>
            <a:srgbClr val="FFC0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3876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exhaustion rates must be updated with each model update</a:t>
            </a:r>
          </a:p>
          <a:p>
            <a:endParaRPr lang="en-US" dirty="0" smtClean="0"/>
          </a:p>
          <a:p>
            <a:r>
              <a:rPr lang="en-US" dirty="0" smtClean="0"/>
              <a:t>Additional updates of the exhaustion rates between broader model updates are also possible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619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286000"/>
            <a:ext cx="7408333" cy="4038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Can also look at a continuously updated UI program exhaustion rate using ongoing claims data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u="sng" dirty="0" smtClean="0"/>
              <a:t>Number </a:t>
            </a:r>
            <a:r>
              <a:rPr lang="en-US" u="sng" dirty="0"/>
              <a:t>of Claimants that Exhausted Benefits in Month (t)</a:t>
            </a:r>
            <a:endParaRPr lang="en-US" sz="1200" dirty="0"/>
          </a:p>
          <a:p>
            <a:pPr marL="0" indent="0" algn="ctr">
              <a:buNone/>
            </a:pPr>
            <a:r>
              <a:rPr lang="en-US" dirty="0" smtClean="0"/>
              <a:t>Number </a:t>
            </a:r>
            <a:r>
              <a:rPr lang="en-US" dirty="0"/>
              <a:t>of First Payments in Month</a:t>
            </a:r>
            <a:r>
              <a:rPr lang="en-US" baseline="-25000" dirty="0"/>
              <a:t> </a:t>
            </a:r>
            <a:r>
              <a:rPr lang="en-US" dirty="0"/>
              <a:t>(t-6)</a:t>
            </a:r>
            <a:endParaRPr lang="en-US" sz="1200" dirty="0"/>
          </a:p>
          <a:p>
            <a:pPr marL="0" indent="0" algn="ctr">
              <a:buNone/>
            </a:pPr>
            <a:r>
              <a:rPr lang="en-US" dirty="0" smtClean="0"/>
              <a:t>Or </a:t>
            </a:r>
            <a:endParaRPr lang="en-US" sz="1200" dirty="0"/>
          </a:p>
          <a:p>
            <a:pPr marL="0" indent="0" algn="ctr">
              <a:buNone/>
            </a:pPr>
            <a:endParaRPr lang="en-US" sz="1200" dirty="0"/>
          </a:p>
          <a:p>
            <a:pPr marL="0" indent="0" algn="ctr">
              <a:buNone/>
            </a:pPr>
            <a:r>
              <a:rPr lang="en-US" u="sng" dirty="0" smtClean="0"/>
              <a:t>Number </a:t>
            </a:r>
            <a:r>
              <a:rPr lang="en-US" u="sng" dirty="0"/>
              <a:t>of Claimants that Exhaust in Months t thru t-5</a:t>
            </a:r>
            <a:endParaRPr lang="en-US" sz="1200" dirty="0"/>
          </a:p>
          <a:p>
            <a:pPr marL="0" indent="0" algn="ctr">
              <a:buNone/>
            </a:pPr>
            <a:r>
              <a:rPr lang="en-US" dirty="0" smtClean="0"/>
              <a:t>Number </a:t>
            </a:r>
            <a:r>
              <a:rPr lang="en-US" dirty="0"/>
              <a:t>of First Payments in Months t-6 thru t-11</a:t>
            </a:r>
            <a:endParaRPr lang="en-US" sz="1200" dirty="0"/>
          </a:p>
          <a:p>
            <a:pPr marL="0" indent="0" algn="ctr">
              <a:buNone/>
            </a:pPr>
            <a:r>
              <a:rPr lang="en-US" dirty="0"/>
              <a:t> </a:t>
            </a:r>
            <a:endParaRPr lang="en-US" sz="1200" dirty="0"/>
          </a:p>
          <a:p>
            <a:pPr marL="0" indent="0" algn="ctr">
              <a:buNone/>
            </a:pPr>
            <a:r>
              <a:rPr lang="en-US" dirty="0" smtClean="0"/>
              <a:t>(second </a:t>
            </a:r>
            <a:r>
              <a:rPr lang="en-US" dirty="0"/>
              <a:t>formulation is a rolling, 6 month moving average, and smooths the exhaustion </a:t>
            </a:r>
            <a:r>
              <a:rPr lang="en-US" dirty="0" smtClean="0"/>
              <a:t>rate)</a:t>
            </a:r>
            <a:endParaRPr lang="en-US" sz="1200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Calculated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5008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Dependent Variable:</a:t>
            </a:r>
            <a:br>
              <a:rPr lang="en-US" dirty="0" smtClean="0"/>
            </a:br>
            <a:r>
              <a:rPr lang="en-US" dirty="0" smtClean="0"/>
              <a:t>UI Benefit Exhaustion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2509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Standard Definition:</a:t>
            </a:r>
          </a:p>
          <a:p>
            <a:pPr lvl="1"/>
            <a:r>
              <a:rPr lang="en-US" sz="2600" dirty="0" smtClean="0"/>
              <a:t>A claimant that draws 100% of all available benefits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 smtClean="0"/>
              <a:t>Total $ Collected (Paid) = Total $ Entitled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an </a:t>
            </a:r>
            <a:r>
              <a:rPr lang="en-US" dirty="0" err="1" smtClean="0"/>
              <a:t>Exhaustee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5894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789796"/>
            <a:ext cx="5943600" cy="4604340"/>
          </a:xfrm>
          <a:ln>
            <a:solidFill>
              <a:schemeClr val="accent1"/>
            </a:solidFill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Claimants by % of MBA Paid</a:t>
            </a:r>
            <a:br>
              <a:rPr lang="en-US" dirty="0" smtClean="0"/>
            </a:br>
            <a:r>
              <a:rPr lang="en-US" dirty="0" smtClean="0"/>
              <a:t>(AMT_PAID / MBA)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8884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76400"/>
            <a:ext cx="7467600" cy="500896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38328"/>
            <a:ext cx="8686800" cy="1252728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Exhaustion Rates (100% of Potential Benefits Paid) by Weeks of Potential Duration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1122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329984"/>
            <a:ext cx="6781799" cy="536572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Number of Claimants by Potential Duration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677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7833491"/>
              </p:ext>
            </p:extLst>
          </p:nvPr>
        </p:nvGraphicFramePr>
        <p:xfrm>
          <a:off x="871538" y="1295402"/>
          <a:ext cx="7408862" cy="4419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4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62941">
                <a:tc gridSpan="2"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Variables in Utah’s Model</a:t>
                      </a:r>
                      <a:endParaRPr lang="en-US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91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Education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High Quarter Wage Rate</a:t>
                      </a:r>
                      <a:endParaRPr 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91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Job Tenure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Delay in Filing</a:t>
                      </a:r>
                      <a:endParaRPr 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91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Industry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Month of Year</a:t>
                      </a:r>
                      <a:endParaRPr 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916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Wage Replacement Rate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Severance </a:t>
                      </a:r>
                      <a:endParaRPr 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68338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600200"/>
            <a:ext cx="6248400" cy="506967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438656"/>
          </a:xfrm>
        </p:spPr>
        <p:txBody>
          <a:bodyPr>
            <a:noAutofit/>
          </a:bodyPr>
          <a:lstStyle/>
          <a:p>
            <a:r>
              <a:rPr lang="en-US" sz="2400" dirty="0" smtClean="0"/>
              <a:t>Model Scores Broken into 10 Equal Sized Groups Compared to the Average Potential Duration </a:t>
            </a:r>
            <a:br>
              <a:rPr lang="en-US" sz="2400" dirty="0" smtClean="0"/>
            </a:br>
            <a:r>
              <a:rPr lang="en-US" sz="2400" dirty="0" smtClean="0"/>
              <a:t>Based on the Utah Model Specs with </a:t>
            </a:r>
            <a:r>
              <a:rPr lang="en-US" sz="2400" dirty="0" smtClean="0"/>
              <a:t>100% Benefit </a:t>
            </a:r>
            <a:r>
              <a:rPr lang="en-US" sz="2400" dirty="0" smtClean="0"/>
              <a:t>Exhaustion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081236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514600"/>
            <a:ext cx="7408333" cy="36115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Break out claimants into two separate models </a:t>
            </a:r>
          </a:p>
          <a:p>
            <a:pPr lvl="2"/>
            <a:r>
              <a:rPr lang="en-US" dirty="0" smtClean="0"/>
              <a:t>1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w/ potential durations greater than or equal to 20 weeks</a:t>
            </a:r>
          </a:p>
          <a:p>
            <a:pPr lvl="2"/>
            <a:r>
              <a:rPr lang="en-US" dirty="0" smtClean="0"/>
              <a:t>2 </a:t>
            </a:r>
            <a:r>
              <a:rPr lang="en-US" dirty="0" smtClean="0">
                <a:sym typeface="Wingdings" panose="05000000000000000000" pitchFamily="2" charset="2"/>
              </a:rPr>
              <a:t> w/ potential durations of less than 20 weeks</a:t>
            </a:r>
          </a:p>
          <a:p>
            <a:pPr lvl="1"/>
            <a:r>
              <a:rPr lang="en-US" dirty="0" smtClean="0"/>
              <a:t>Determine an appropriate referral process from the two  pools of claimants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Use an alternative dependent variable (duration of actual unemployment spell would be the ideal variable)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Alternative Approaches to Modeling Long Term Unemployment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4556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438400"/>
            <a:ext cx="7408333" cy="3687763"/>
          </a:xfrm>
        </p:spPr>
        <p:txBody>
          <a:bodyPr/>
          <a:lstStyle/>
          <a:p>
            <a:r>
              <a:rPr lang="en-US" dirty="0" smtClean="0"/>
              <a:t>Define the dependent variable as claimants receiving &gt;= X weeks of benefits</a:t>
            </a:r>
          </a:p>
          <a:p>
            <a:endParaRPr lang="en-US" dirty="0" smtClean="0"/>
          </a:p>
          <a:p>
            <a:r>
              <a:rPr lang="en-US" dirty="0" smtClean="0"/>
              <a:t>Define dependent variable as claimants receiving X% or more of the states Maximum Total Benefit Amount</a:t>
            </a:r>
          </a:p>
          <a:p>
            <a:endParaRPr lang="en-US" dirty="0" smtClean="0"/>
          </a:p>
          <a:p>
            <a:r>
              <a:rPr lang="en-US" dirty="0" smtClean="0"/>
              <a:t>Some alternate identifier of long term unemployment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Alternative Dependent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7811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2286000"/>
            <a:ext cx="8000999" cy="4038600"/>
          </a:xfrm>
        </p:spPr>
        <p:txBody>
          <a:bodyPr/>
          <a:lstStyle/>
          <a:p>
            <a:pPr lvl="1"/>
            <a:endParaRPr lang="en-US" sz="2800" dirty="0" smtClean="0"/>
          </a:p>
          <a:p>
            <a:pPr lvl="1"/>
            <a:r>
              <a:rPr lang="en-US" sz="2800" dirty="0" smtClean="0"/>
              <a:t>Continuous Wage Replacement Rate </a:t>
            </a:r>
          </a:p>
          <a:p>
            <a:pPr lvl="2"/>
            <a:r>
              <a:rPr lang="en-US" sz="2800" dirty="0" smtClean="0"/>
              <a:t>Exh_1  = 100% of Potential Benefits Paid</a:t>
            </a:r>
          </a:p>
          <a:p>
            <a:pPr lvl="3"/>
            <a:r>
              <a:rPr lang="en-US" sz="2400" b="1" dirty="0" smtClean="0"/>
              <a:t>WRR Coefficient = 1.727</a:t>
            </a:r>
            <a:endParaRPr lang="en-US" sz="2400" dirty="0" smtClean="0"/>
          </a:p>
          <a:p>
            <a:pPr lvl="3"/>
            <a:endParaRPr lang="en-US" sz="2400" dirty="0"/>
          </a:p>
          <a:p>
            <a:pPr lvl="2"/>
            <a:r>
              <a:rPr lang="en-US" sz="2800" dirty="0" smtClean="0"/>
              <a:t>Exh_2 = 100% of Potential Benefits Paid AND Potential Duration &gt;= 18 weeks</a:t>
            </a:r>
          </a:p>
          <a:p>
            <a:pPr lvl="3"/>
            <a:r>
              <a:rPr lang="en-US" sz="2400" b="1" dirty="0" smtClean="0"/>
              <a:t>WRR Coefficient = -3.244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Considerations When Modifying the Targeted Population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3488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514600"/>
            <a:ext cx="8229599" cy="4114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Problems related to identifying benefit </a:t>
            </a:r>
            <a:r>
              <a:rPr lang="en-US" dirty="0" err="1" smtClean="0"/>
              <a:t>exhaustees</a:t>
            </a:r>
            <a:r>
              <a:rPr lang="en-US" dirty="0" smtClean="0"/>
              <a:t> with potential durations below a certain threshold as non-</a:t>
            </a:r>
            <a:r>
              <a:rPr lang="en-US" dirty="0" err="1" smtClean="0"/>
              <a:t>exhaustees</a:t>
            </a:r>
            <a:r>
              <a:rPr lang="en-US" dirty="0" smtClean="0"/>
              <a:t> </a:t>
            </a:r>
          </a:p>
          <a:p>
            <a:r>
              <a:rPr lang="en-US" dirty="0" smtClean="0"/>
              <a:t>Effectively blocks shorter potential duration claimants from referral</a:t>
            </a:r>
          </a:p>
          <a:p>
            <a:r>
              <a:rPr lang="en-US" dirty="0" smtClean="0"/>
              <a:t>Inclusion of these claimants then creates misleading dynamics within model</a:t>
            </a:r>
          </a:p>
          <a:p>
            <a:r>
              <a:rPr lang="en-US" dirty="0" smtClean="0"/>
              <a:t>Weakens overall model performance</a:t>
            </a:r>
          </a:p>
          <a:p>
            <a:pPr lvl="1"/>
            <a:r>
              <a:rPr lang="en-US" dirty="0" smtClean="0"/>
              <a:t>Claimants exhausting short potential durations with other characteristics of desired target population skew model coefficients 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Issues relating to use of an Alternate Dependent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0013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Expand target </a:t>
            </a:r>
            <a:r>
              <a:rPr lang="en-US" dirty="0"/>
              <a:t>to include claimants receiving at least </a:t>
            </a:r>
            <a:r>
              <a:rPr lang="en-US" dirty="0" smtClean="0"/>
              <a:t>some percentage of </a:t>
            </a:r>
            <a:r>
              <a:rPr lang="en-US" dirty="0"/>
              <a:t>their total </a:t>
            </a:r>
            <a:r>
              <a:rPr lang="en-US" dirty="0" smtClean="0"/>
              <a:t>entitlement (i.e. claiming 90% of total entitlement instead of 100%)</a:t>
            </a:r>
          </a:p>
          <a:p>
            <a:endParaRPr lang="en-US" dirty="0"/>
          </a:p>
          <a:p>
            <a:r>
              <a:rPr lang="en-US" dirty="0" smtClean="0"/>
              <a:t>Broadens the profiling target population to include long duration claimants that might not necessarily be </a:t>
            </a:r>
            <a:r>
              <a:rPr lang="en-US" dirty="0" smtClean="0"/>
              <a:t>exhausting </a:t>
            </a:r>
            <a:r>
              <a:rPr lang="en-US" dirty="0" smtClean="0"/>
              <a:t>that could still benefit from RESEA and be able to return to work sooner OR find better employment with assistance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Variations </a:t>
            </a:r>
            <a:r>
              <a:rPr lang="en-US" dirty="0"/>
              <a:t>of the Dependent </a:t>
            </a:r>
            <a:r>
              <a:rPr lang="en-US" dirty="0" smtClean="0"/>
              <a:t>Variable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498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74379"/>
            <a:ext cx="7772400" cy="524210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100% Benefit Exhaustion by Number of Years of Education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5724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23580"/>
            <a:ext cx="7924799" cy="525821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Alternate Dependent Variable </a:t>
            </a:r>
            <a:r>
              <a:rPr lang="en-US" dirty="0"/>
              <a:t>by Number of Years of Education</a:t>
            </a:r>
          </a:p>
        </p:txBody>
      </p:sp>
    </p:spTree>
    <p:extLst>
      <p:ext uri="{BB962C8B-B14F-4D97-AF65-F5344CB8AC3E}">
        <p14:creationId xmlns:p14="http://schemas.microsoft.com/office/powerpoint/2010/main" val="11324390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514600"/>
            <a:ext cx="8229599" cy="4191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How you define your target population is up to you and your state</a:t>
            </a:r>
          </a:p>
          <a:p>
            <a:pPr lvl="1"/>
            <a:r>
              <a:rPr lang="en-US" dirty="0" smtClean="0"/>
              <a:t>Be aware of the issues with some alternative dependent variable definitions with relation to the logistical modeling process</a:t>
            </a:r>
          </a:p>
          <a:p>
            <a:pPr lvl="1"/>
            <a:r>
              <a:rPr lang="en-US" b="1" dirty="0" smtClean="0"/>
              <a:t>Legally m</a:t>
            </a:r>
            <a:r>
              <a:rPr lang="en-US" b="1" dirty="0" smtClean="0"/>
              <a:t>ust </a:t>
            </a:r>
            <a:r>
              <a:rPr lang="en-US" b="1" dirty="0" smtClean="0"/>
              <a:t>be based on expectations of identifying potential long-term unemployed claimants that will likely benefit from employment services</a:t>
            </a:r>
          </a:p>
          <a:p>
            <a:r>
              <a:rPr lang="en-US" dirty="0" smtClean="0"/>
              <a:t>Players in the decision can include</a:t>
            </a:r>
          </a:p>
          <a:p>
            <a:pPr lvl="1"/>
            <a:r>
              <a:rPr lang="en-US" dirty="0" smtClean="0"/>
              <a:t>RESEA Coordinator</a:t>
            </a:r>
          </a:p>
          <a:p>
            <a:pPr lvl="1"/>
            <a:r>
              <a:rPr lang="en-US" dirty="0" smtClean="0"/>
              <a:t>WPRS Coordinator</a:t>
            </a:r>
          </a:p>
          <a:p>
            <a:pPr lvl="1"/>
            <a:r>
              <a:rPr lang="en-US" dirty="0" smtClean="0"/>
              <a:t>Employment Services Representatives</a:t>
            </a:r>
          </a:p>
          <a:p>
            <a:pPr lvl="1"/>
            <a:r>
              <a:rPr lang="en-US" dirty="0" smtClean="0"/>
              <a:t>Others</a:t>
            </a:r>
          </a:p>
          <a:p>
            <a:r>
              <a:rPr lang="en-US" dirty="0" smtClean="0"/>
              <a:t>Decision should be made based on who the state feels would best be served by </a:t>
            </a:r>
            <a:r>
              <a:rPr lang="en-US" dirty="0" smtClean="0"/>
              <a:t>the employment services while fitting remaining within legal parameters of Section 303, SSA.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Defining the Dependent/Target Population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7899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9038</TotalTime>
  <Words>2270</Words>
  <Application>Microsoft Office PowerPoint</Application>
  <PresentationFormat>On-screen Show (4:3)</PresentationFormat>
  <Paragraphs>411</Paragraphs>
  <Slides>40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Calibri</vt:lpstr>
      <vt:lpstr>Cambria Math</vt:lpstr>
      <vt:lpstr>Candara</vt:lpstr>
      <vt:lpstr>Symbol</vt:lpstr>
      <vt:lpstr>Wingdings</vt:lpstr>
      <vt:lpstr>Waveform</vt:lpstr>
      <vt:lpstr>STEP 1: Selecting Data for Model Building</vt:lpstr>
      <vt:lpstr>What data do we need?</vt:lpstr>
      <vt:lpstr>Data Collection</vt:lpstr>
      <vt:lpstr>Data Collection Cont.</vt:lpstr>
      <vt:lpstr>Data Collection Cont.</vt:lpstr>
      <vt:lpstr>Data Collection Cont.</vt:lpstr>
      <vt:lpstr>Targeted Population</vt:lpstr>
      <vt:lpstr>Data Selection</vt:lpstr>
      <vt:lpstr>What are we looking for?</vt:lpstr>
      <vt:lpstr>What Kinds of Data to Use?</vt:lpstr>
      <vt:lpstr>UI Claims and Benefits Data</vt:lpstr>
      <vt:lpstr>Claimant Characteristics and Indicators of Economic Climate</vt:lpstr>
      <vt:lpstr>More Variables to Consider</vt:lpstr>
      <vt:lpstr>The Utah Model (2009 spec)</vt:lpstr>
      <vt:lpstr>UT’s Model</vt:lpstr>
      <vt:lpstr>UT’s Model (cont.)</vt:lpstr>
      <vt:lpstr>Other Commonly Used and Recommended Variables</vt:lpstr>
      <vt:lpstr>Recommended Variables cont.</vt:lpstr>
      <vt:lpstr>Key Calculated Variables cont.</vt:lpstr>
      <vt:lpstr>Key Calculated Variables Cont.</vt:lpstr>
      <vt:lpstr>Further calculations to keep in mind</vt:lpstr>
      <vt:lpstr>Additional Calculated Variables</vt:lpstr>
      <vt:lpstr> </vt:lpstr>
      <vt:lpstr>Note:</vt:lpstr>
      <vt:lpstr>Additional Calculated Variables</vt:lpstr>
      <vt:lpstr>The Dependent Variable: UI Benefit Exhaustion</vt:lpstr>
      <vt:lpstr>Defining an Exhaustee</vt:lpstr>
      <vt:lpstr>Claimants by % of MBA Paid (AMT_PAID / MBA)</vt:lpstr>
      <vt:lpstr>Exhaustion Rates (100% of Potential Benefits Paid) by Weeks of Potential Duration</vt:lpstr>
      <vt:lpstr>Number of Claimants by Potential Duration</vt:lpstr>
      <vt:lpstr>PowerPoint Presentation</vt:lpstr>
      <vt:lpstr>Model Scores Broken into 10 Equal Sized Groups Compared to the Average Potential Duration  Based on the Utah Model Specs with 100% Benefit Exhaustion</vt:lpstr>
      <vt:lpstr>Alternative Approaches to Modeling Long Term Unemployment</vt:lpstr>
      <vt:lpstr>Alternative Dependent Variables</vt:lpstr>
      <vt:lpstr>Considerations When Modifying the Targeted Population</vt:lpstr>
      <vt:lpstr>Issues relating to use of an Alternate Dependent</vt:lpstr>
      <vt:lpstr>Other Variations of the Dependent Variable</vt:lpstr>
      <vt:lpstr>100% Benefit Exhaustion by Number of Years of Education</vt:lpstr>
      <vt:lpstr>Alternate Dependent Variable by Number of Years of Education</vt:lpstr>
      <vt:lpstr>Defining the Dependent/Target Population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 1: Data Collection and Variable Identification</dc:title>
  <dc:creator>KS</dc:creator>
  <cp:lastModifiedBy>Stapleton, Kevin - ETA</cp:lastModifiedBy>
  <cp:revision>89</cp:revision>
  <cp:lastPrinted>2016-04-12T17:50:39Z</cp:lastPrinted>
  <dcterms:created xsi:type="dcterms:W3CDTF">2015-09-01T21:45:05Z</dcterms:created>
  <dcterms:modified xsi:type="dcterms:W3CDTF">2019-10-09T11:50:35Z</dcterms:modified>
</cp:coreProperties>
</file>