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85" r:id="rId3"/>
    <p:sldId id="286" r:id="rId4"/>
    <p:sldId id="287" r:id="rId5"/>
    <p:sldId id="288" r:id="rId6"/>
    <p:sldId id="289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7010400" cy="92964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5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2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fld id="{BFDEC225-C684-4149-BBD5-0A2848A3C71B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29676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E7BCDCA9-50C1-47CA-B634-ECC7A55B8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5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8319" cy="465242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886" y="1"/>
            <a:ext cx="3038319" cy="465242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fld id="{AEA52CD2-52AC-4657-A243-677E513B078E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5025" cy="3484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520" y="4416636"/>
            <a:ext cx="5607362" cy="4182959"/>
          </a:xfrm>
          <a:prstGeom prst="rect">
            <a:avLst/>
          </a:prstGeom>
        </p:spPr>
        <p:txBody>
          <a:bodyPr vert="horz" lIns="91427" tIns="45713" rIns="91427" bIns="4571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055"/>
            <a:ext cx="3038319" cy="465242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886" y="8829055"/>
            <a:ext cx="3038319" cy="465242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7E78AFFD-FB6B-492D-AEA8-BD5F68076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63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8AFFD-FB6B-492D-AEA8-BD5F680762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384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EA7BA24-F589-4153-96DC-835096DF162A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585E4C8-9A5D-4498-943B-C758B357C8C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9.png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7.bin"/><Relationship Id="rId3" Type="http://schemas.openxmlformats.org/officeDocument/2006/relationships/image" Target="../media/image12.png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9.png"/><Relationship Id="rId14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8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9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USING SPSS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8768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04800" y="2445797"/>
            <a:ext cx="2819400" cy="2057400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SPSS is a windows based statistical software package that works with other programs including spreadsheets, data bases, and word processors.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6750" y="1912397"/>
            <a:ext cx="2095500" cy="616997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What is SPSS?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925866"/>
            <a:ext cx="4815203" cy="221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26626" y="3886200"/>
            <a:ext cx="1021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en-US" dirty="0" smtClean="0"/>
              <a:t>File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2. </a:t>
            </a:r>
            <a:r>
              <a:rPr lang="en-US" dirty="0" smtClean="0"/>
              <a:t>Open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en-US" dirty="0" smtClean="0"/>
              <a:t>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5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RUNNING DESCRIPTIVE STATISTICS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67"/>
          <a:stretch/>
        </p:blipFill>
        <p:spPr bwMode="auto">
          <a:xfrm>
            <a:off x="2898610" y="2667401"/>
            <a:ext cx="6016788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43" y="4724400"/>
            <a:ext cx="8462963" cy="125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410" y="2775907"/>
            <a:ext cx="2743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sz="1600" u="sng" dirty="0"/>
              <a:t>A</a:t>
            </a:r>
            <a:r>
              <a:rPr lang="en-US" sz="1600" dirty="0"/>
              <a:t>nalyze </a:t>
            </a:r>
            <a:endParaRPr lang="en-US" sz="1600" dirty="0" smtClean="0"/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sz="1600" dirty="0" smtClean="0"/>
              <a:t>D</a:t>
            </a:r>
            <a:r>
              <a:rPr lang="en-US" sz="1600" u="sng" dirty="0" smtClean="0"/>
              <a:t>e</a:t>
            </a:r>
            <a:r>
              <a:rPr lang="en-US" sz="1600" dirty="0" smtClean="0"/>
              <a:t>scriptive </a:t>
            </a:r>
            <a:r>
              <a:rPr lang="en-US" sz="1600" dirty="0"/>
              <a:t>Statistics 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sz="1600" u="sng" dirty="0"/>
              <a:t>D</a:t>
            </a:r>
            <a:r>
              <a:rPr lang="en-US" sz="1600" dirty="0"/>
              <a:t>escriptives...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sz="1600" dirty="0"/>
              <a:t>Choose </a:t>
            </a:r>
            <a:r>
              <a:rPr lang="en-US" sz="1600" dirty="0" smtClean="0"/>
              <a:t>YEARS_OF_EDUCATION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sz="1600" dirty="0" smtClean="0"/>
              <a:t>Options</a:t>
            </a:r>
            <a:endParaRPr lang="en-US" sz="1600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462256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OUTPUT WINDOW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53445" y="5982521"/>
            <a:ext cx="443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 PRINT</a:t>
            </a:r>
            <a:r>
              <a:rPr lang="en-US" dirty="0" smtClean="0"/>
              <a:t>: File </a:t>
            </a:r>
            <a:r>
              <a:rPr lang="en-US" dirty="0" smtClean="0">
                <a:sym typeface="Wingdings" panose="05000000000000000000" pitchFamily="2" charset="2"/>
              </a:rPr>
              <a:t> Export  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87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MODIFYING A DATABASE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2971800"/>
            <a:ext cx="32430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Apply Filters</a:t>
            </a:r>
            <a:r>
              <a:rPr lang="en-US" sz="3200" dirty="0" smtClean="0"/>
              <a:t>:</a:t>
            </a:r>
          </a:p>
          <a:p>
            <a:pPr marL="342900" indent="-342900">
              <a:buAutoNum type="arabicPeriod"/>
            </a:pPr>
            <a:r>
              <a:rPr lang="en-US" sz="3200" u="sng" dirty="0" smtClean="0"/>
              <a:t>D</a:t>
            </a:r>
            <a:r>
              <a:rPr lang="en-US" sz="3200" dirty="0" smtClean="0"/>
              <a:t>ata</a:t>
            </a:r>
          </a:p>
          <a:p>
            <a:pPr marL="342900" indent="-342900">
              <a:buAutoNum type="arabicPeriod"/>
            </a:pPr>
            <a:r>
              <a:rPr lang="en-US" sz="3200" dirty="0" smtClean="0"/>
              <a:t>Select Cases…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15"/>
          <a:stretch/>
        </p:blipFill>
        <p:spPr bwMode="auto">
          <a:xfrm>
            <a:off x="4267200" y="1502664"/>
            <a:ext cx="4648200" cy="525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08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TRANSFORMING VARIABLES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30" b="52333"/>
          <a:stretch/>
        </p:blipFill>
        <p:spPr bwMode="auto">
          <a:xfrm>
            <a:off x="3581400" y="3962400"/>
            <a:ext cx="5129265" cy="254707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28600" y="48768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/>
              <a:t>Transform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Recode into Different Variables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81000" y="2286000"/>
          <a:ext cx="2286000" cy="1331976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Education Variable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0 – Less than 12 years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1 – HS Diploma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2 – 12 &lt; education years&lt;16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3 – College Degree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4 – Greater than 16 years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62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VARIABLES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48000"/>
            <a:ext cx="5725160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33400" y="3700272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/>
              <a:t>Transform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Compute Variable…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endParaRPr lang="en-US" dirty="0">
              <a:sym typeface="Wingdings" panose="05000000000000000000" pitchFamily="2" charset="2"/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en-US" b="1" dirty="0" smtClean="0">
                <a:sym typeface="Wingdings" panose="05000000000000000000" pitchFamily="2" charset="2"/>
              </a:rPr>
              <a:t>EX</a:t>
            </a:r>
            <a:r>
              <a:rPr lang="en-US" dirty="0" smtClean="0">
                <a:sym typeface="Wingdings" panose="05000000000000000000" pitchFamily="2" charset="2"/>
              </a:rPr>
              <a:t>: CAT_ED = 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7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1981200"/>
            <a:ext cx="7772400" cy="1524000"/>
          </a:xfrm>
        </p:spPr>
        <p:txBody>
          <a:bodyPr/>
          <a:lstStyle/>
          <a:p>
            <a:r>
              <a:rPr lang="en-US" dirty="0" smtClean="0"/>
              <a:t>MEASURES OF CENTRALITY FOR QUANTITATIVE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25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3052465"/>
            <a:ext cx="731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POPULATION (N)</a:t>
            </a:r>
            <a:r>
              <a:rPr lang="en-US" dirty="0" smtClean="0"/>
              <a:t>: All the elements from a set of data. </a:t>
            </a:r>
          </a:p>
          <a:p>
            <a:endParaRPr lang="en-US" dirty="0"/>
          </a:p>
          <a:p>
            <a:pPr algn="ctr"/>
            <a:r>
              <a:rPr lang="en-US" dirty="0"/>
              <a:t>U</a:t>
            </a:r>
            <a:r>
              <a:rPr lang="en-US" baseline="-25000" dirty="0"/>
              <a:t>1</a:t>
            </a:r>
            <a:r>
              <a:rPr lang="en-US" dirty="0"/>
              <a:t>, U</a:t>
            </a:r>
            <a:r>
              <a:rPr lang="en-US" baseline="-25000" dirty="0"/>
              <a:t>2</a:t>
            </a:r>
            <a:r>
              <a:rPr lang="en-US" dirty="0"/>
              <a:t>, ..., U</a:t>
            </a:r>
            <a:r>
              <a:rPr lang="en-US" b="1" baseline="-25000" dirty="0"/>
              <a:t>N</a:t>
            </a:r>
            <a:endParaRPr lang="en-US" b="1" dirty="0" smtClean="0"/>
          </a:p>
          <a:p>
            <a:endParaRPr lang="en-US" dirty="0"/>
          </a:p>
          <a:p>
            <a:r>
              <a:rPr lang="en-US" b="1" dirty="0" smtClean="0"/>
              <a:t>SAMPLE (n)</a:t>
            </a:r>
            <a:r>
              <a:rPr lang="en-US" dirty="0" smtClean="0"/>
              <a:t>: Consists of one or more observations from the population.</a:t>
            </a:r>
          </a:p>
          <a:p>
            <a:endParaRPr lang="en-US" dirty="0"/>
          </a:p>
          <a:p>
            <a:pPr algn="ctr"/>
            <a:r>
              <a:rPr lang="en-US" dirty="0"/>
              <a:t>y</a:t>
            </a:r>
            <a:r>
              <a:rPr lang="en-US" baseline="-25000" dirty="0"/>
              <a:t>1</a:t>
            </a:r>
            <a:r>
              <a:rPr lang="en-US" dirty="0"/>
              <a:t>, y</a:t>
            </a:r>
            <a:r>
              <a:rPr lang="en-US" baseline="-25000" dirty="0"/>
              <a:t>2</a:t>
            </a:r>
            <a:r>
              <a:rPr lang="en-US" dirty="0"/>
              <a:t>, ..., </a:t>
            </a:r>
            <a:r>
              <a:rPr lang="en-US" dirty="0" err="1"/>
              <a:t>y</a:t>
            </a:r>
            <a:r>
              <a:rPr lang="en-US" b="1" baseline="-25000" dirty="0" err="1"/>
              <a:t>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0298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(AVERAGE)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18032" y="2438400"/>
            <a:ext cx="678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Definition</a:t>
            </a:r>
            <a:r>
              <a:rPr lang="en-US" dirty="0" smtClean="0"/>
              <a:t>: It </a:t>
            </a:r>
            <a:r>
              <a:rPr lang="en-US" dirty="0"/>
              <a:t>is the sum of individual scores divided by the number of individuals.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 </a:t>
            </a:r>
            <a:r>
              <a:rPr lang="en-US" b="1" dirty="0" smtClean="0"/>
              <a:t>parameter</a:t>
            </a:r>
            <a:r>
              <a:rPr lang="en-US" dirty="0" smtClean="0"/>
              <a:t> is a measurable </a:t>
            </a:r>
            <a:r>
              <a:rPr lang="en-US" dirty="0"/>
              <a:t>characteristic of a </a:t>
            </a:r>
            <a:r>
              <a:rPr lang="en-US" b="1" dirty="0" smtClean="0"/>
              <a:t>population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m</a:t>
            </a:r>
            <a:r>
              <a:rPr lang="en-US" dirty="0" smtClean="0"/>
              <a:t>ean of a population is defined as:</a:t>
            </a:r>
          </a:p>
          <a:p>
            <a:endParaRPr lang="en-US" dirty="0"/>
          </a:p>
          <a:p>
            <a:pPr algn="ctr"/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Note</a:t>
            </a:r>
            <a:r>
              <a:rPr lang="en-US" dirty="0"/>
              <a:t>: The population total is defined as </a:t>
            </a:r>
            <a:r>
              <a:rPr lang="en-US" dirty="0">
                <a:latin typeface="Symbol"/>
                <a:ea typeface="Times New Roman"/>
                <a:cs typeface="Times New Roman"/>
              </a:rPr>
              <a:t>t </a:t>
            </a:r>
            <a:r>
              <a:rPr lang="en-US" dirty="0">
                <a:latin typeface="Times New Roman"/>
                <a:ea typeface="Times New Roman"/>
              </a:rPr>
              <a:t>= </a:t>
            </a:r>
            <a:r>
              <a:rPr lang="en-US" dirty="0" smtClean="0">
                <a:latin typeface="Times New Roman"/>
                <a:ea typeface="Times New Roman"/>
              </a:rPr>
              <a:t>N</a:t>
            </a:r>
            <a:r>
              <a:rPr lang="en-US" dirty="0" smtClean="0">
                <a:latin typeface="Symbol"/>
                <a:ea typeface="Times New Roman"/>
                <a:cs typeface="Times New Roman"/>
              </a:rPr>
              <a:t>m</a:t>
            </a:r>
            <a:r>
              <a:rPr lang="en-US" dirty="0"/>
              <a:t> </a:t>
            </a:r>
            <a:r>
              <a:rPr lang="en-US" dirty="0">
                <a:latin typeface="Times New Roman"/>
                <a:ea typeface="Times New Roman"/>
              </a:rPr>
              <a:t>=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A </a:t>
            </a:r>
            <a:r>
              <a:rPr lang="en-US" b="1" dirty="0" smtClean="0"/>
              <a:t>statistic</a:t>
            </a:r>
            <a:r>
              <a:rPr lang="en-US" dirty="0" smtClean="0"/>
              <a:t> is a measurable </a:t>
            </a:r>
            <a:r>
              <a:rPr lang="en-US" dirty="0"/>
              <a:t>characteristic of </a:t>
            </a:r>
            <a:r>
              <a:rPr lang="en-US" dirty="0" smtClean="0"/>
              <a:t>a</a:t>
            </a:r>
            <a:r>
              <a:rPr lang="en-US" dirty="0"/>
              <a:t> </a:t>
            </a:r>
            <a:r>
              <a:rPr lang="en-US" b="1" dirty="0" smtClean="0"/>
              <a:t>sample.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The mean of a sample is defined as: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870" y="3874021"/>
            <a:ext cx="1152525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60" y="5744350"/>
            <a:ext cx="129540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488" y="4616971"/>
            <a:ext cx="60960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112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(MEAN)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057400"/>
            <a:ext cx="3886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POPULATION</a:t>
            </a:r>
            <a:r>
              <a:rPr lang="en-US" dirty="0" smtClean="0"/>
              <a:t> (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N = 6</a:t>
            </a:r>
            <a:r>
              <a:rPr lang="en-US" dirty="0" smtClean="0"/>
              <a:t>)</a:t>
            </a:r>
          </a:p>
          <a:p>
            <a:r>
              <a:rPr lang="en-US" dirty="0"/>
              <a:t>U</a:t>
            </a:r>
            <a:r>
              <a:rPr lang="en-US" baseline="-25000" dirty="0"/>
              <a:t>1</a:t>
            </a:r>
            <a:r>
              <a:rPr lang="en-US" dirty="0"/>
              <a:t> = 3</a:t>
            </a:r>
          </a:p>
          <a:p>
            <a:r>
              <a:rPr lang="en-US" dirty="0"/>
              <a:t>U</a:t>
            </a:r>
            <a:r>
              <a:rPr lang="en-US" baseline="-25000" dirty="0"/>
              <a:t>2</a:t>
            </a:r>
            <a:r>
              <a:rPr lang="en-US" dirty="0"/>
              <a:t> = 1</a:t>
            </a:r>
          </a:p>
          <a:p>
            <a:r>
              <a:rPr lang="en-US" dirty="0"/>
              <a:t>U</a:t>
            </a:r>
            <a:r>
              <a:rPr lang="en-US" baseline="-25000" dirty="0"/>
              <a:t>3</a:t>
            </a:r>
            <a:r>
              <a:rPr lang="en-US" dirty="0"/>
              <a:t> = 4</a:t>
            </a:r>
          </a:p>
          <a:p>
            <a:r>
              <a:rPr lang="en-US" dirty="0"/>
              <a:t>U</a:t>
            </a:r>
            <a:r>
              <a:rPr lang="en-US" baseline="-25000" dirty="0"/>
              <a:t>4</a:t>
            </a:r>
            <a:r>
              <a:rPr lang="en-US" dirty="0"/>
              <a:t> = 2</a:t>
            </a:r>
          </a:p>
          <a:p>
            <a:r>
              <a:rPr lang="en-US" dirty="0"/>
              <a:t>U</a:t>
            </a:r>
            <a:r>
              <a:rPr lang="en-US" baseline="-25000" dirty="0"/>
              <a:t>5</a:t>
            </a:r>
            <a:r>
              <a:rPr lang="en-US" dirty="0"/>
              <a:t> = 2</a:t>
            </a:r>
          </a:p>
          <a:p>
            <a:r>
              <a:rPr lang="en-US" dirty="0"/>
              <a:t>U</a:t>
            </a:r>
            <a:r>
              <a:rPr lang="en-US" baseline="-25000" dirty="0"/>
              <a:t>6</a:t>
            </a:r>
            <a:r>
              <a:rPr lang="en-US" dirty="0"/>
              <a:t> = 0</a:t>
            </a:r>
          </a:p>
          <a:p>
            <a:endParaRPr lang="en-US" dirty="0" smtClean="0"/>
          </a:p>
          <a:p>
            <a:r>
              <a:rPr lang="en-US" dirty="0" smtClean="0"/>
              <a:t>Formula for mean:</a:t>
            </a:r>
          </a:p>
          <a:p>
            <a:endParaRPr lang="en-US" dirty="0"/>
          </a:p>
          <a:p>
            <a:r>
              <a:rPr lang="en-US" dirty="0" smtClean="0"/>
              <a:t>	= (3 + 1 + 4 + 2 + 2 + 0) = </a:t>
            </a:r>
            <a:r>
              <a:rPr lang="en-US" b="1" dirty="0" smtClean="0">
                <a:solidFill>
                  <a:srgbClr val="00B050"/>
                </a:solidFill>
              </a:rPr>
              <a:t>12</a:t>
            </a:r>
          </a:p>
          <a:p>
            <a:endParaRPr lang="en-US" dirty="0" smtClean="0"/>
          </a:p>
          <a:p>
            <a:r>
              <a:rPr lang="en-US" dirty="0" smtClean="0"/>
              <a:t>		= </a:t>
            </a:r>
            <a:r>
              <a:rPr lang="en-US" b="1" dirty="0" smtClean="0">
                <a:solidFill>
                  <a:srgbClr val="00B050"/>
                </a:solidFill>
              </a:rPr>
              <a:t>12</a:t>
            </a:r>
            <a:r>
              <a:rPr lang="en-US" dirty="0" smtClean="0"/>
              <a:t> /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6</a:t>
            </a:r>
            <a:r>
              <a:rPr lang="en-US" dirty="0" smtClean="0"/>
              <a:t> = </a:t>
            </a:r>
            <a:r>
              <a:rPr lang="en-US" b="1" dirty="0" smtClean="0"/>
              <a:t>2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036505"/>
            <a:ext cx="115887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02378"/>
            <a:ext cx="60960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12" y="5145182"/>
            <a:ext cx="115887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953000" y="2562113"/>
            <a:ext cx="3886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SAMPLE</a:t>
            </a:r>
            <a:r>
              <a:rPr lang="en-US" dirty="0" smtClean="0"/>
              <a:t> (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N = 3</a:t>
            </a:r>
            <a:r>
              <a:rPr lang="en-US" dirty="0" smtClean="0"/>
              <a:t>)</a:t>
            </a:r>
          </a:p>
          <a:p>
            <a:r>
              <a:rPr lang="en-US" dirty="0" smtClean="0"/>
              <a:t>y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4</a:t>
            </a:r>
            <a:endParaRPr lang="en-US" dirty="0"/>
          </a:p>
          <a:p>
            <a:r>
              <a:rPr lang="en-US" dirty="0" smtClean="0"/>
              <a:t>y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3</a:t>
            </a:r>
            <a:endParaRPr lang="en-US" dirty="0"/>
          </a:p>
          <a:p>
            <a:r>
              <a:rPr lang="en-US" dirty="0" smtClean="0"/>
              <a:t>y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0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Formula for mean: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	= (4 + 3 + 0) = </a:t>
            </a:r>
            <a:r>
              <a:rPr lang="en-US" b="1" dirty="0" smtClean="0">
                <a:solidFill>
                  <a:srgbClr val="00B050"/>
                </a:solidFill>
              </a:rPr>
              <a:t>7</a:t>
            </a:r>
            <a:endParaRPr lang="en-US" b="1" dirty="0">
              <a:solidFill>
                <a:srgbClr val="00B05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	 </a:t>
            </a:r>
            <a:r>
              <a:rPr lang="en-US" dirty="0" smtClean="0"/>
              <a:t>      = </a:t>
            </a:r>
            <a:r>
              <a:rPr lang="en-US" b="1" dirty="0" smtClean="0">
                <a:solidFill>
                  <a:srgbClr val="00B050"/>
                </a:solidFill>
              </a:rPr>
              <a:t>7</a:t>
            </a:r>
            <a:r>
              <a:rPr lang="en-US" dirty="0" smtClean="0"/>
              <a:t> / </a:t>
            </a:r>
            <a:r>
              <a:rPr lang="en-US" b="1" dirty="0" smtClean="0">
                <a:solidFill>
                  <a:srgbClr val="0070C0"/>
                </a:solidFill>
              </a:rPr>
              <a:t>3</a:t>
            </a:r>
            <a:r>
              <a:rPr lang="en-US" dirty="0" smtClean="0"/>
              <a:t> = </a:t>
            </a:r>
            <a:r>
              <a:rPr lang="en-US" b="1" dirty="0" smtClean="0"/>
              <a:t>2.333</a:t>
            </a:r>
            <a:r>
              <a:rPr lang="en-US" dirty="0" smtClean="0"/>
              <a:t>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584067"/>
            <a:ext cx="129540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8839161"/>
              </p:ext>
            </p:extLst>
          </p:nvPr>
        </p:nvGraphicFramePr>
        <p:xfrm>
          <a:off x="4974336" y="4408773"/>
          <a:ext cx="863600" cy="616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Equation" r:id="rId6" imgW="355320" imgH="253800" progId="Equation.3">
                  <p:embed/>
                </p:oleObj>
              </mc:Choice>
              <mc:Fallback>
                <p:oleObj name="Equation" r:id="rId6" imgW="35532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74336" y="4408773"/>
                        <a:ext cx="863600" cy="616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005578"/>
            <a:ext cx="129540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28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4294967295"/>
          </p:nvPr>
        </p:nvSpPr>
        <p:spPr>
          <a:xfrm>
            <a:off x="762000" y="2674938"/>
            <a:ext cx="8382000" cy="904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b="1" dirty="0" smtClean="0"/>
              <a:t>Years of Education in the Seminar Small Sample Data Set </a:t>
            </a:r>
          </a:p>
          <a:p>
            <a:pPr marL="0" indent="0" algn="ctr">
              <a:buNone/>
            </a:pPr>
            <a:r>
              <a:rPr lang="en-US" b="1" dirty="0" smtClean="0"/>
              <a:t>MEAN</a:t>
            </a:r>
            <a:r>
              <a:rPr lang="en-US" dirty="0" smtClean="0"/>
              <a:t>: 12.60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63" y="3733800"/>
            <a:ext cx="8462963" cy="125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23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1828800"/>
            <a:ext cx="7772400" cy="1524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MEASURES OF DISPERSION (VARIATION) FOR QUANTITATIVE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23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593848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arithmetic, the </a:t>
            </a:r>
            <a:r>
              <a:rPr lang="en-US" b="1" dirty="0"/>
              <a:t>range</a:t>
            </a:r>
            <a:r>
              <a:rPr lang="en-US" dirty="0"/>
              <a:t> of a set of data is the difference between the largest and smallest </a:t>
            </a:r>
            <a:r>
              <a:rPr lang="en-US" dirty="0" smtClean="0"/>
              <a:t>values.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63" y="3733800"/>
            <a:ext cx="8462963" cy="125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05200" y="5178552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Maximum = 20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Minimum = 0</a:t>
            </a:r>
          </a:p>
          <a:p>
            <a:r>
              <a:rPr lang="en-US" b="1" dirty="0" smtClean="0"/>
              <a:t>Range = </a:t>
            </a:r>
            <a:r>
              <a:rPr lang="en-US" b="1" dirty="0" smtClean="0">
                <a:solidFill>
                  <a:srgbClr val="0070C0"/>
                </a:solidFill>
              </a:rPr>
              <a:t>20</a:t>
            </a:r>
            <a:r>
              <a:rPr lang="en-US" dirty="0" smtClean="0"/>
              <a:t> – </a:t>
            </a:r>
            <a:r>
              <a:rPr lang="en-US" b="1" dirty="0" smtClean="0">
                <a:solidFill>
                  <a:srgbClr val="00B050"/>
                </a:solidFill>
              </a:rPr>
              <a:t>0</a:t>
            </a:r>
            <a:r>
              <a:rPr lang="en-US" dirty="0" smtClean="0"/>
              <a:t> = </a:t>
            </a:r>
            <a:r>
              <a:rPr lang="en-US" b="1" dirty="0" smtClean="0"/>
              <a:t>20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1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2514600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Variance</a:t>
            </a:r>
            <a:r>
              <a:rPr lang="en-US" dirty="0" smtClean="0"/>
              <a:t> </a:t>
            </a:r>
            <a:r>
              <a:rPr lang="en-US" dirty="0"/>
              <a:t>measures how far a set of numbers are spread out. 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Small </a:t>
            </a:r>
            <a:r>
              <a:rPr lang="en-US" dirty="0"/>
              <a:t>variance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dirty="0"/>
              <a:t>data points tend to be very close to the mean (expected value) and hence to each </a:t>
            </a:r>
            <a:r>
              <a:rPr lang="en-US" dirty="0" smtClean="0"/>
              <a:t>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High </a:t>
            </a:r>
            <a:r>
              <a:rPr lang="en-US" dirty="0"/>
              <a:t>variance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data </a:t>
            </a:r>
            <a:r>
              <a:rPr lang="en-US" dirty="0"/>
              <a:t>points are very spread out around the mean and from each </a:t>
            </a:r>
            <a:r>
              <a:rPr lang="en-US" dirty="0" smtClean="0"/>
              <a:t>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POPULATION</a:t>
            </a:r>
            <a:r>
              <a:rPr lang="en-US" dirty="0" smtClean="0"/>
              <a:t>:				</a:t>
            </a:r>
            <a:r>
              <a:rPr lang="en-US" b="1" dirty="0" smtClean="0">
                <a:solidFill>
                  <a:srgbClr val="00B050"/>
                </a:solidFill>
              </a:rPr>
              <a:t>SAMPLE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014" y="4602547"/>
            <a:ext cx="2285999" cy="116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736" y="4572000"/>
            <a:ext cx="2438400" cy="1223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59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DEVIATION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2590800"/>
            <a:ext cx="861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Standard deviation </a:t>
            </a:r>
            <a:r>
              <a:rPr lang="en-US" b="1" dirty="0" smtClean="0"/>
              <a:t>(SD) </a:t>
            </a:r>
            <a:r>
              <a:rPr lang="en-US" dirty="0" smtClean="0"/>
              <a:t>is a measure </a:t>
            </a:r>
            <a:r>
              <a:rPr lang="en-US" dirty="0"/>
              <a:t>that is used to quantify the amount of variation or dispersion of a set of data </a:t>
            </a:r>
            <a:r>
              <a:rPr lang="en-US" dirty="0" smtClean="0"/>
              <a:t>values.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70C0"/>
                </a:solidFill>
              </a:rPr>
              <a:t>POPULATION: </a:t>
            </a:r>
            <a:r>
              <a:rPr lang="en-US" dirty="0" smtClean="0"/>
              <a:t>			           </a:t>
            </a:r>
            <a:r>
              <a:rPr lang="en-US" b="1" dirty="0" smtClean="0">
                <a:solidFill>
                  <a:srgbClr val="00B050"/>
                </a:solidFill>
              </a:rPr>
              <a:t>SAMPLE: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713887"/>
              </p:ext>
            </p:extLst>
          </p:nvPr>
        </p:nvGraphicFramePr>
        <p:xfrm>
          <a:off x="2362200" y="3810000"/>
          <a:ext cx="11334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Equation" r:id="rId3" imgW="1854200" imgH="660400" progId="Equation.3">
                  <p:embed/>
                </p:oleObj>
              </mc:Choice>
              <mc:Fallback>
                <p:oleObj name="Equation" r:id="rId3" imgW="1854200" imgH="660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810000"/>
                        <a:ext cx="113347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400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70555"/>
              </p:ext>
            </p:extLst>
          </p:nvPr>
        </p:nvGraphicFramePr>
        <p:xfrm>
          <a:off x="6019800" y="3877628"/>
          <a:ext cx="10382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Equation" r:id="rId5" imgW="1854200" imgH="660400" progId="Equation.3">
                  <p:embed/>
                </p:oleObj>
              </mc:Choice>
              <mc:Fallback>
                <p:oleObj name="Equation" r:id="rId5" imgW="1854200" imgH="660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3877628"/>
                        <a:ext cx="10382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381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3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(VARIANCE AND STANDARD DEVIATION)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905000"/>
            <a:ext cx="5029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POPULATION</a:t>
            </a:r>
            <a:r>
              <a:rPr lang="en-US" dirty="0"/>
              <a:t> (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N = 6</a:t>
            </a:r>
            <a:r>
              <a:rPr lang="en-US" dirty="0"/>
              <a:t>)</a:t>
            </a:r>
          </a:p>
          <a:p>
            <a:r>
              <a:rPr lang="en-US" dirty="0"/>
              <a:t>U</a:t>
            </a:r>
            <a:r>
              <a:rPr lang="en-US" baseline="-25000" dirty="0"/>
              <a:t>1</a:t>
            </a:r>
            <a:r>
              <a:rPr lang="en-US" dirty="0"/>
              <a:t> = 3</a:t>
            </a:r>
          </a:p>
          <a:p>
            <a:r>
              <a:rPr lang="en-US" dirty="0"/>
              <a:t>U</a:t>
            </a:r>
            <a:r>
              <a:rPr lang="en-US" baseline="-25000" dirty="0"/>
              <a:t>2</a:t>
            </a:r>
            <a:r>
              <a:rPr lang="en-US" dirty="0"/>
              <a:t> = 1</a:t>
            </a:r>
          </a:p>
          <a:p>
            <a:r>
              <a:rPr lang="en-US" dirty="0"/>
              <a:t>U</a:t>
            </a:r>
            <a:r>
              <a:rPr lang="en-US" baseline="-25000" dirty="0"/>
              <a:t>3</a:t>
            </a:r>
            <a:r>
              <a:rPr lang="en-US" dirty="0"/>
              <a:t> = 4</a:t>
            </a:r>
          </a:p>
          <a:p>
            <a:r>
              <a:rPr lang="en-US" dirty="0"/>
              <a:t>U</a:t>
            </a:r>
            <a:r>
              <a:rPr lang="en-US" baseline="-25000" dirty="0"/>
              <a:t>4</a:t>
            </a:r>
            <a:r>
              <a:rPr lang="en-US" dirty="0"/>
              <a:t> = 2</a:t>
            </a:r>
          </a:p>
          <a:p>
            <a:r>
              <a:rPr lang="en-US" dirty="0"/>
              <a:t>U</a:t>
            </a:r>
            <a:r>
              <a:rPr lang="en-US" baseline="-25000" dirty="0"/>
              <a:t>5</a:t>
            </a:r>
            <a:r>
              <a:rPr lang="en-US" dirty="0"/>
              <a:t> = 2</a:t>
            </a:r>
          </a:p>
          <a:p>
            <a:r>
              <a:rPr lang="en-US" dirty="0"/>
              <a:t>U</a:t>
            </a:r>
            <a:r>
              <a:rPr lang="en-US" baseline="-25000" dirty="0"/>
              <a:t>6</a:t>
            </a:r>
            <a:r>
              <a:rPr lang="en-US" dirty="0"/>
              <a:t> = 0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Mean</a:t>
            </a:r>
            <a:r>
              <a:rPr lang="en-US" dirty="0" smtClean="0"/>
              <a:t> = 		= </a:t>
            </a:r>
            <a:r>
              <a:rPr lang="en-US" b="1" dirty="0">
                <a:solidFill>
                  <a:srgbClr val="00B050"/>
                </a:solidFill>
              </a:rPr>
              <a:t>12</a:t>
            </a:r>
            <a:r>
              <a:rPr lang="en-US" dirty="0"/>
              <a:t> /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6</a:t>
            </a:r>
            <a:r>
              <a:rPr lang="en-US" dirty="0"/>
              <a:t> =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Variance</a:t>
            </a:r>
            <a:r>
              <a:rPr lang="en-US" dirty="0" smtClean="0"/>
              <a:t> = </a:t>
            </a:r>
          </a:p>
          <a:p>
            <a:endParaRPr lang="en-US" dirty="0" smtClean="0"/>
          </a:p>
          <a:p>
            <a:r>
              <a:rPr lang="en-US" dirty="0" smtClean="0"/>
              <a:t>= [(3-</a:t>
            </a: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)² + (1-</a:t>
            </a: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)² + … + (0-</a:t>
            </a: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)²] / </a:t>
            </a:r>
            <a:r>
              <a:rPr lang="en-US" b="1" dirty="0" smtClean="0">
                <a:solidFill>
                  <a:srgbClr val="0070C0"/>
                </a:solidFill>
              </a:rPr>
              <a:t>6</a:t>
            </a:r>
            <a:r>
              <a:rPr lang="en-US" dirty="0" smtClean="0"/>
              <a:t> </a:t>
            </a:r>
          </a:p>
          <a:p>
            <a:r>
              <a:rPr lang="en-US" dirty="0" smtClean="0"/>
              <a:t>= </a:t>
            </a:r>
            <a:r>
              <a:rPr lang="en-US" b="1" dirty="0" smtClean="0"/>
              <a:t>1.67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E25B00"/>
                </a:solidFill>
              </a:rPr>
              <a:t>SD</a:t>
            </a:r>
            <a:r>
              <a:rPr lang="en-US" dirty="0" smtClean="0"/>
              <a:t> =  	                 =</a:t>
            </a:r>
            <a:r>
              <a:rPr lang="en-US" dirty="0"/>
              <a:t>	</a:t>
            </a:r>
            <a:r>
              <a:rPr lang="en-US" dirty="0" smtClean="0"/>
              <a:t>= </a:t>
            </a:r>
            <a:r>
              <a:rPr lang="en-US" b="1" dirty="0" smtClean="0">
                <a:solidFill>
                  <a:srgbClr val="E25B00"/>
                </a:solidFill>
              </a:rPr>
              <a:t>1.29</a:t>
            </a:r>
            <a:endParaRPr lang="en-US" b="1" dirty="0">
              <a:solidFill>
                <a:srgbClr val="E25B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41" y="3933388"/>
            <a:ext cx="115887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47272"/>
            <a:ext cx="1628586" cy="828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328388"/>
              </p:ext>
            </p:extLst>
          </p:nvPr>
        </p:nvGraphicFramePr>
        <p:xfrm>
          <a:off x="882791" y="6096000"/>
          <a:ext cx="1130017" cy="476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6" name="Equation" r:id="rId5" imgW="596880" imgH="253800" progId="Equation.3">
                  <p:embed/>
                </p:oleObj>
              </mc:Choice>
              <mc:Fallback>
                <p:oleObj name="Equation" r:id="rId5" imgW="596880" imgH="253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791" y="6096000"/>
                        <a:ext cx="1130017" cy="4765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585578"/>
              </p:ext>
            </p:extLst>
          </p:nvPr>
        </p:nvGraphicFramePr>
        <p:xfrm>
          <a:off x="2362200" y="6235568"/>
          <a:ext cx="54610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7" name="Equation" r:id="rId7" imgW="419040" imgH="228600" progId="Equation.3">
                  <p:embed/>
                </p:oleObj>
              </mc:Choice>
              <mc:Fallback>
                <p:oleObj name="Equation" r:id="rId7" imgW="4190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62200" y="6235568"/>
                        <a:ext cx="546100" cy="296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95800" y="2562113"/>
            <a:ext cx="457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SAMPLE</a:t>
            </a:r>
            <a:r>
              <a:rPr lang="en-US" dirty="0" smtClean="0"/>
              <a:t> (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N = 3</a:t>
            </a:r>
            <a:r>
              <a:rPr lang="en-US" dirty="0" smtClean="0"/>
              <a:t>)</a:t>
            </a:r>
          </a:p>
          <a:p>
            <a:r>
              <a:rPr lang="en-US" dirty="0" smtClean="0"/>
              <a:t>y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4</a:t>
            </a:r>
            <a:endParaRPr lang="en-US" dirty="0"/>
          </a:p>
          <a:p>
            <a:r>
              <a:rPr lang="en-US" dirty="0" smtClean="0"/>
              <a:t>y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3</a:t>
            </a:r>
            <a:endParaRPr lang="en-US" dirty="0"/>
          </a:p>
          <a:p>
            <a:r>
              <a:rPr lang="en-US" dirty="0" smtClean="0"/>
              <a:t>y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0</a:t>
            </a:r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Mean</a:t>
            </a:r>
            <a:r>
              <a:rPr lang="en-US" dirty="0" smtClean="0"/>
              <a:t> = </a:t>
            </a:r>
            <a:r>
              <a:rPr lang="en-US" dirty="0"/>
              <a:t>	</a:t>
            </a:r>
            <a:r>
              <a:rPr lang="en-US" dirty="0" smtClean="0"/>
              <a:t>	= </a:t>
            </a:r>
            <a:r>
              <a:rPr lang="en-US" b="1" dirty="0" smtClean="0">
                <a:solidFill>
                  <a:srgbClr val="00B050"/>
                </a:solidFill>
              </a:rPr>
              <a:t>7</a:t>
            </a:r>
            <a:r>
              <a:rPr lang="en-US" dirty="0" smtClean="0"/>
              <a:t> / </a:t>
            </a:r>
            <a:r>
              <a:rPr lang="en-US" b="1" dirty="0" smtClean="0">
                <a:solidFill>
                  <a:srgbClr val="0070C0"/>
                </a:solidFill>
              </a:rPr>
              <a:t>3</a:t>
            </a:r>
            <a:r>
              <a:rPr lang="en-US" dirty="0" smtClean="0"/>
              <a:t> = </a:t>
            </a:r>
            <a:r>
              <a:rPr lang="en-US" b="1" dirty="0" smtClean="0">
                <a:solidFill>
                  <a:srgbClr val="FF0000"/>
                </a:solidFill>
              </a:rPr>
              <a:t>2.33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b="1" dirty="0" smtClean="0"/>
          </a:p>
          <a:p>
            <a:r>
              <a:rPr lang="en-US" b="1" dirty="0" smtClean="0"/>
              <a:t>Variance </a:t>
            </a:r>
            <a:r>
              <a:rPr lang="en-US" dirty="0" smtClean="0"/>
              <a:t>= </a:t>
            </a:r>
          </a:p>
          <a:p>
            <a:endParaRPr lang="en-US" b="1" dirty="0" smtClean="0"/>
          </a:p>
          <a:p>
            <a:r>
              <a:rPr lang="en-US" dirty="0" smtClean="0"/>
              <a:t>= </a:t>
            </a:r>
            <a:r>
              <a:rPr lang="en-US" dirty="0"/>
              <a:t>[(</a:t>
            </a:r>
            <a:r>
              <a:rPr lang="en-US" dirty="0" smtClean="0"/>
              <a:t>4 </a:t>
            </a:r>
            <a:r>
              <a:rPr lang="en-US" b="1" dirty="0"/>
              <a:t>–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2.33</a:t>
            </a:r>
            <a:r>
              <a:rPr lang="en-US" dirty="0" smtClean="0"/>
              <a:t>)</a:t>
            </a:r>
            <a:r>
              <a:rPr lang="en-US" baseline="30000" dirty="0" smtClean="0"/>
              <a:t> </a:t>
            </a:r>
            <a:r>
              <a:rPr lang="en-US" baseline="30000" dirty="0"/>
              <a:t>2</a:t>
            </a:r>
            <a:r>
              <a:rPr lang="en-US" dirty="0"/>
              <a:t> + (3 </a:t>
            </a:r>
            <a:r>
              <a:rPr lang="en-US" b="1" dirty="0"/>
              <a:t>–</a:t>
            </a:r>
            <a:r>
              <a:rPr lang="en-US" dirty="0" smtClean="0"/>
              <a:t> </a:t>
            </a:r>
            <a:r>
              <a:rPr lang="en-US" b="1" dirty="0">
                <a:solidFill>
                  <a:srgbClr val="FF0000"/>
                </a:solidFill>
              </a:rPr>
              <a:t>2.33</a:t>
            </a:r>
            <a:r>
              <a:rPr lang="en-US" dirty="0" smtClean="0"/>
              <a:t>)</a:t>
            </a:r>
            <a:r>
              <a:rPr lang="en-US" baseline="30000" dirty="0" smtClean="0"/>
              <a:t> </a:t>
            </a:r>
            <a:r>
              <a:rPr lang="en-US" baseline="30000" dirty="0"/>
              <a:t>2</a:t>
            </a:r>
            <a:r>
              <a:rPr lang="en-US" dirty="0"/>
              <a:t> + (0 </a:t>
            </a:r>
            <a:r>
              <a:rPr lang="en-US" b="1" dirty="0"/>
              <a:t>–</a:t>
            </a:r>
            <a:r>
              <a:rPr lang="en-US" dirty="0" smtClean="0"/>
              <a:t> </a:t>
            </a:r>
            <a:r>
              <a:rPr lang="en-US" b="1" dirty="0">
                <a:solidFill>
                  <a:srgbClr val="FF0000"/>
                </a:solidFill>
              </a:rPr>
              <a:t>2.33</a:t>
            </a:r>
            <a:r>
              <a:rPr lang="en-US" dirty="0" smtClean="0"/>
              <a:t>)</a:t>
            </a:r>
            <a:r>
              <a:rPr lang="en-US" baseline="30000" dirty="0" smtClean="0"/>
              <a:t> </a:t>
            </a:r>
            <a:r>
              <a:rPr lang="en-US" baseline="30000" dirty="0"/>
              <a:t>2</a:t>
            </a:r>
            <a:r>
              <a:rPr lang="en-US" dirty="0" smtClean="0"/>
              <a:t>]/</a:t>
            </a:r>
            <a:r>
              <a:rPr lang="en-US" b="1" dirty="0" smtClean="0"/>
              <a:t>(</a:t>
            </a:r>
            <a:r>
              <a:rPr lang="en-US" b="1" dirty="0">
                <a:solidFill>
                  <a:srgbClr val="0070C0"/>
                </a:solidFill>
              </a:rPr>
              <a:t>3</a:t>
            </a:r>
            <a:r>
              <a:rPr lang="en-US" b="1" dirty="0" smtClean="0"/>
              <a:t> – 1)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b="1" dirty="0" smtClean="0"/>
              <a:t>4.33</a:t>
            </a:r>
          </a:p>
          <a:p>
            <a:endParaRPr lang="en-US" b="1" dirty="0"/>
          </a:p>
          <a:p>
            <a:r>
              <a:rPr lang="en-US" b="1" dirty="0">
                <a:solidFill>
                  <a:srgbClr val="E25B00"/>
                </a:solidFill>
              </a:rPr>
              <a:t>SD</a:t>
            </a:r>
            <a:r>
              <a:rPr lang="en-US" dirty="0"/>
              <a:t> </a:t>
            </a:r>
            <a:r>
              <a:rPr lang="en-US" dirty="0" smtClean="0"/>
              <a:t>= 		= 	= </a:t>
            </a:r>
            <a:r>
              <a:rPr lang="en-US" b="1" dirty="0" smtClean="0">
                <a:solidFill>
                  <a:srgbClr val="E25B00"/>
                </a:solidFill>
              </a:rPr>
              <a:t>2.08</a:t>
            </a:r>
            <a:endParaRPr lang="en-US" b="1" dirty="0">
              <a:solidFill>
                <a:srgbClr val="E25B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681153"/>
            <a:ext cx="1066800" cy="74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394044"/>
            <a:ext cx="1676400" cy="841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5398544"/>
              </p:ext>
            </p:extLst>
          </p:nvPr>
        </p:nvGraphicFramePr>
        <p:xfrm>
          <a:off x="5195887" y="6019800"/>
          <a:ext cx="10382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" name="Equation" r:id="rId11" imgW="1854200" imgH="660400" progId="Equation.3">
                  <p:embed/>
                </p:oleObj>
              </mc:Choice>
              <mc:Fallback>
                <p:oleObj name="Equation" r:id="rId11" imgW="1854200" imgH="660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5887" y="6019800"/>
                        <a:ext cx="103822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011802"/>
              </p:ext>
            </p:extLst>
          </p:nvPr>
        </p:nvGraphicFramePr>
        <p:xfrm>
          <a:off x="6595872" y="6172200"/>
          <a:ext cx="54610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" name="Equation" r:id="rId13" imgW="419040" imgH="228600" progId="Equation.3">
                  <p:embed/>
                </p:oleObj>
              </mc:Choice>
              <mc:Fallback>
                <p:oleObj name="Equation" r:id="rId13" imgW="41904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5872" y="6172200"/>
                        <a:ext cx="546100" cy="29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700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 txBox="1">
            <a:spLocks/>
          </p:cNvSpPr>
          <p:nvPr/>
        </p:nvSpPr>
        <p:spPr>
          <a:xfrm>
            <a:off x="762000" y="2674938"/>
            <a:ext cx="8382000" cy="90487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Symbol" pitchFamily="18" charset="2"/>
              <a:buNone/>
            </a:pPr>
            <a:r>
              <a:rPr lang="en-US" b="1" dirty="0" smtClean="0"/>
              <a:t>Years of Education in the Seminar Small Sample Data Set </a:t>
            </a:r>
          </a:p>
          <a:p>
            <a:pPr marL="0" indent="0" algn="ctr">
              <a:buFont typeface="Symbol" pitchFamily="18" charset="2"/>
              <a:buNone/>
            </a:pPr>
            <a:r>
              <a:rPr lang="en-US" b="1" dirty="0" smtClean="0"/>
              <a:t>STANDARD DEVIATION</a:t>
            </a:r>
            <a:r>
              <a:rPr lang="en-US" dirty="0" smtClean="0"/>
              <a:t>: 3.062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63" y="3733800"/>
            <a:ext cx="8462963" cy="125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38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HISTOGRAM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5" r="37869" b="61229"/>
          <a:stretch/>
        </p:blipFill>
        <p:spPr bwMode="auto">
          <a:xfrm>
            <a:off x="115824" y="3048000"/>
            <a:ext cx="4303776" cy="182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90800"/>
            <a:ext cx="3962400" cy="39268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57200" y="5301702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/>
              <a:t>Graphs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Chart Builder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Histogram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8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HISTOGRAM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" y="1828800"/>
            <a:ext cx="3362325" cy="346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67000"/>
            <a:ext cx="4191000" cy="4038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1371600" y="3435350"/>
            <a:ext cx="533400" cy="6858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8137" y="5298440"/>
            <a:ext cx="4310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 startAt="4"/>
            </a:pPr>
            <a:r>
              <a:rPr lang="en-US" dirty="0" smtClean="0"/>
              <a:t>Drag Histogram chart to Chart Preview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 startAt="4"/>
            </a:pPr>
            <a:r>
              <a:rPr lang="en-US" dirty="0" smtClean="0">
                <a:sym typeface="Wingdings" panose="05000000000000000000" pitchFamily="2" charset="2"/>
              </a:rPr>
              <a:t>Right click </a:t>
            </a:r>
            <a:r>
              <a:rPr lang="en-US" b="1" dirty="0" err="1" smtClean="0">
                <a:sym typeface="Wingdings" panose="05000000000000000000" pitchFamily="2" charset="2"/>
              </a:rPr>
              <a:t>Years_of_Education</a:t>
            </a:r>
            <a:r>
              <a:rPr lang="en-US" dirty="0" smtClean="0">
                <a:sym typeface="Wingdings" panose="05000000000000000000" pitchFamily="2" charset="2"/>
              </a:rPr>
              <a:t> to change to </a:t>
            </a:r>
            <a:r>
              <a:rPr lang="en-US" b="1" dirty="0" smtClean="0">
                <a:sym typeface="Wingdings" panose="05000000000000000000" pitchFamily="2" charset="2"/>
              </a:rPr>
              <a:t>Scale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+mj-lt"/>
              <a:buAutoNum type="arabicPeriod" startAt="4"/>
            </a:pPr>
            <a:r>
              <a:rPr lang="en-US" dirty="0" smtClean="0">
                <a:sym typeface="Wingdings" panose="05000000000000000000" pitchFamily="2" charset="2"/>
              </a:rPr>
              <a:t>Drag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Years_of_Education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to</a:t>
            </a:r>
            <a:r>
              <a:rPr lang="en-US" b="1" dirty="0" smtClean="0">
                <a:sym typeface="Wingdings" panose="05000000000000000000" pitchFamily="2" charset="2"/>
              </a:rPr>
              <a:t> X-Axis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858000" y="3194050"/>
            <a:ext cx="762000" cy="9271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498080" y="2667000"/>
            <a:ext cx="1524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NOT ACTUAL RESULTS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791200" y="4136898"/>
            <a:ext cx="1143000" cy="42545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55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HISTOGRAM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54456"/>
            <a:ext cx="6019800" cy="533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93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INTERPRETATION OF STANDARD DEVIATION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3256" y="2057400"/>
            <a:ext cx="4648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Empirical Rule</a:t>
            </a:r>
            <a:r>
              <a:rPr lang="en-US" dirty="0" smtClean="0"/>
              <a:t>: If histogram of a population of data is bell-shaped:</a:t>
            </a:r>
          </a:p>
          <a:p>
            <a:endParaRPr lang="en-US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ea typeface="Times New Roman"/>
              </a:rPr>
              <a:t>µ </a:t>
            </a:r>
            <a:r>
              <a:rPr lang="en-US" u="sng" dirty="0">
                <a:ea typeface="Times New Roman"/>
              </a:rPr>
              <a:t>+</a:t>
            </a:r>
            <a:r>
              <a:rPr lang="en-US" dirty="0">
                <a:ea typeface="Times New Roman"/>
              </a:rPr>
              <a:t> </a:t>
            </a:r>
            <a:r>
              <a:rPr lang="en-US" dirty="0" smtClean="0">
                <a:ea typeface="Times New Roman"/>
              </a:rPr>
              <a:t>1</a:t>
            </a:r>
            <a:r>
              <a:rPr lang="el-GR" dirty="0" smtClean="0">
                <a:ea typeface="Times New Roman"/>
              </a:rPr>
              <a:t>σ</a:t>
            </a:r>
            <a:r>
              <a:rPr lang="en-US" dirty="0" smtClean="0">
                <a:ea typeface="Times New Roman"/>
              </a:rPr>
              <a:t> </a:t>
            </a:r>
            <a:r>
              <a:rPr lang="en-US" dirty="0">
                <a:ea typeface="Times New Roman"/>
              </a:rPr>
              <a:t>contains about 68% of the data</a:t>
            </a:r>
            <a:r>
              <a:rPr lang="en-US" dirty="0" smtClean="0">
                <a:ea typeface="Times New Roman"/>
              </a:rPr>
              <a:t>.</a:t>
            </a:r>
            <a:endParaRPr lang="en-US" sz="1050" dirty="0"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Times New Roman"/>
              </a:rPr>
              <a:t>µ</a:t>
            </a:r>
            <a:r>
              <a:rPr lang="en-US" dirty="0" smtClean="0">
                <a:ea typeface="Times New Roman"/>
              </a:rPr>
              <a:t> </a:t>
            </a:r>
            <a:r>
              <a:rPr lang="en-US" u="sng" dirty="0">
                <a:ea typeface="Times New Roman"/>
              </a:rPr>
              <a:t>+</a:t>
            </a:r>
            <a:r>
              <a:rPr lang="en-US" dirty="0">
                <a:ea typeface="Times New Roman"/>
              </a:rPr>
              <a:t> </a:t>
            </a:r>
            <a:r>
              <a:rPr lang="en-US" dirty="0" smtClean="0">
                <a:ea typeface="Times New Roman"/>
              </a:rPr>
              <a:t>2</a:t>
            </a:r>
            <a:r>
              <a:rPr lang="el-GR" dirty="0" smtClean="0">
                <a:ea typeface="Times New Roman"/>
              </a:rPr>
              <a:t>σ</a:t>
            </a:r>
            <a:r>
              <a:rPr lang="en-US" dirty="0" smtClean="0">
                <a:ea typeface="Times New Roman"/>
              </a:rPr>
              <a:t> </a:t>
            </a:r>
            <a:r>
              <a:rPr lang="en-US" dirty="0">
                <a:ea typeface="Times New Roman"/>
              </a:rPr>
              <a:t>contains about 95% of the data</a:t>
            </a:r>
            <a:r>
              <a:rPr lang="en-US" dirty="0" smtClean="0">
                <a:ea typeface="Times New Roman"/>
              </a:rPr>
              <a:t>.</a:t>
            </a:r>
            <a:endParaRPr lang="en-US" sz="1050" dirty="0"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Times New Roman"/>
              </a:rPr>
              <a:t>µ</a:t>
            </a:r>
            <a:r>
              <a:rPr lang="en-US" dirty="0" smtClean="0">
                <a:ea typeface="Times New Roman"/>
              </a:rPr>
              <a:t> </a:t>
            </a:r>
            <a:r>
              <a:rPr lang="en-US" u="sng" dirty="0">
                <a:ea typeface="Times New Roman"/>
              </a:rPr>
              <a:t>+</a:t>
            </a:r>
            <a:r>
              <a:rPr lang="en-US" dirty="0">
                <a:ea typeface="Times New Roman"/>
              </a:rPr>
              <a:t> </a:t>
            </a:r>
            <a:r>
              <a:rPr lang="en-US" dirty="0" smtClean="0">
                <a:ea typeface="Times New Roman"/>
              </a:rPr>
              <a:t>3</a:t>
            </a:r>
            <a:r>
              <a:rPr lang="el-GR" dirty="0" smtClean="0">
                <a:ea typeface="Times New Roman"/>
              </a:rPr>
              <a:t>σ</a:t>
            </a:r>
            <a:r>
              <a:rPr lang="en-US" dirty="0" smtClean="0">
                <a:ea typeface="Times New Roman"/>
              </a:rPr>
              <a:t> </a:t>
            </a:r>
            <a:r>
              <a:rPr lang="en-US" dirty="0">
                <a:ea typeface="Times New Roman"/>
              </a:rPr>
              <a:t>contains about 99.7% of the data.</a:t>
            </a:r>
            <a:endParaRPr lang="en-US" sz="1050" dirty="0">
              <a:ea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172" name="Picture 4" descr="https://therionorteline.files.wordpress.com/2011/12/bell-curv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24" b="92647" l="9536" r="93278">
                        <a14:foregroundMark x1="10891" y1="70136" x2="24179" y2="59050"/>
                        <a14:foregroundMark x1="24179" y1="59050" x2="28713" y2="66629"/>
                        <a14:foregroundMark x1="10891" y1="70814" x2="10787" y2="89480"/>
                        <a14:foregroundMark x1="10578" y1="91968" x2="91141" y2="92760"/>
                        <a14:foregroundMark x1="17040" y1="89480" x2="17040" y2="89480"/>
                        <a14:foregroundMark x1="72642" y1="63235" x2="90776" y2="64480"/>
                        <a14:foregroundMark x1="90203" y1="65950" x2="93278" y2="87330"/>
                        <a14:foregroundMark x1="84575" y1="86312" x2="86243" y2="90950"/>
                        <a14:foregroundMark x1="87598" y1="77941" x2="86712" y2="83371"/>
                        <a14:foregroundMark x1="15112" y1="77941" x2="15216" y2="841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53"/>
          <a:stretch/>
        </p:blipFill>
        <p:spPr bwMode="auto">
          <a:xfrm>
            <a:off x="1981200" y="3106582"/>
            <a:ext cx="7299833" cy="371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88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 txBox="1">
            <a:spLocks/>
          </p:cNvSpPr>
          <p:nvPr/>
        </p:nvSpPr>
        <p:spPr>
          <a:xfrm>
            <a:off x="609600" y="1600200"/>
            <a:ext cx="8382000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Symbol" pitchFamily="18" charset="2"/>
              <a:buNone/>
            </a:pPr>
            <a:r>
              <a:rPr lang="en-US" b="1" dirty="0" smtClean="0"/>
              <a:t>Years of Education in the Seminar Small Sample Data Set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83201"/>
            <a:ext cx="5029200" cy="44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57800" y="3124200"/>
            <a:ext cx="32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would expect to find 95% of the observations between</a:t>
            </a:r>
          </a:p>
          <a:p>
            <a:endParaRPr lang="en-US" dirty="0" smtClean="0">
              <a:ea typeface="Times New Roman"/>
            </a:endParaRPr>
          </a:p>
          <a:p>
            <a:r>
              <a:rPr lang="en-US" dirty="0" smtClean="0">
                <a:ea typeface="Times New Roman"/>
              </a:rPr>
              <a:t>µ </a:t>
            </a:r>
            <a:r>
              <a:rPr lang="en-US" u="sng" dirty="0">
                <a:ea typeface="Times New Roman"/>
              </a:rPr>
              <a:t>+</a:t>
            </a:r>
            <a:r>
              <a:rPr lang="en-US" dirty="0">
                <a:ea typeface="Times New Roman"/>
              </a:rPr>
              <a:t> 2</a:t>
            </a:r>
            <a:r>
              <a:rPr lang="el-GR" dirty="0" smtClean="0">
                <a:ea typeface="Times New Roman"/>
              </a:rPr>
              <a:t>σ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= 12.60 </a:t>
            </a:r>
            <a:r>
              <a:rPr lang="en-US" u="sng" dirty="0" smtClean="0"/>
              <a:t>+</a:t>
            </a:r>
            <a:r>
              <a:rPr lang="en-US" dirty="0" smtClean="0"/>
              <a:t> 2(3.062)</a:t>
            </a:r>
          </a:p>
          <a:p>
            <a:endParaRPr lang="en-US" dirty="0"/>
          </a:p>
          <a:p>
            <a:r>
              <a:rPr lang="en-US" dirty="0" smtClean="0"/>
              <a:t>= (6.476; 18.724)</a:t>
            </a:r>
          </a:p>
        </p:txBody>
      </p:sp>
    </p:spTree>
    <p:extLst>
      <p:ext uri="{BB962C8B-B14F-4D97-AF65-F5344CB8AC3E}">
        <p14:creationId xmlns:p14="http://schemas.microsoft.com/office/powerpoint/2010/main" val="82322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Z-SCORES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" t="2581" r="1693" b="11704"/>
          <a:stretch/>
        </p:blipFill>
        <p:spPr bwMode="auto">
          <a:xfrm>
            <a:off x="3505200" y="2978574"/>
            <a:ext cx="5550408" cy="29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981200"/>
            <a:ext cx="4267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</a:t>
            </a:r>
            <a:r>
              <a:rPr lang="en-US" b="1" dirty="0" smtClean="0"/>
              <a:t>Z-Score</a:t>
            </a:r>
            <a:r>
              <a:rPr lang="en-US" dirty="0" smtClean="0"/>
              <a:t> is the distance between an observation and the mean expressed in units of the standard deviation.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223" name="Picture 7" descr="http://f.tqn.com/y/statistics/1/W/9/-/-/-/zscor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05200"/>
            <a:ext cx="314325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49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 txBox="1">
            <a:spLocks/>
          </p:cNvSpPr>
          <p:nvPr/>
        </p:nvSpPr>
        <p:spPr>
          <a:xfrm>
            <a:off x="457200" y="1600200"/>
            <a:ext cx="8382000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Symbol" pitchFamily="18" charset="2"/>
              <a:buNone/>
            </a:pPr>
            <a:r>
              <a:rPr lang="en-US" b="1" dirty="0" smtClean="0"/>
              <a:t>Years of Education in the Seminar Small Sample Data Set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83201"/>
            <a:ext cx="5029200" cy="44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57800" y="3124200"/>
            <a:ext cx="32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the value of </a:t>
            </a:r>
            <a:r>
              <a:rPr lang="en-US" dirty="0" err="1" smtClean="0"/>
              <a:t>Years_of</a:t>
            </a:r>
            <a:r>
              <a:rPr lang="en-US" dirty="0" smtClean="0"/>
              <a:t> Education is </a:t>
            </a:r>
            <a:r>
              <a:rPr lang="en-US" b="1" dirty="0" smtClean="0"/>
              <a:t>16</a:t>
            </a:r>
            <a:r>
              <a:rPr lang="en-US" dirty="0" smtClean="0"/>
              <a:t>, it’s Z-Score is:</a:t>
            </a:r>
          </a:p>
          <a:p>
            <a:endParaRPr lang="en-US" dirty="0" smtClean="0">
              <a:ea typeface="Times New Roman"/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081899"/>
              </p:ext>
            </p:extLst>
          </p:nvPr>
        </p:nvGraphicFramePr>
        <p:xfrm>
          <a:off x="5372100" y="3810000"/>
          <a:ext cx="14859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3" name="Equation" r:id="rId4" imgW="685800" imgH="393700" progId="Equation.3">
                  <p:embed/>
                </p:oleObj>
              </mc:Choice>
              <mc:Fallback>
                <p:oleObj name="Equation" r:id="rId4" imgW="685800" imgH="393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0" y="3810000"/>
                        <a:ext cx="14859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790051"/>
              </p:ext>
            </p:extLst>
          </p:nvPr>
        </p:nvGraphicFramePr>
        <p:xfrm>
          <a:off x="5415232" y="4812625"/>
          <a:ext cx="2885536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4" name="Equation" r:id="rId6" imgW="1800161" imgH="507318" progId="Equation.3">
                  <p:embed/>
                </p:oleObj>
              </mc:Choice>
              <mc:Fallback>
                <p:oleObj name="Equation" r:id="rId6" imgW="1800161" imgH="507318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5232" y="4812625"/>
                        <a:ext cx="2885536" cy="685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504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0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DESCRIBING A QUALITATIVE VARIABLE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70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AND NOTATION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971800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Qualitative variables have values that represent categories.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parameter that is generally of interest is the proportion of items in the population that have a particular characteristic of interest (i.e., are in a particular category).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Example</a:t>
            </a:r>
            <a:r>
              <a:rPr lang="en-US" dirty="0" smtClean="0"/>
              <a:t>: The proportion of claimants with at least a high school education.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POPULATION: </a:t>
            </a:r>
            <a:r>
              <a:rPr lang="en-US" dirty="0"/>
              <a:t>			           </a:t>
            </a:r>
            <a:r>
              <a:rPr lang="en-US" b="1" dirty="0">
                <a:solidFill>
                  <a:srgbClr val="00B050"/>
                </a:solidFill>
              </a:rPr>
              <a:t>SAMPLE</a:t>
            </a:r>
            <a:r>
              <a:rPr lang="en-US" b="1" dirty="0" smtClean="0">
                <a:solidFill>
                  <a:srgbClr val="00B050"/>
                </a:solidFill>
              </a:rPr>
              <a:t>: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818971"/>
              </p:ext>
            </p:extLst>
          </p:nvPr>
        </p:nvGraphicFramePr>
        <p:xfrm>
          <a:off x="2133600" y="4648200"/>
          <a:ext cx="990600" cy="1017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5" name="Equation" r:id="rId3" imgW="139700" imgH="139700" progId="Equation.3">
                  <p:embed/>
                </p:oleObj>
              </mc:Choice>
              <mc:Fallback>
                <p:oleObj name="Equation" r:id="rId3" imgW="139700" imgH="1397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648200"/>
                        <a:ext cx="990600" cy="10173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61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566366"/>
              </p:ext>
            </p:extLst>
          </p:nvPr>
        </p:nvGraphicFramePr>
        <p:xfrm>
          <a:off x="5791200" y="4419600"/>
          <a:ext cx="990600" cy="1285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6" name="Equation" r:id="rId5" imgW="139397" imgH="177415" progId="Equation.3">
                  <p:embed/>
                </p:oleObj>
              </mc:Choice>
              <mc:Fallback>
                <p:oleObj name="Equation" r:id="rId5" imgW="139397" imgH="17741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419600"/>
                        <a:ext cx="990600" cy="12851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HISTOGRAM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78864"/>
            <a:ext cx="6136210" cy="527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13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USING SPSS&amp;quot;&quot;/&gt;&lt;property id=&quot;20307&quot; value=&quot;256&quot;/&gt;&lt;/object&gt;&lt;object type=&quot;3&quot; unique_id=&quot;10010&quot;&gt;&lt;property id=&quot;20148&quot; value=&quot;5&quot;/&gt;&lt;property id=&quot;20300&quot; value=&quot;Slide 7 - &amp;quot;MEASURES OF CENTRALITY FOR QUANTITATIVE VARIABLES&amp;quot;&quot;/&gt;&lt;property id=&quot;20307&quot; value=&quot;262&quot;/&gt;&lt;/object&gt;&lt;object type=&quot;3&quot; unique_id=&quot;10011&quot;&gt;&lt;property id=&quot;20148&quot; value=&quot;5&quot;/&gt;&lt;property id=&quot;20300&quot; value=&quot;Slide 8 - &amp;quot;NOTATION&amp;quot;&quot;/&gt;&lt;property id=&quot;20307&quot; value=&quot;263&quot;/&gt;&lt;/object&gt;&lt;object type=&quot;3&quot; unique_id=&quot;10012&quot;&gt;&lt;property id=&quot;20148&quot; value=&quot;5&quot;/&gt;&lt;property id=&quot;20300&quot; value=&quot;Slide 9 - &amp;quot;MEAN (AVERAGE)&amp;quot;&quot;/&gt;&lt;property id=&quot;20307&quot; value=&quot;264&quot;/&gt;&lt;/object&gt;&lt;object type=&quot;3&quot; unique_id=&quot;10013&quot;&gt;&lt;property id=&quot;20148&quot; value=&quot;5&quot;/&gt;&lt;property id=&quot;20300&quot; value=&quot;Slide 10 - &amp;quot;EXAMPLE (MEAN)&amp;quot;&quot;/&gt;&lt;property id=&quot;20307&quot; value=&quot;265&quot;/&gt;&lt;/object&gt;&lt;object type=&quot;3&quot; unique_id=&quot;10014&quot;&gt;&lt;property id=&quot;20148&quot; value=&quot;5&quot;/&gt;&lt;property id=&quot;20300&quot; value=&quot;Slide 11&quot;/&gt;&lt;property id=&quot;20307&quot; value=&quot;267&quot;/&gt;&lt;/object&gt;&lt;object type=&quot;3&quot; unique_id=&quot;10015&quot;&gt;&lt;property id=&quot;20148&quot; value=&quot;5&quot;/&gt;&lt;property id=&quot;20300&quot; value=&quot;Slide 12 - &amp;quot;MEASURES OF DISPERSION (VARIATION) FOR QUANTITATIVE VARIABLES&amp;quot;&quot;/&gt;&lt;property id=&quot;20307&quot; value=&quot;266&quot;/&gt;&lt;/object&gt;&lt;object type=&quot;3&quot; unique_id=&quot;10016&quot;&gt;&lt;property id=&quot;20148&quot; value=&quot;5&quot;/&gt;&lt;property id=&quot;20300&quot; value=&quot;Slide 13 - &amp;quot;RANGE&amp;quot;&quot;/&gt;&lt;property id=&quot;20307&quot; value=&quot;268&quot;/&gt;&lt;/object&gt;&lt;object type=&quot;3&quot; unique_id=&quot;10017&quot;&gt;&lt;property id=&quot;20148&quot; value=&quot;5&quot;/&gt;&lt;property id=&quot;20300&quot; value=&quot;Slide 14 - &amp;quot;VARIANCE&amp;quot;&quot;/&gt;&lt;property id=&quot;20307&quot; value=&quot;269&quot;/&gt;&lt;/object&gt;&lt;object type=&quot;3&quot; unique_id=&quot;10018&quot;&gt;&lt;property id=&quot;20148&quot; value=&quot;5&quot;/&gt;&lt;property id=&quot;20300&quot; value=&quot;Slide 15 - &amp;quot;STANDARD DEVIATION&amp;quot;&quot;/&gt;&lt;property id=&quot;20307&quot; value=&quot;270&quot;/&gt;&lt;/object&gt;&lt;object type=&quot;3&quot; unique_id=&quot;10019&quot;&gt;&lt;property id=&quot;20148&quot; value=&quot;5&quot;/&gt;&lt;property id=&quot;20300&quot; value=&quot;Slide 16 - &amp;quot;EXAMPLE (VARIANCE AND STANDARD DEVIATION)&amp;quot;&quot;/&gt;&lt;property id=&quot;20307&quot; value=&quot;271&quot;/&gt;&lt;/object&gt;&lt;object type=&quot;3&quot; unique_id=&quot;10020&quot;&gt;&lt;property id=&quot;20148&quot; value=&quot;5&quot;/&gt;&lt;property id=&quot;20300&quot; value=&quot;Slide 17&quot;/&gt;&lt;property id=&quot;20307&quot; value=&quot;272&quot;/&gt;&lt;/object&gt;&lt;object type=&quot;3&quot; unique_id=&quot;10021&quot;&gt;&lt;property id=&quot;20148&quot; value=&quot;5&quot;/&gt;&lt;property id=&quot;20300&quot; value=&quot;Slide 18 - &amp;quot;HISTOGRAM&amp;quot;&quot;/&gt;&lt;property id=&quot;20307&quot; value=&quot;273&quot;/&gt;&lt;/object&gt;&lt;object type=&quot;3&quot; unique_id=&quot;10022&quot;&gt;&lt;property id=&quot;20148&quot; value=&quot;5&quot;/&gt;&lt;property id=&quot;20300&quot; value=&quot;Slide 19 - &amp;quot;HISTOGRAM&amp;quot;&quot;/&gt;&lt;property id=&quot;20307&quot; value=&quot;274&quot;/&gt;&lt;/object&gt;&lt;object type=&quot;3&quot; unique_id=&quot;10023&quot;&gt;&lt;property id=&quot;20148&quot; value=&quot;5&quot;/&gt;&lt;property id=&quot;20300&quot; value=&quot;Slide 20 - &amp;quot;HISTOGRAM&amp;quot;&quot;/&gt;&lt;property id=&quot;20307&quot; value=&quot;276&quot;/&gt;&lt;/object&gt;&lt;object type=&quot;3&quot; unique_id=&quot;10024&quot;&gt;&lt;property id=&quot;20148&quot; value=&quot;5&quot;/&gt;&lt;property id=&quot;20300&quot; value=&quot;Slide 21 - &amp;quot;INTERPRETATION OF STANDARD DEVIATION&amp;quot;&quot;/&gt;&lt;property id=&quot;20307&quot; value=&quot;275&quot;/&gt;&lt;/object&gt;&lt;object type=&quot;3&quot; unique_id=&quot;10025&quot;&gt;&lt;property id=&quot;20148&quot; value=&quot;5&quot;/&gt;&lt;property id=&quot;20300&quot; value=&quot;Slide 22&quot;/&gt;&lt;property id=&quot;20307&quot; value=&quot;277&quot;/&gt;&lt;/object&gt;&lt;object type=&quot;3&quot; unique_id=&quot;10026&quot;&gt;&lt;property id=&quot;20148&quot; value=&quot;5&quot;/&gt;&lt;property id=&quot;20300&quot; value=&quot;Slide 23 - &amp;quot;Z-SCORES&amp;quot;&quot;/&gt;&lt;property id=&quot;20307&quot; value=&quot;278&quot;/&gt;&lt;/object&gt;&lt;object type=&quot;3&quot; unique_id=&quot;10027&quot;&gt;&lt;property id=&quot;20148&quot; value=&quot;5&quot;/&gt;&lt;property id=&quot;20300&quot; value=&quot;Slide 24&quot;/&gt;&lt;property id=&quot;20307&quot; value=&quot;279&quot;/&gt;&lt;/object&gt;&lt;object type=&quot;3&quot; unique_id=&quot;10028&quot;&gt;&lt;property id=&quot;20148&quot; value=&quot;5&quot;/&gt;&lt;property id=&quot;20300&quot; value=&quot;Slide 25 - &amp;quot;DESCRIBING A QUALITATIVE VARIABLE&amp;quot;&quot;/&gt;&lt;property id=&quot;20307&quot; value=&quot;280&quot;/&gt;&lt;/object&gt;&lt;object type=&quot;3&quot; unique_id=&quot;10029&quot;&gt;&lt;property id=&quot;20148&quot; value=&quot;5&quot;/&gt;&lt;property id=&quot;20300&quot; value=&quot;Slide 26 - &amp;quot;DEFINITION AND NOTATION&amp;quot;&quot;/&gt;&lt;property id=&quot;20307&quot; value=&quot;281&quot;/&gt;&lt;/object&gt;&lt;object type=&quot;3&quot; unique_id=&quot;10030&quot;&gt;&lt;property id=&quot;20148&quot; value=&quot;5&quot;/&gt;&lt;property id=&quot;20300&quot; value=&quot;Slide 27 - &amp;quot;HISTOGRAM&amp;quot;&quot;/&gt;&lt;property id=&quot;20307&quot; value=&quot;282&quot;/&gt;&lt;/object&gt;&lt;object type=&quot;3&quot; unique_id=&quot;10205&quot;&gt;&lt;property id=&quot;20148&quot; value=&quot;5&quot;/&gt;&lt;property id=&quot;20300&quot; value=&quot;Slide 2 - &amp;quot;BASICS&amp;quot;&quot;/&gt;&lt;property id=&quot;20307&quot; value=&quot;285&quot;/&gt;&lt;/object&gt;&lt;object type=&quot;3&quot; unique_id=&quot;10206&quot;&gt;&lt;property id=&quot;20148&quot; value=&quot;5&quot;/&gt;&lt;property id=&quot;20300&quot; value=&quot;Slide 3 - &amp;quot;RUNNING DESCRIPTIVE STATISTICS&amp;quot;&quot;/&gt;&lt;property id=&quot;20307&quot; value=&quot;286&quot;/&gt;&lt;/object&gt;&lt;object type=&quot;3&quot; unique_id=&quot;10207&quot;&gt;&lt;property id=&quot;20148&quot; value=&quot;5&quot;/&gt;&lt;property id=&quot;20300&quot; value=&quot;Slide 4 - &amp;quot;MODIFYING A DATABASE&amp;quot;&quot;/&gt;&lt;property id=&quot;20307&quot; value=&quot;287&quot;/&gt;&lt;/object&gt;&lt;object type=&quot;3&quot; unique_id=&quot;10208&quot;&gt;&lt;property id=&quot;20148&quot; value=&quot;5&quot;/&gt;&lt;property id=&quot;20300&quot; value=&quot;Slide 5 - &amp;quot;TRANSFORMING VARIABLES&amp;quot;&quot;/&gt;&lt;property id=&quot;20307&quot; value=&quot;288&quot;/&gt;&lt;/object&gt;&lt;object type=&quot;3&quot; unique_id=&quot;10209&quot;&gt;&lt;property id=&quot;20148&quot; value=&quot;5&quot;/&gt;&lt;property id=&quot;20300&quot; value=&quot;Slide 6 - &amp;quot;COMPUTING VARIABLES&amp;quot;&quot;/&gt;&lt;property id=&quot;20307&quot; value=&quot;289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1262</TotalTime>
  <Words>664</Words>
  <Application>Microsoft Office PowerPoint</Application>
  <PresentationFormat>On-screen Show (4:3)</PresentationFormat>
  <Paragraphs>177</Paragraphs>
  <Slides>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Candara</vt:lpstr>
      <vt:lpstr>Symbol</vt:lpstr>
      <vt:lpstr>Times New Roman</vt:lpstr>
      <vt:lpstr>Wingdings</vt:lpstr>
      <vt:lpstr>Waveform</vt:lpstr>
      <vt:lpstr>Equation</vt:lpstr>
      <vt:lpstr>USING SPSS</vt:lpstr>
      <vt:lpstr>BASICS</vt:lpstr>
      <vt:lpstr>RUNNING DESCRIPTIVE STATISTICS</vt:lpstr>
      <vt:lpstr>MODIFYING A DATABASE</vt:lpstr>
      <vt:lpstr>TRANSFORMING VARIABLES</vt:lpstr>
      <vt:lpstr>COMPUTING VARIABLES</vt:lpstr>
      <vt:lpstr>MEASURES OF CENTRALITY FOR QUANTITATIVE VARIABLES</vt:lpstr>
      <vt:lpstr>NOTATION</vt:lpstr>
      <vt:lpstr>MEAN (AVERAGE)</vt:lpstr>
      <vt:lpstr>EXAMPLE (MEAN)</vt:lpstr>
      <vt:lpstr>PowerPoint Presentation</vt:lpstr>
      <vt:lpstr>MEASURES OF DISPERSION (VARIATION) FOR QUANTITATIVE VARIABLES</vt:lpstr>
      <vt:lpstr>RANGE</vt:lpstr>
      <vt:lpstr>VARIANCE</vt:lpstr>
      <vt:lpstr>STANDARD DEVIATION</vt:lpstr>
      <vt:lpstr>EXAMPLE (VARIANCE AND STANDARD DEVIATION)</vt:lpstr>
      <vt:lpstr>PowerPoint Presentation</vt:lpstr>
      <vt:lpstr>HISTOGRAM</vt:lpstr>
      <vt:lpstr>HISTOGRAM</vt:lpstr>
      <vt:lpstr>HISTOGRAM</vt:lpstr>
      <vt:lpstr>INTERPRETATION OF STANDARD DEVIATION</vt:lpstr>
      <vt:lpstr>PowerPoint Presentation</vt:lpstr>
      <vt:lpstr>Z-SCORES</vt:lpstr>
      <vt:lpstr>PowerPoint Presentation</vt:lpstr>
      <vt:lpstr>DESCRIBING A QUALITATIVE VARIABLE</vt:lpstr>
      <vt:lpstr>DEFINITION AND NOTATION</vt:lpstr>
      <vt:lpstr>HISTOGRAM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SPSS</dc:title>
  <dc:creator>Amanda Y</dc:creator>
  <cp:lastModifiedBy>Stapleton, Kevin - ETA</cp:lastModifiedBy>
  <cp:revision>49</cp:revision>
  <cp:lastPrinted>2016-04-08T14:23:22Z</cp:lastPrinted>
  <dcterms:created xsi:type="dcterms:W3CDTF">2016-02-10T21:42:59Z</dcterms:created>
  <dcterms:modified xsi:type="dcterms:W3CDTF">2019-10-09T11:51:29Z</dcterms:modified>
</cp:coreProperties>
</file>