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257" r:id="rId3"/>
    <p:sldId id="258" r:id="rId4"/>
    <p:sldId id="259" r:id="rId5"/>
    <p:sldId id="275" r:id="rId6"/>
    <p:sldId id="276" r:id="rId7"/>
    <p:sldId id="277" r:id="rId8"/>
    <p:sldId id="278" r:id="rId9"/>
    <p:sldId id="280" r:id="rId10"/>
    <p:sldId id="281" r:id="rId11"/>
    <p:sldId id="279" r:id="rId12"/>
    <p:sldId id="260" r:id="rId13"/>
    <p:sldId id="261" r:id="rId14"/>
    <p:sldId id="263" r:id="rId15"/>
    <p:sldId id="262" r:id="rId16"/>
    <p:sldId id="264" r:id="rId17"/>
    <p:sldId id="265" r:id="rId18"/>
    <p:sldId id="266" r:id="rId19"/>
    <p:sldId id="267" r:id="rId20"/>
    <p:sldId id="268" r:id="rId21"/>
    <p:sldId id="269" r:id="rId22"/>
    <p:sldId id="270" r:id="rId23"/>
    <p:sldId id="271" r:id="rId24"/>
    <p:sldId id="274" r:id="rId25"/>
    <p:sldId id="272" r:id="rId26"/>
    <p:sldId id="273" r:id="rId27"/>
  </p:sldIdLst>
  <p:sldSz cx="9144000" cy="6858000" type="screen4x3"/>
  <p:notesSz cx="7010400" cy="92964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096" autoAdjust="0"/>
  </p:normalViewPr>
  <p:slideViewPr>
    <p:cSldViewPr>
      <p:cViewPr varScale="1">
        <p:scale>
          <a:sx n="82" d="100"/>
          <a:sy n="82" d="100"/>
        </p:scale>
        <p:origin x="24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2C490CF-0BF6-4F09-9922-14C871571750}" type="datetimeFigureOut">
              <a:rPr lang="en-US" smtClean="0"/>
              <a:t>10/9/2019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30266521-8056-4AFC-A7C8-2EB1D223D00F}" type="slidenum">
              <a:rPr lang="en-US" smtClean="0"/>
              <a:t>‹#›</a:t>
            </a:fld>
            <a:endParaRPr lang="en-US"/>
          </a:p>
        </p:txBody>
      </p:sp>
    </p:spTree>
    <p:extLst>
      <p:ext uri="{BB962C8B-B14F-4D97-AF65-F5344CB8AC3E}">
        <p14:creationId xmlns:p14="http://schemas.microsoft.com/office/powerpoint/2010/main" val="40624639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4DC616C-8417-4A56-B3F6-EA8B312E67CB}" type="datetimeFigureOut">
              <a:rPr lang="en-US" smtClean="0"/>
              <a:t>10/9/2019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E0F9891-4D18-4B06-AFFD-111F785065E8}" type="slidenum">
              <a:rPr lang="en-US" smtClean="0"/>
              <a:t>‹#›</a:t>
            </a:fld>
            <a:endParaRPr lang="en-US"/>
          </a:p>
        </p:txBody>
      </p:sp>
    </p:spTree>
    <p:extLst>
      <p:ext uri="{BB962C8B-B14F-4D97-AF65-F5344CB8AC3E}">
        <p14:creationId xmlns:p14="http://schemas.microsoft.com/office/powerpoint/2010/main" val="1773212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traditional approach to statistical model building involves seeking the most parsimonious model that still explains the data.  The rational for minimizing the number of variables in the model is that the resulting model is more likely to be numerically stable, and is more easily generalized.  The more variables included in the model, the more dependent the model becomes on the observed data.</a:t>
            </a:r>
          </a:p>
        </p:txBody>
      </p:sp>
      <p:sp>
        <p:nvSpPr>
          <p:cNvPr id="4" name="Slide Number Placeholder 3"/>
          <p:cNvSpPr>
            <a:spLocks noGrp="1"/>
          </p:cNvSpPr>
          <p:nvPr>
            <p:ph type="sldNum" sz="quarter" idx="10"/>
          </p:nvPr>
        </p:nvSpPr>
        <p:spPr/>
        <p:txBody>
          <a:bodyPr/>
          <a:lstStyle/>
          <a:p>
            <a:fld id="{1E0F9891-4D18-4B06-AFFD-111F785065E8}" type="slidenum">
              <a:rPr lang="en-US" smtClean="0"/>
              <a:t>2</a:t>
            </a:fld>
            <a:endParaRPr lang="en-US"/>
          </a:p>
        </p:txBody>
      </p:sp>
    </p:spTree>
    <p:extLst>
      <p:ext uri="{BB962C8B-B14F-4D97-AF65-F5344CB8AC3E}">
        <p14:creationId xmlns:p14="http://schemas.microsoft.com/office/powerpoint/2010/main" val="110879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selection process should begin with a careful univariate analysis of each variable.  Let’s look at </a:t>
            </a:r>
            <a:r>
              <a:rPr lang="en-US" b="1" dirty="0"/>
              <a:t>education</a:t>
            </a:r>
            <a:r>
              <a:rPr lang="en-US" dirty="0"/>
              <a:t>, </a:t>
            </a:r>
            <a:r>
              <a:rPr lang="en-US" b="1" dirty="0"/>
              <a:t>job tenure</a:t>
            </a:r>
            <a:r>
              <a:rPr lang="en-US" dirty="0"/>
              <a:t>, the </a:t>
            </a:r>
            <a:r>
              <a:rPr lang="en-US" b="1" dirty="0"/>
              <a:t>unemployment rate</a:t>
            </a:r>
            <a:r>
              <a:rPr lang="en-US" dirty="0"/>
              <a:t>, and </a:t>
            </a:r>
            <a:r>
              <a:rPr lang="en-US" b="1" dirty="0"/>
              <a:t>occupation</a:t>
            </a:r>
            <a:r>
              <a:rPr lang="en-US" dirty="0"/>
              <a:t>.  Is the relationship between these variables and the probability of exhaustion linear?  How can we tell?</a:t>
            </a:r>
          </a:p>
          <a:p>
            <a:r>
              <a:rPr lang="en-US" dirty="0"/>
              <a:t> </a:t>
            </a:r>
          </a:p>
          <a:p>
            <a:r>
              <a:rPr lang="en-US" dirty="0"/>
              <a:t>For nominal, ordinal, and continuous variables with only a few integer values, we suggest this be done with a plot of mean outcome versus the k levels of the independent variable.</a:t>
            </a:r>
          </a:p>
          <a:p>
            <a:r>
              <a:rPr lang="en-US" dirty="0"/>
              <a:t> </a:t>
            </a:r>
          </a:p>
          <a:p>
            <a:r>
              <a:rPr lang="en-US" dirty="0"/>
              <a:t>For continuous variables, the variable must first be grouped, and then a plot of mean outcome versus the k levels of the independent variable can be constructed.  </a:t>
            </a:r>
          </a:p>
          <a:p>
            <a:r>
              <a:rPr lang="en-US" dirty="0"/>
              <a:t> </a:t>
            </a:r>
          </a:p>
          <a:p>
            <a:r>
              <a:rPr lang="en-US" dirty="0"/>
              <a:t>For continuous variables we should check the assumption of linearity.  Note also that if the true relationship is a symmetric or U shaped function, the variable will never enter the model even if it is important.</a:t>
            </a:r>
          </a:p>
        </p:txBody>
      </p:sp>
      <p:sp>
        <p:nvSpPr>
          <p:cNvPr id="4" name="Slide Number Placeholder 3"/>
          <p:cNvSpPr>
            <a:spLocks noGrp="1"/>
          </p:cNvSpPr>
          <p:nvPr>
            <p:ph type="sldNum" sz="quarter" idx="10"/>
          </p:nvPr>
        </p:nvSpPr>
        <p:spPr/>
        <p:txBody>
          <a:bodyPr/>
          <a:lstStyle/>
          <a:p>
            <a:fld id="{1E0F9891-4D18-4B06-AFFD-111F785065E8}" type="slidenum">
              <a:rPr lang="en-US" smtClean="0"/>
              <a:t>3</a:t>
            </a:fld>
            <a:endParaRPr lang="en-US"/>
          </a:p>
        </p:txBody>
      </p:sp>
    </p:spTree>
    <p:extLst>
      <p:ext uri="{BB962C8B-B14F-4D97-AF65-F5344CB8AC3E}">
        <p14:creationId xmlns:p14="http://schemas.microsoft.com/office/powerpoint/2010/main" val="3853466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0F9891-4D18-4B06-AFFD-111F785065E8}" type="slidenum">
              <a:rPr lang="en-US" smtClean="0"/>
              <a:t>4</a:t>
            </a:fld>
            <a:endParaRPr lang="en-US"/>
          </a:p>
        </p:txBody>
      </p:sp>
    </p:spTree>
    <p:extLst>
      <p:ext uri="{BB962C8B-B14F-4D97-AF65-F5344CB8AC3E}">
        <p14:creationId xmlns:p14="http://schemas.microsoft.com/office/powerpoint/2010/main" val="3237376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0F9891-4D18-4B06-AFFD-111F785065E8}" type="slidenum">
              <a:rPr lang="en-US" smtClean="0"/>
              <a:t>8</a:t>
            </a:fld>
            <a:endParaRPr lang="en-US"/>
          </a:p>
        </p:txBody>
      </p:sp>
    </p:spTree>
    <p:extLst>
      <p:ext uri="{BB962C8B-B14F-4D97-AF65-F5344CB8AC3E}">
        <p14:creationId xmlns:p14="http://schemas.microsoft.com/office/powerpoint/2010/main" val="515641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3EA99E-CB99-4FA9-973E-9D32C02BB572}"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EA99E-CB99-4FA9-973E-9D32C02BB572}"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C9BBA2-EFFE-4079-9C5D-9F1EDA7029F5}"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3EA99E-CB99-4FA9-973E-9D32C02BB572}"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93EA99E-CB99-4FA9-973E-9D32C02BB572}"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C9BBA2-EFFE-4079-9C5D-9F1EDA7029F5}"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3EA99E-CB99-4FA9-973E-9D32C02BB572}"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3EA99E-CB99-4FA9-973E-9D32C02BB572}"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D93EA99E-CB99-4FA9-973E-9D32C02BB572}"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93EA99E-CB99-4FA9-973E-9D32C02BB572}"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C9BBA2-EFFE-4079-9C5D-9F1EDA7029F5}"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3EA99E-CB99-4FA9-973E-9D32C02BB572}"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C9BBA2-EFFE-4079-9C5D-9F1EDA7029F5}"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3EA99E-CB99-4FA9-973E-9D32C02BB572}"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C9BBA2-EFFE-4079-9C5D-9F1EDA7029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D93EA99E-CB99-4FA9-973E-9D32C02BB572}"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C9BBA2-EFFE-4079-9C5D-9F1EDA7029F5}"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D93EA99E-CB99-4FA9-973E-9D32C02BB572}"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FC9BBA2-EFFE-4079-9C5D-9F1EDA7029F5}"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t>DATA PREPARATION</a:t>
            </a:r>
            <a:endParaRPr lang="en-US" sz="6600" dirty="0"/>
          </a:p>
        </p:txBody>
      </p:sp>
    </p:spTree>
    <p:extLst>
      <p:ext uri="{BB962C8B-B14F-4D97-AF65-F5344CB8AC3E}">
        <p14:creationId xmlns:p14="http://schemas.microsoft.com/office/powerpoint/2010/main" val="2937972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3047" y="2599730"/>
            <a:ext cx="8686800" cy="2677656"/>
          </a:xfrm>
          <a:prstGeom prst="rect">
            <a:avLst/>
          </a:prstGeom>
          <a:noFill/>
        </p:spPr>
        <p:txBody>
          <a:bodyPr wrap="square" rtlCol="0">
            <a:spAutoFit/>
          </a:bodyPr>
          <a:lstStyle/>
          <a:p>
            <a:pPr algn="ctr"/>
            <a:r>
              <a:rPr lang="en-US" sz="2400" b="1" dirty="0" smtClean="0">
                <a:solidFill>
                  <a:schemeClr val="tx2"/>
                </a:solidFill>
              </a:rPr>
              <a:t>Definition</a:t>
            </a:r>
            <a:r>
              <a:rPr lang="en-US" sz="2400" dirty="0" smtClean="0">
                <a:solidFill>
                  <a:schemeClr val="tx2"/>
                </a:solidFill>
              </a:rPr>
              <a:t>: A model </a:t>
            </a:r>
            <a:r>
              <a:rPr lang="en-US" sz="2400" dirty="0">
                <a:solidFill>
                  <a:schemeClr val="tx2"/>
                </a:solidFill>
              </a:rPr>
              <a:t>that accomplishes a desired level of explanation or prediction with as few predictor variables as possible</a:t>
            </a:r>
            <a:r>
              <a:rPr lang="en-US" sz="2400" dirty="0" smtClean="0">
                <a:solidFill>
                  <a:schemeClr val="tx2"/>
                </a:solidFill>
              </a:rPr>
              <a:t>. </a:t>
            </a:r>
          </a:p>
          <a:p>
            <a:pPr algn="ctr"/>
            <a:endParaRPr lang="en-US" sz="2400" dirty="0">
              <a:solidFill>
                <a:schemeClr val="tx2"/>
              </a:solidFill>
            </a:endParaRPr>
          </a:p>
          <a:p>
            <a:pPr algn="ctr"/>
            <a:r>
              <a:rPr lang="en-US" sz="2400" dirty="0" smtClean="0">
                <a:solidFill>
                  <a:schemeClr val="tx2"/>
                </a:solidFill>
              </a:rPr>
              <a:t>Parsimonious models have always been the default go-to in model selection because they are </a:t>
            </a:r>
            <a:r>
              <a:rPr lang="en-US" sz="2400" dirty="0">
                <a:solidFill>
                  <a:schemeClr val="tx2"/>
                </a:solidFill>
              </a:rPr>
              <a:t>desirable not </a:t>
            </a:r>
            <a:r>
              <a:rPr lang="en-US" sz="2400" dirty="0" smtClean="0">
                <a:solidFill>
                  <a:schemeClr val="tx2"/>
                </a:solidFill>
              </a:rPr>
              <a:t>just for computing requirements, </a:t>
            </a:r>
            <a:r>
              <a:rPr lang="en-US" sz="2400" dirty="0">
                <a:solidFill>
                  <a:schemeClr val="tx2"/>
                </a:solidFill>
              </a:rPr>
              <a:t>but also for generalization performance</a:t>
            </a:r>
            <a:r>
              <a:rPr lang="en-US" sz="2400" dirty="0" smtClean="0">
                <a:solidFill>
                  <a:schemeClr val="tx2"/>
                </a:solidFill>
              </a:rPr>
              <a:t>.</a:t>
            </a:r>
          </a:p>
        </p:txBody>
      </p:sp>
      <p:sp>
        <p:nvSpPr>
          <p:cNvPr id="7" name="Title 6"/>
          <p:cNvSpPr>
            <a:spLocks noGrp="1"/>
          </p:cNvSpPr>
          <p:nvPr>
            <p:ph type="title"/>
          </p:nvPr>
        </p:nvSpPr>
        <p:spPr/>
        <p:txBody>
          <a:bodyPr/>
          <a:lstStyle/>
          <a:p>
            <a:r>
              <a:rPr lang="en-US" dirty="0" smtClean="0"/>
              <a:t>PARSIMONIOUS MODEL</a:t>
            </a:r>
            <a:endParaRPr lang="en-US" dirty="0"/>
          </a:p>
        </p:txBody>
      </p:sp>
    </p:spTree>
    <p:extLst>
      <p:ext uri="{BB962C8B-B14F-4D97-AF65-F5344CB8AC3E}">
        <p14:creationId xmlns:p14="http://schemas.microsoft.com/office/powerpoint/2010/main" val="2163443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676400"/>
            <a:ext cx="8686800" cy="1200329"/>
          </a:xfrm>
          <a:prstGeom prst="rect">
            <a:avLst/>
          </a:prstGeom>
          <a:noFill/>
        </p:spPr>
        <p:txBody>
          <a:bodyPr wrap="square" rtlCol="0">
            <a:spAutoFit/>
          </a:bodyPr>
          <a:lstStyle/>
          <a:p>
            <a:endParaRPr lang="en-US" dirty="0" smtClean="0"/>
          </a:p>
          <a:p>
            <a:endParaRPr lang="en-US" dirty="0"/>
          </a:p>
          <a:p>
            <a:endParaRPr lang="en-US" dirty="0" smtClean="0"/>
          </a:p>
          <a:p>
            <a:endParaRPr lang="en-US" dirty="0"/>
          </a:p>
        </p:txBody>
      </p:sp>
      <p:sp>
        <p:nvSpPr>
          <p:cNvPr id="3" name="Title 2"/>
          <p:cNvSpPr>
            <a:spLocks noGrp="1"/>
          </p:cNvSpPr>
          <p:nvPr>
            <p:ph type="title"/>
          </p:nvPr>
        </p:nvSpPr>
        <p:spPr/>
        <p:txBody>
          <a:bodyPr/>
          <a:lstStyle/>
          <a:p>
            <a:r>
              <a:rPr lang="en-US" dirty="0" smtClean="0"/>
              <a:t>VARIABLE SELECTION ANALYSIS</a:t>
            </a:r>
            <a:endParaRPr lang="en-US" dirty="0"/>
          </a:p>
        </p:txBody>
      </p:sp>
      <p:sp>
        <p:nvSpPr>
          <p:cNvPr id="5" name="TextBox 4"/>
          <p:cNvSpPr txBox="1"/>
          <p:nvPr/>
        </p:nvSpPr>
        <p:spPr>
          <a:xfrm>
            <a:off x="228600" y="2590800"/>
            <a:ext cx="8686800" cy="3693319"/>
          </a:xfrm>
          <a:prstGeom prst="rect">
            <a:avLst/>
          </a:prstGeom>
          <a:noFill/>
        </p:spPr>
        <p:txBody>
          <a:bodyPr wrap="square" rtlCol="0">
            <a:spAutoFit/>
          </a:bodyPr>
          <a:lstStyle/>
          <a:p>
            <a:r>
              <a:rPr lang="en-US" b="1" dirty="0" smtClean="0">
                <a:solidFill>
                  <a:srgbClr val="00B050"/>
                </a:solidFill>
              </a:rPr>
              <a:t>Independent Variables</a:t>
            </a:r>
            <a:r>
              <a:rPr lang="en-US" b="1" dirty="0" smtClean="0"/>
              <a:t>:</a:t>
            </a:r>
            <a:r>
              <a:rPr lang="en-US" b="1" dirty="0" smtClean="0">
                <a:solidFill>
                  <a:srgbClr val="00B050"/>
                </a:solidFill>
              </a:rPr>
              <a:t> Education</a:t>
            </a:r>
            <a:r>
              <a:rPr lang="en-US" b="1" dirty="0" smtClean="0"/>
              <a:t>, </a:t>
            </a:r>
            <a:r>
              <a:rPr lang="en-US" b="1" dirty="0" smtClean="0">
                <a:solidFill>
                  <a:srgbClr val="00B050"/>
                </a:solidFill>
              </a:rPr>
              <a:t>Job Tenure</a:t>
            </a:r>
            <a:r>
              <a:rPr lang="en-US" b="1" dirty="0" smtClean="0"/>
              <a:t>, </a:t>
            </a:r>
            <a:r>
              <a:rPr lang="en-US" b="1" dirty="0" smtClean="0">
                <a:solidFill>
                  <a:srgbClr val="00B050"/>
                </a:solidFill>
              </a:rPr>
              <a:t>Unemployment Rate</a:t>
            </a:r>
            <a:r>
              <a:rPr lang="en-US" b="1" dirty="0" smtClean="0">
                <a:solidFill>
                  <a:schemeClr val="tx2"/>
                </a:solidFill>
              </a:rPr>
              <a:t>, </a:t>
            </a:r>
            <a:r>
              <a:rPr lang="en-US" dirty="0" smtClean="0">
                <a:solidFill>
                  <a:schemeClr val="tx2"/>
                </a:solidFill>
              </a:rPr>
              <a:t>and</a:t>
            </a:r>
            <a:r>
              <a:rPr lang="en-US" b="1" dirty="0" smtClean="0">
                <a:solidFill>
                  <a:schemeClr val="tx2"/>
                </a:solidFill>
              </a:rPr>
              <a:t> </a:t>
            </a:r>
            <a:r>
              <a:rPr lang="en-US" b="1" dirty="0" smtClean="0">
                <a:solidFill>
                  <a:srgbClr val="00B050"/>
                </a:solidFill>
              </a:rPr>
              <a:t>Occupation</a:t>
            </a:r>
          </a:p>
          <a:p>
            <a:endParaRPr lang="en-US" b="1" dirty="0"/>
          </a:p>
          <a:p>
            <a:r>
              <a:rPr lang="en-US" b="1" dirty="0" smtClean="0">
                <a:solidFill>
                  <a:schemeClr val="tx2"/>
                </a:solidFill>
              </a:rPr>
              <a:t>Question To Ask</a:t>
            </a:r>
            <a:r>
              <a:rPr lang="en-US" dirty="0" smtClean="0">
                <a:solidFill>
                  <a:schemeClr val="tx2"/>
                </a:solidFill>
              </a:rPr>
              <a:t>: Is the relationship between these </a:t>
            </a:r>
            <a:r>
              <a:rPr lang="en-US" b="1" dirty="0" smtClean="0">
                <a:solidFill>
                  <a:srgbClr val="00B050"/>
                </a:solidFill>
              </a:rPr>
              <a:t>variables</a:t>
            </a:r>
            <a:r>
              <a:rPr lang="en-US" dirty="0" smtClean="0"/>
              <a:t> </a:t>
            </a:r>
            <a:r>
              <a:rPr lang="en-US" dirty="0" smtClean="0">
                <a:solidFill>
                  <a:schemeClr val="tx2"/>
                </a:solidFill>
              </a:rPr>
              <a:t>and the </a:t>
            </a:r>
            <a:r>
              <a:rPr lang="en-US" b="1" dirty="0" smtClean="0">
                <a:solidFill>
                  <a:srgbClr val="0070C0"/>
                </a:solidFill>
              </a:rPr>
              <a:t>Probability of Exhaustion (Outcome)</a:t>
            </a:r>
            <a:r>
              <a:rPr lang="en-US" dirty="0" smtClean="0">
                <a:solidFill>
                  <a:srgbClr val="0070C0"/>
                </a:solidFill>
              </a:rPr>
              <a:t> </a:t>
            </a:r>
            <a:r>
              <a:rPr lang="en-US" b="1" dirty="0" smtClean="0">
                <a:solidFill>
                  <a:srgbClr val="FF0000"/>
                </a:solidFill>
              </a:rPr>
              <a:t>linear</a:t>
            </a:r>
            <a:r>
              <a:rPr lang="en-US" dirty="0" smtClean="0"/>
              <a:t>? </a:t>
            </a:r>
          </a:p>
          <a:p>
            <a:endParaRPr lang="en-US" dirty="0"/>
          </a:p>
          <a:p>
            <a:pPr marL="285750" indent="-285750">
              <a:buFont typeface="Arial" panose="020B0604020202020204" pitchFamily="34" charset="0"/>
              <a:buChar char="•"/>
            </a:pPr>
            <a:r>
              <a:rPr lang="en-US" dirty="0" smtClean="0">
                <a:solidFill>
                  <a:schemeClr val="tx2"/>
                </a:solidFill>
              </a:rPr>
              <a:t>Nominal, Ordinal, and Continuous Variables with only a few integer values </a:t>
            </a:r>
            <a:r>
              <a:rPr lang="en-US" dirty="0" smtClean="0">
                <a:solidFill>
                  <a:schemeClr val="tx2"/>
                </a:solidFill>
                <a:sym typeface="Wingdings" panose="05000000000000000000" pitchFamily="2" charset="2"/>
              </a:rPr>
              <a:t> </a:t>
            </a:r>
            <a:br>
              <a:rPr lang="en-US" dirty="0" smtClean="0">
                <a:solidFill>
                  <a:schemeClr val="tx2"/>
                </a:solidFill>
                <a:sym typeface="Wingdings" panose="05000000000000000000" pitchFamily="2" charset="2"/>
              </a:rPr>
            </a:br>
            <a:r>
              <a:rPr lang="en-US" dirty="0" smtClean="0">
                <a:solidFill>
                  <a:schemeClr val="tx2"/>
                </a:solidFill>
                <a:sym typeface="Wingdings" panose="05000000000000000000" pitchFamily="2" charset="2"/>
              </a:rPr>
              <a:t>Plot </a:t>
            </a:r>
            <a:r>
              <a:rPr lang="en-US" b="1" dirty="0" smtClean="0">
                <a:solidFill>
                  <a:srgbClr val="0070C0"/>
                </a:solidFill>
                <a:sym typeface="Wingdings" panose="05000000000000000000" pitchFamily="2" charset="2"/>
              </a:rPr>
              <a:t>Mean Outcome </a:t>
            </a:r>
            <a:r>
              <a:rPr lang="en-US" dirty="0" smtClean="0">
                <a:solidFill>
                  <a:schemeClr val="tx2"/>
                </a:solidFill>
                <a:sym typeface="Wingdings" panose="05000000000000000000" pitchFamily="2" charset="2"/>
              </a:rPr>
              <a:t>vs. </a:t>
            </a:r>
            <a:r>
              <a:rPr lang="en-US" b="1" dirty="0" smtClean="0">
                <a:solidFill>
                  <a:srgbClr val="00B050"/>
                </a:solidFill>
                <a:sym typeface="Wingdings" panose="05000000000000000000" pitchFamily="2" charset="2"/>
              </a:rPr>
              <a:t>k levels of the independent variable</a:t>
            </a:r>
          </a:p>
          <a:p>
            <a:pPr marL="285750" indent="-285750">
              <a:buFont typeface="Arial" panose="020B0604020202020204" pitchFamily="34" charset="0"/>
              <a:buChar char="•"/>
            </a:pPr>
            <a:endParaRPr lang="en-US" b="1" dirty="0" smtClean="0">
              <a:solidFill>
                <a:srgbClr val="00B050"/>
              </a:solidFill>
              <a:sym typeface="Wingdings" panose="05000000000000000000" pitchFamily="2" charset="2"/>
            </a:endParaRPr>
          </a:p>
          <a:p>
            <a:pPr marL="285750" indent="-285750">
              <a:buFont typeface="Arial" panose="020B0604020202020204" pitchFamily="34" charset="0"/>
              <a:buChar char="•"/>
            </a:pPr>
            <a:r>
              <a:rPr lang="en-US" dirty="0" smtClean="0">
                <a:solidFill>
                  <a:schemeClr val="tx2"/>
                </a:solidFill>
                <a:sym typeface="Wingdings" panose="05000000000000000000" pitchFamily="2" charset="2"/>
              </a:rPr>
              <a:t>Continuous Variables  Group Variables  Plot </a:t>
            </a:r>
            <a:r>
              <a:rPr lang="en-US" b="1" dirty="0" smtClean="0">
                <a:solidFill>
                  <a:srgbClr val="0070C0"/>
                </a:solidFill>
                <a:sym typeface="Wingdings" panose="05000000000000000000" pitchFamily="2" charset="2"/>
              </a:rPr>
              <a:t>Mean Outcome </a:t>
            </a:r>
            <a:r>
              <a:rPr lang="en-US" dirty="0" smtClean="0">
                <a:solidFill>
                  <a:schemeClr val="tx2"/>
                </a:solidFill>
                <a:sym typeface="Wingdings" panose="05000000000000000000" pitchFamily="2" charset="2"/>
              </a:rPr>
              <a:t>vs.</a:t>
            </a:r>
            <a:r>
              <a:rPr lang="en-US" dirty="0" smtClean="0">
                <a:sym typeface="Wingdings" panose="05000000000000000000" pitchFamily="2" charset="2"/>
              </a:rPr>
              <a:t> </a:t>
            </a:r>
            <a:r>
              <a:rPr lang="en-US" b="1" dirty="0" smtClean="0">
                <a:solidFill>
                  <a:srgbClr val="00B050"/>
                </a:solidFill>
                <a:sym typeface="Wingdings" panose="05000000000000000000" pitchFamily="2" charset="2"/>
              </a:rPr>
              <a:t>k levels of the independent variable</a:t>
            </a:r>
          </a:p>
          <a:p>
            <a:pPr marL="285750" indent="-285750">
              <a:buFont typeface="Arial" panose="020B0604020202020204" pitchFamily="34" charset="0"/>
              <a:buChar char="•"/>
            </a:pPr>
            <a:endParaRPr lang="en-US" b="1" dirty="0">
              <a:solidFill>
                <a:srgbClr val="00B050"/>
              </a:solidFill>
              <a:sym typeface="Wingdings" panose="05000000000000000000" pitchFamily="2" charset="2"/>
            </a:endParaRPr>
          </a:p>
          <a:p>
            <a:pPr marL="285750" indent="-285750">
              <a:buFont typeface="Arial" panose="020B0604020202020204" pitchFamily="34" charset="0"/>
              <a:buChar char="•"/>
            </a:pPr>
            <a:r>
              <a:rPr lang="en-US" dirty="0" smtClean="0">
                <a:solidFill>
                  <a:schemeClr val="tx2"/>
                </a:solidFill>
                <a:sym typeface="Wingdings" panose="05000000000000000000" pitchFamily="2" charset="2"/>
              </a:rPr>
              <a:t>Continuous Variables  Check for</a:t>
            </a:r>
            <a:r>
              <a:rPr lang="en-US" dirty="0" smtClean="0">
                <a:sym typeface="Wingdings" panose="05000000000000000000" pitchFamily="2" charset="2"/>
              </a:rPr>
              <a:t> </a:t>
            </a:r>
            <a:r>
              <a:rPr lang="en-US" b="1" dirty="0" smtClean="0">
                <a:solidFill>
                  <a:srgbClr val="FF0000"/>
                </a:solidFill>
                <a:sym typeface="Wingdings" panose="05000000000000000000" pitchFamily="2" charset="2"/>
              </a:rPr>
              <a:t>linearity</a:t>
            </a:r>
            <a:r>
              <a:rPr lang="en-US" dirty="0" smtClean="0">
                <a:sym typeface="Wingdings" panose="05000000000000000000" pitchFamily="2" charset="2"/>
              </a:rPr>
              <a:t> </a:t>
            </a:r>
            <a:r>
              <a:rPr lang="en-US" dirty="0" smtClean="0">
                <a:solidFill>
                  <a:schemeClr val="tx2"/>
                </a:solidFill>
                <a:sym typeface="Wingdings" panose="05000000000000000000" pitchFamily="2" charset="2"/>
              </a:rPr>
              <a:t> Reject variable if the true relationship is symmetric or U-Shaped Function</a:t>
            </a:r>
            <a:endParaRPr lang="en-US" b="1" dirty="0" smtClean="0">
              <a:solidFill>
                <a:schemeClr val="tx2"/>
              </a:solidFill>
              <a:sym typeface="Wingdings" panose="05000000000000000000" pitchFamily="2" charset="2"/>
            </a:endParaRPr>
          </a:p>
        </p:txBody>
      </p:sp>
    </p:spTree>
    <p:extLst>
      <p:ext uri="{BB962C8B-B14F-4D97-AF65-F5344CB8AC3E}">
        <p14:creationId xmlns:p14="http://schemas.microsoft.com/office/powerpoint/2010/main" val="1943469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789641"/>
            <a:ext cx="4868333"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73485" y="4343400"/>
            <a:ext cx="8569890" cy="2031325"/>
          </a:xfrm>
          <a:prstGeom prst="rect">
            <a:avLst/>
          </a:prstGeom>
          <a:noFill/>
        </p:spPr>
        <p:txBody>
          <a:bodyPr wrap="square" rtlCol="0">
            <a:spAutoFit/>
          </a:bodyPr>
          <a:lstStyle/>
          <a:p>
            <a:r>
              <a:rPr lang="en-US" dirty="0" smtClean="0">
                <a:solidFill>
                  <a:schemeClr val="tx2"/>
                </a:solidFill>
              </a:rPr>
              <a:t>Analyze </a:t>
            </a:r>
            <a:r>
              <a:rPr lang="en-US" dirty="0" smtClean="0">
                <a:solidFill>
                  <a:schemeClr val="tx2"/>
                </a:solidFill>
                <a:sym typeface="Wingdings" panose="05000000000000000000" pitchFamily="2" charset="2"/>
              </a:rPr>
              <a:t> Descriptive Statistics  Frequencies…  </a:t>
            </a:r>
          </a:p>
          <a:p>
            <a:r>
              <a:rPr lang="en-US" b="1" dirty="0" smtClean="0">
                <a:solidFill>
                  <a:srgbClr val="00B050"/>
                </a:solidFill>
                <a:sym typeface="Wingdings" panose="05000000000000000000" pitchFamily="2" charset="2"/>
              </a:rPr>
              <a:t>YEARS_OF_EDUCATION</a:t>
            </a:r>
            <a:r>
              <a:rPr lang="en-US" b="1" dirty="0" smtClean="0">
                <a:sym typeface="Wingdings" panose="05000000000000000000" pitchFamily="2" charset="2"/>
              </a:rPr>
              <a:t>,</a:t>
            </a:r>
            <a:r>
              <a:rPr lang="en-US" b="1" dirty="0" smtClean="0">
                <a:solidFill>
                  <a:srgbClr val="00B050"/>
                </a:solidFill>
                <a:sym typeface="Wingdings" panose="05000000000000000000" pitchFamily="2" charset="2"/>
              </a:rPr>
              <a:t> TENURE_YRS</a:t>
            </a:r>
            <a:r>
              <a:rPr lang="en-US" b="1" dirty="0" smtClean="0">
                <a:sym typeface="Wingdings" panose="05000000000000000000" pitchFamily="2" charset="2"/>
              </a:rPr>
              <a:t>,</a:t>
            </a:r>
            <a:r>
              <a:rPr lang="en-US" b="1" dirty="0" smtClean="0">
                <a:solidFill>
                  <a:srgbClr val="00B050"/>
                </a:solidFill>
                <a:sym typeface="Wingdings" panose="05000000000000000000" pitchFamily="2" charset="2"/>
              </a:rPr>
              <a:t> UNEMPLOYMENT_RATE</a:t>
            </a:r>
            <a:r>
              <a:rPr lang="en-US" b="1" dirty="0" smtClean="0">
                <a:sym typeface="Wingdings" panose="05000000000000000000" pitchFamily="2" charset="2"/>
              </a:rPr>
              <a:t>,</a:t>
            </a:r>
            <a:r>
              <a:rPr lang="en-US" b="1" dirty="0" smtClean="0">
                <a:solidFill>
                  <a:srgbClr val="00B050"/>
                </a:solidFill>
                <a:sym typeface="Wingdings" panose="05000000000000000000" pitchFamily="2" charset="2"/>
              </a:rPr>
              <a:t> ONET_2</a:t>
            </a:r>
          </a:p>
          <a:p>
            <a:endParaRPr lang="en-US" dirty="0">
              <a:sym typeface="Wingdings" panose="05000000000000000000" pitchFamily="2" charset="2"/>
            </a:endParaRPr>
          </a:p>
          <a:p>
            <a:r>
              <a:rPr lang="en-US" dirty="0" smtClean="0">
                <a:solidFill>
                  <a:schemeClr val="tx2"/>
                </a:solidFill>
                <a:sym typeface="Wingdings" panose="05000000000000000000" pitchFamily="2" charset="2"/>
              </a:rPr>
              <a:t>Create </a:t>
            </a:r>
            <a:r>
              <a:rPr lang="en-US" b="1" dirty="0" smtClean="0">
                <a:solidFill>
                  <a:schemeClr val="tx2"/>
                </a:solidFill>
                <a:sym typeface="Wingdings" panose="05000000000000000000" pitchFamily="2" charset="2"/>
              </a:rPr>
              <a:t>Rounded</a:t>
            </a:r>
            <a:r>
              <a:rPr lang="en-US" dirty="0" smtClean="0">
                <a:solidFill>
                  <a:schemeClr val="tx2"/>
                </a:solidFill>
                <a:sym typeface="Wingdings" panose="05000000000000000000" pitchFamily="2" charset="2"/>
              </a:rPr>
              <a:t> </a:t>
            </a:r>
            <a:r>
              <a:rPr lang="en-US" b="1" dirty="0" smtClean="0">
                <a:solidFill>
                  <a:srgbClr val="00B050"/>
                </a:solidFill>
                <a:sym typeface="Wingdings" panose="05000000000000000000" pitchFamily="2" charset="2"/>
              </a:rPr>
              <a:t>Tenure (RND_TEN_YRS)</a:t>
            </a:r>
          </a:p>
          <a:p>
            <a:r>
              <a:rPr lang="en-US" dirty="0" smtClean="0">
                <a:solidFill>
                  <a:schemeClr val="tx2"/>
                </a:solidFill>
                <a:sym typeface="Wingdings" panose="05000000000000000000" pitchFamily="2" charset="2"/>
              </a:rPr>
              <a:t>Create </a:t>
            </a:r>
            <a:r>
              <a:rPr lang="en-US" b="1" dirty="0" smtClean="0">
                <a:solidFill>
                  <a:schemeClr val="tx2"/>
                </a:solidFill>
                <a:sym typeface="Wingdings" panose="05000000000000000000" pitchFamily="2" charset="2"/>
              </a:rPr>
              <a:t>Cleaned Rounded </a:t>
            </a:r>
            <a:r>
              <a:rPr lang="en-US" b="1" dirty="0" smtClean="0">
                <a:solidFill>
                  <a:srgbClr val="00B050"/>
                </a:solidFill>
                <a:sym typeface="Wingdings" panose="05000000000000000000" pitchFamily="2" charset="2"/>
              </a:rPr>
              <a:t>Tenure (CLN_RND_TEN_YRS)</a:t>
            </a:r>
          </a:p>
          <a:p>
            <a:endParaRPr lang="en-US" b="1" dirty="0">
              <a:solidFill>
                <a:srgbClr val="00B050"/>
              </a:solidFill>
              <a:sym typeface="Wingdings" panose="05000000000000000000" pitchFamily="2" charset="2"/>
            </a:endParaRPr>
          </a:p>
          <a:p>
            <a:endParaRPr lang="en-US" dirty="0">
              <a:sym typeface="Wingdings" panose="05000000000000000000" pitchFamily="2" charset="2"/>
            </a:endParaRPr>
          </a:p>
        </p:txBody>
      </p:sp>
      <p:sp>
        <p:nvSpPr>
          <p:cNvPr id="4" name="Title 3"/>
          <p:cNvSpPr>
            <a:spLocks noGrp="1"/>
          </p:cNvSpPr>
          <p:nvPr>
            <p:ph type="title"/>
          </p:nvPr>
        </p:nvSpPr>
        <p:spPr/>
        <p:txBody>
          <a:bodyPr/>
          <a:lstStyle/>
          <a:p>
            <a:r>
              <a:rPr lang="en-US" dirty="0" smtClean="0"/>
              <a:t>FREQUENCIES</a:t>
            </a:r>
            <a:endParaRPr lang="en-US" dirty="0"/>
          </a:p>
        </p:txBody>
      </p:sp>
    </p:spTree>
    <p:extLst>
      <p:ext uri="{BB962C8B-B14F-4D97-AF65-F5344CB8AC3E}">
        <p14:creationId xmlns:p14="http://schemas.microsoft.com/office/powerpoint/2010/main" val="41348399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4400" y="813995"/>
            <a:ext cx="7628868" cy="6019800"/>
          </a:xfrm>
          <a:prstGeom prst="rect">
            <a:avLst/>
          </a:prstGeom>
        </p:spPr>
      </p:pic>
      <p:sp>
        <p:nvSpPr>
          <p:cNvPr id="3" name="TextBox 2"/>
          <p:cNvSpPr txBox="1"/>
          <p:nvPr/>
        </p:nvSpPr>
        <p:spPr>
          <a:xfrm>
            <a:off x="1884145" y="167664"/>
            <a:ext cx="5689378" cy="646331"/>
          </a:xfrm>
          <a:prstGeom prst="rect">
            <a:avLst/>
          </a:prstGeom>
          <a:noFill/>
        </p:spPr>
        <p:txBody>
          <a:bodyPr wrap="none" rtlCol="0">
            <a:spAutoFit/>
          </a:bodyPr>
          <a:lstStyle/>
          <a:p>
            <a:r>
              <a:rPr lang="en-US" sz="3600" dirty="0" smtClean="0">
                <a:solidFill>
                  <a:schemeClr val="bg1"/>
                </a:solidFill>
              </a:rPr>
              <a:t>Calculate Job Tenure in Days</a:t>
            </a:r>
            <a:endParaRPr lang="en-US" sz="3600" dirty="0">
              <a:solidFill>
                <a:schemeClr val="bg1"/>
              </a:solidFill>
            </a:endParaRPr>
          </a:p>
        </p:txBody>
      </p:sp>
    </p:spTree>
    <p:extLst>
      <p:ext uri="{BB962C8B-B14F-4D97-AF65-F5344CB8AC3E}">
        <p14:creationId xmlns:p14="http://schemas.microsoft.com/office/powerpoint/2010/main" val="3819772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838200"/>
            <a:ext cx="7512982" cy="5869970"/>
          </a:xfrm>
          <a:prstGeom prst="rect">
            <a:avLst/>
          </a:prstGeom>
        </p:spPr>
      </p:pic>
      <p:sp>
        <p:nvSpPr>
          <p:cNvPr id="3" name="TextBox 2"/>
          <p:cNvSpPr txBox="1"/>
          <p:nvPr/>
        </p:nvSpPr>
        <p:spPr>
          <a:xfrm>
            <a:off x="1779080" y="195727"/>
            <a:ext cx="5631222" cy="646331"/>
          </a:xfrm>
          <a:prstGeom prst="rect">
            <a:avLst/>
          </a:prstGeom>
          <a:noFill/>
        </p:spPr>
        <p:txBody>
          <a:bodyPr wrap="none" rtlCol="0">
            <a:spAutoFit/>
          </a:bodyPr>
          <a:lstStyle/>
          <a:p>
            <a:r>
              <a:rPr lang="en-US" sz="3600" dirty="0" smtClean="0">
                <a:solidFill>
                  <a:schemeClr val="bg1"/>
                </a:solidFill>
              </a:rPr>
              <a:t>Convert to Years and Round</a:t>
            </a:r>
            <a:endParaRPr lang="en-US" sz="3600" dirty="0">
              <a:solidFill>
                <a:schemeClr val="bg1"/>
              </a:solidFill>
            </a:endParaRPr>
          </a:p>
        </p:txBody>
      </p:sp>
    </p:spTree>
    <p:extLst>
      <p:ext uri="{BB962C8B-B14F-4D97-AF65-F5344CB8AC3E}">
        <p14:creationId xmlns:p14="http://schemas.microsoft.com/office/powerpoint/2010/main" val="2901075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2999" y="228600"/>
            <a:ext cx="3986975" cy="6477000"/>
          </a:xfrm>
          <a:prstGeom prst="rect">
            <a:avLst/>
          </a:prstGeom>
        </p:spPr>
      </p:pic>
      <p:sp>
        <p:nvSpPr>
          <p:cNvPr id="3" name="TextBox 2"/>
          <p:cNvSpPr txBox="1"/>
          <p:nvPr/>
        </p:nvSpPr>
        <p:spPr>
          <a:xfrm>
            <a:off x="5867400" y="2774602"/>
            <a:ext cx="2971800" cy="1384995"/>
          </a:xfrm>
          <a:prstGeom prst="rect">
            <a:avLst/>
          </a:prstGeom>
          <a:noFill/>
        </p:spPr>
        <p:txBody>
          <a:bodyPr wrap="square" rtlCol="0">
            <a:spAutoFit/>
          </a:bodyPr>
          <a:lstStyle/>
          <a:p>
            <a:pPr algn="ctr"/>
            <a:r>
              <a:rPr lang="en-US" sz="2800" dirty="0" smtClean="0">
                <a:solidFill>
                  <a:schemeClr val="tx2"/>
                </a:solidFill>
              </a:rPr>
              <a:t>May want to truncate values greater than 25 </a:t>
            </a:r>
            <a:endParaRPr lang="en-US" sz="2800" dirty="0">
              <a:solidFill>
                <a:schemeClr val="tx2"/>
              </a:solidFill>
            </a:endParaRPr>
          </a:p>
        </p:txBody>
      </p:sp>
    </p:spTree>
    <p:extLst>
      <p:ext uri="{BB962C8B-B14F-4D97-AF65-F5344CB8AC3E}">
        <p14:creationId xmlns:p14="http://schemas.microsoft.com/office/powerpoint/2010/main" val="3641721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0" y="749449"/>
            <a:ext cx="7789996" cy="6096000"/>
          </a:xfrm>
          <a:prstGeom prst="rect">
            <a:avLst/>
          </a:prstGeom>
        </p:spPr>
      </p:pic>
      <p:sp>
        <p:nvSpPr>
          <p:cNvPr id="3" name="TextBox 2"/>
          <p:cNvSpPr txBox="1"/>
          <p:nvPr/>
        </p:nvSpPr>
        <p:spPr>
          <a:xfrm>
            <a:off x="1802178" y="103118"/>
            <a:ext cx="5709640" cy="646331"/>
          </a:xfrm>
          <a:prstGeom prst="rect">
            <a:avLst/>
          </a:prstGeom>
          <a:noFill/>
        </p:spPr>
        <p:txBody>
          <a:bodyPr wrap="none" rtlCol="0">
            <a:spAutoFit/>
          </a:bodyPr>
          <a:lstStyle/>
          <a:p>
            <a:r>
              <a:rPr lang="en-US" sz="3600" dirty="0" smtClean="0">
                <a:solidFill>
                  <a:schemeClr val="bg1"/>
                </a:solidFill>
              </a:rPr>
              <a:t>Create Copy of </a:t>
            </a:r>
            <a:r>
              <a:rPr lang="en-US" sz="3600" dirty="0" err="1" smtClean="0">
                <a:solidFill>
                  <a:schemeClr val="bg1"/>
                </a:solidFill>
              </a:rPr>
              <a:t>Rnd_Ten_Yrs</a:t>
            </a:r>
            <a:endParaRPr lang="en-US" sz="3600" dirty="0">
              <a:solidFill>
                <a:schemeClr val="bg1"/>
              </a:solidFill>
            </a:endParaRPr>
          </a:p>
        </p:txBody>
      </p:sp>
    </p:spTree>
    <p:extLst>
      <p:ext uri="{BB962C8B-B14F-4D97-AF65-F5344CB8AC3E}">
        <p14:creationId xmlns:p14="http://schemas.microsoft.com/office/powerpoint/2010/main" val="3831290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1524000"/>
            <a:ext cx="8764080" cy="5105400"/>
          </a:xfrm>
          <a:prstGeom prst="rect">
            <a:avLst/>
          </a:prstGeom>
        </p:spPr>
      </p:pic>
      <p:sp>
        <p:nvSpPr>
          <p:cNvPr id="3" name="TextBox 2"/>
          <p:cNvSpPr txBox="1"/>
          <p:nvPr/>
        </p:nvSpPr>
        <p:spPr>
          <a:xfrm>
            <a:off x="1734596" y="228600"/>
            <a:ext cx="6435416" cy="646331"/>
          </a:xfrm>
          <a:prstGeom prst="rect">
            <a:avLst/>
          </a:prstGeom>
          <a:noFill/>
        </p:spPr>
        <p:txBody>
          <a:bodyPr wrap="none" rtlCol="0">
            <a:spAutoFit/>
          </a:bodyPr>
          <a:lstStyle/>
          <a:p>
            <a:r>
              <a:rPr lang="en-US" sz="3600" dirty="0" smtClean="0">
                <a:solidFill>
                  <a:schemeClr val="bg1"/>
                </a:solidFill>
              </a:rPr>
              <a:t>Truncate Values Greater Than 25</a:t>
            </a:r>
            <a:endParaRPr lang="en-US" sz="3600" dirty="0">
              <a:solidFill>
                <a:schemeClr val="bg1"/>
              </a:solidFill>
            </a:endParaRPr>
          </a:p>
        </p:txBody>
      </p:sp>
    </p:spTree>
    <p:extLst>
      <p:ext uri="{BB962C8B-B14F-4D97-AF65-F5344CB8AC3E}">
        <p14:creationId xmlns:p14="http://schemas.microsoft.com/office/powerpoint/2010/main" val="2587339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7545" y="381000"/>
            <a:ext cx="4132142" cy="6400799"/>
          </a:xfrm>
          <a:prstGeom prst="rect">
            <a:avLst/>
          </a:prstGeom>
        </p:spPr>
      </p:pic>
    </p:spTree>
    <p:extLst>
      <p:ext uri="{BB962C8B-B14F-4D97-AF65-F5344CB8AC3E}">
        <p14:creationId xmlns:p14="http://schemas.microsoft.com/office/powerpoint/2010/main" val="2740221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81559" y="381000"/>
            <a:ext cx="4807129" cy="6324599"/>
          </a:xfrm>
          <a:prstGeom prst="rect">
            <a:avLst/>
          </a:prstGeom>
        </p:spPr>
      </p:pic>
    </p:spTree>
    <p:extLst>
      <p:ext uri="{BB962C8B-B14F-4D97-AF65-F5344CB8AC3E}">
        <p14:creationId xmlns:p14="http://schemas.microsoft.com/office/powerpoint/2010/main" val="3486840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299796"/>
            <a:ext cx="5715000" cy="555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2378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533400"/>
            <a:ext cx="4800600" cy="617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5592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63433"/>
            <a:ext cx="6400800" cy="486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28600" y="1413168"/>
            <a:ext cx="3886200" cy="369332"/>
          </a:xfrm>
          <a:prstGeom prst="rect">
            <a:avLst/>
          </a:prstGeom>
          <a:noFill/>
        </p:spPr>
        <p:txBody>
          <a:bodyPr wrap="square" rtlCol="0">
            <a:spAutoFit/>
          </a:bodyPr>
          <a:lstStyle/>
          <a:p>
            <a:r>
              <a:rPr lang="en-US" b="1" dirty="0" smtClean="0">
                <a:solidFill>
                  <a:srgbClr val="00B050"/>
                </a:solidFill>
              </a:rPr>
              <a:t>X-Axis</a:t>
            </a:r>
            <a:r>
              <a:rPr lang="en-US" dirty="0" smtClean="0"/>
              <a:t>: CLN_RND_TEN_YRS</a:t>
            </a:r>
            <a:endParaRPr lang="en-US" dirty="0"/>
          </a:p>
        </p:txBody>
      </p:sp>
    </p:spTree>
    <p:extLst>
      <p:ext uri="{BB962C8B-B14F-4D97-AF65-F5344CB8AC3E}">
        <p14:creationId xmlns:p14="http://schemas.microsoft.com/office/powerpoint/2010/main" val="90504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57400"/>
            <a:ext cx="6057446"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07723" y="990600"/>
            <a:ext cx="6172200" cy="923330"/>
          </a:xfrm>
          <a:prstGeom prst="rect">
            <a:avLst/>
          </a:prstGeom>
          <a:noFill/>
        </p:spPr>
        <p:txBody>
          <a:bodyPr wrap="square" rtlCol="0">
            <a:spAutoFit/>
          </a:bodyPr>
          <a:lstStyle/>
          <a:p>
            <a:pPr marL="342900" indent="-342900">
              <a:buAutoNum type="arabicPeriod"/>
            </a:pPr>
            <a:r>
              <a:rPr lang="en-US" dirty="0" smtClean="0"/>
              <a:t>Graphs </a:t>
            </a:r>
            <a:r>
              <a:rPr lang="en-US" dirty="0" smtClean="0">
                <a:sym typeface="Wingdings" panose="05000000000000000000" pitchFamily="2" charset="2"/>
              </a:rPr>
              <a:t> Chart Builder…  Line</a:t>
            </a:r>
          </a:p>
          <a:p>
            <a:pPr marL="342900" indent="-342900">
              <a:buAutoNum type="arabicPeriod"/>
            </a:pPr>
            <a:r>
              <a:rPr lang="en-US" b="1" dirty="0" smtClean="0">
                <a:solidFill>
                  <a:srgbClr val="00B050"/>
                </a:solidFill>
                <a:sym typeface="Wingdings" panose="05000000000000000000" pitchFamily="2" charset="2"/>
              </a:rPr>
              <a:t>X-Axis: </a:t>
            </a:r>
            <a:r>
              <a:rPr lang="en-US" dirty="0" smtClean="0">
                <a:sym typeface="Wingdings" panose="05000000000000000000" pitchFamily="2" charset="2"/>
              </a:rPr>
              <a:t>YEARS_OF_EDUCATION</a:t>
            </a:r>
          </a:p>
          <a:p>
            <a:pPr marL="342900" indent="-342900">
              <a:buAutoNum type="arabicPeriod"/>
            </a:pPr>
            <a:r>
              <a:rPr lang="en-US" b="1" dirty="0" smtClean="0">
                <a:solidFill>
                  <a:srgbClr val="0070C0"/>
                </a:solidFill>
                <a:sym typeface="Wingdings" panose="05000000000000000000" pitchFamily="2" charset="2"/>
              </a:rPr>
              <a:t>Y-Axis: </a:t>
            </a:r>
            <a:r>
              <a:rPr lang="en-US" dirty="0" smtClean="0">
                <a:sym typeface="Wingdings" panose="05000000000000000000" pitchFamily="2" charset="2"/>
              </a:rPr>
              <a:t>EXHST (Element Properties  Statistic: Mean)</a:t>
            </a:r>
            <a:endParaRPr lang="en-US" dirty="0"/>
          </a:p>
        </p:txBody>
      </p:sp>
    </p:spTree>
    <p:extLst>
      <p:ext uri="{BB962C8B-B14F-4D97-AF65-F5344CB8AC3E}">
        <p14:creationId xmlns:p14="http://schemas.microsoft.com/office/powerpoint/2010/main" val="2275456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28801"/>
            <a:ext cx="6558520" cy="500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28600" y="1413168"/>
            <a:ext cx="3886200" cy="369332"/>
          </a:xfrm>
          <a:prstGeom prst="rect">
            <a:avLst/>
          </a:prstGeom>
          <a:noFill/>
        </p:spPr>
        <p:txBody>
          <a:bodyPr wrap="square" rtlCol="0">
            <a:spAutoFit/>
          </a:bodyPr>
          <a:lstStyle/>
          <a:p>
            <a:r>
              <a:rPr lang="en-US" b="1" dirty="0" smtClean="0">
                <a:solidFill>
                  <a:srgbClr val="00B050"/>
                </a:solidFill>
              </a:rPr>
              <a:t>X-Axis</a:t>
            </a:r>
            <a:r>
              <a:rPr lang="en-US" dirty="0" smtClean="0"/>
              <a:t>: UNEMPLOYMENT_RATE</a:t>
            </a:r>
            <a:endParaRPr lang="en-US" dirty="0"/>
          </a:p>
        </p:txBody>
      </p:sp>
    </p:spTree>
    <p:extLst>
      <p:ext uri="{BB962C8B-B14F-4D97-AF65-F5344CB8AC3E}">
        <p14:creationId xmlns:p14="http://schemas.microsoft.com/office/powerpoint/2010/main" val="11367560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98649"/>
            <a:ext cx="6417740" cy="4959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28600" y="1413168"/>
            <a:ext cx="3886200" cy="369332"/>
          </a:xfrm>
          <a:prstGeom prst="rect">
            <a:avLst/>
          </a:prstGeom>
          <a:noFill/>
        </p:spPr>
        <p:txBody>
          <a:bodyPr wrap="square" rtlCol="0">
            <a:spAutoFit/>
          </a:bodyPr>
          <a:lstStyle/>
          <a:p>
            <a:r>
              <a:rPr lang="en-US" b="1" dirty="0" smtClean="0">
                <a:solidFill>
                  <a:srgbClr val="00B050"/>
                </a:solidFill>
              </a:rPr>
              <a:t>X-Axis</a:t>
            </a:r>
            <a:r>
              <a:rPr lang="en-US" dirty="0" smtClean="0"/>
              <a:t>: ONET_2</a:t>
            </a:r>
            <a:endParaRPr lang="en-US" dirty="0"/>
          </a:p>
        </p:txBody>
      </p:sp>
    </p:spTree>
    <p:extLst>
      <p:ext uri="{BB962C8B-B14F-4D97-AF65-F5344CB8AC3E}">
        <p14:creationId xmlns:p14="http://schemas.microsoft.com/office/powerpoint/2010/main" val="3486844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981200"/>
            <a:ext cx="7408333" cy="4495800"/>
          </a:xfrm>
        </p:spPr>
        <p:txBody>
          <a:bodyPr>
            <a:normAutofit/>
          </a:bodyPr>
          <a:lstStyle/>
          <a:p>
            <a:r>
              <a:rPr lang="en-US" dirty="0" smtClean="0">
                <a:solidFill>
                  <a:schemeClr val="tx1"/>
                </a:solidFill>
              </a:rPr>
              <a:t>Open File: </a:t>
            </a:r>
            <a:r>
              <a:rPr lang="en-US" b="1" i="1" u="sng" dirty="0" smtClean="0">
                <a:solidFill>
                  <a:schemeClr val="tx1"/>
                </a:solidFill>
              </a:rPr>
              <a:t>Crosstabs </a:t>
            </a:r>
            <a:r>
              <a:rPr lang="en-US" b="1" i="1" u="sng" dirty="0" err="1" smtClean="0">
                <a:solidFill>
                  <a:schemeClr val="tx1"/>
                </a:solidFill>
              </a:rPr>
              <a:t>Dataset.sav</a:t>
            </a:r>
            <a:endParaRPr lang="en-US" b="1" i="1" u="sng" dirty="0" smtClean="0">
              <a:solidFill>
                <a:schemeClr val="tx1"/>
              </a:solidFill>
            </a:endParaRPr>
          </a:p>
          <a:p>
            <a:endParaRPr lang="en-US" dirty="0" smtClean="0">
              <a:solidFill>
                <a:schemeClr val="tx1"/>
              </a:solidFill>
            </a:endParaRPr>
          </a:p>
          <a:p>
            <a:pPr marL="301943" lvl="1" indent="0">
              <a:buNone/>
            </a:pPr>
            <a:r>
              <a:rPr lang="en-US" b="1" dirty="0" smtClean="0">
                <a:solidFill>
                  <a:schemeClr val="tx1"/>
                </a:solidFill>
              </a:rPr>
              <a:t>Analyze </a:t>
            </a:r>
            <a:r>
              <a:rPr lang="en-US" b="1" dirty="0" smtClean="0">
                <a:solidFill>
                  <a:schemeClr val="tx1"/>
                </a:solidFill>
                <a:sym typeface="Wingdings" panose="05000000000000000000" pitchFamily="2" charset="2"/>
              </a:rPr>
              <a:t></a:t>
            </a:r>
            <a:r>
              <a:rPr lang="en-US" dirty="0" smtClean="0">
                <a:solidFill>
                  <a:schemeClr val="tx1"/>
                </a:solidFill>
              </a:rPr>
              <a:t> </a:t>
            </a:r>
            <a:r>
              <a:rPr lang="en-US" b="1" dirty="0" smtClean="0">
                <a:solidFill>
                  <a:schemeClr val="tx1"/>
                </a:solidFill>
              </a:rPr>
              <a:t>Descriptive Statistics </a:t>
            </a:r>
            <a:r>
              <a:rPr lang="en-US" b="1" dirty="0" smtClean="0">
                <a:solidFill>
                  <a:schemeClr val="tx1"/>
                </a:solidFill>
                <a:sym typeface="Wingdings" panose="05000000000000000000" pitchFamily="2" charset="2"/>
              </a:rPr>
              <a:t></a:t>
            </a:r>
            <a:r>
              <a:rPr lang="en-US" dirty="0" smtClean="0">
                <a:solidFill>
                  <a:schemeClr val="tx1"/>
                </a:solidFill>
              </a:rPr>
              <a:t> </a:t>
            </a:r>
            <a:r>
              <a:rPr lang="en-US" b="1" dirty="0" smtClean="0">
                <a:solidFill>
                  <a:schemeClr val="tx1"/>
                </a:solidFill>
              </a:rPr>
              <a:t>Crosstabs</a:t>
            </a:r>
          </a:p>
        </p:txBody>
      </p:sp>
      <p:sp>
        <p:nvSpPr>
          <p:cNvPr id="3" name="Title 2"/>
          <p:cNvSpPr>
            <a:spLocks noGrp="1"/>
          </p:cNvSpPr>
          <p:nvPr>
            <p:ph type="title"/>
          </p:nvPr>
        </p:nvSpPr>
        <p:spPr/>
        <p:txBody>
          <a:bodyPr/>
          <a:lstStyle/>
          <a:p>
            <a:r>
              <a:rPr lang="en-US" dirty="0" smtClean="0"/>
              <a:t>CROSS-TABULATIONS</a:t>
            </a:r>
            <a:endParaRPr lang="en-US" dirty="0"/>
          </a:p>
        </p:txBody>
      </p:sp>
      <p:pic>
        <p:nvPicPr>
          <p:cNvPr id="4" name="Picture 3"/>
          <p:cNvPicPr/>
          <p:nvPr/>
        </p:nvPicPr>
        <p:blipFill rotWithShape="1">
          <a:blip r:embed="rId2">
            <a:extLst>
              <a:ext uri="{28A0092B-C50C-407E-A947-70E740481C1C}">
                <a14:useLocalDpi xmlns:a14="http://schemas.microsoft.com/office/drawing/2010/main" val="0"/>
              </a:ext>
            </a:extLst>
          </a:blip>
          <a:srcRect l="15049" r="2979" b="54276"/>
          <a:stretch/>
        </p:blipFill>
        <p:spPr bwMode="auto">
          <a:xfrm>
            <a:off x="609600" y="3276600"/>
            <a:ext cx="7391400" cy="3200400"/>
          </a:xfrm>
          <a:prstGeom prst="rect">
            <a:avLst/>
          </a:prstGeom>
          <a:noFill/>
          <a:ln>
            <a:noFill/>
          </a:ln>
        </p:spPr>
      </p:pic>
    </p:spTree>
    <p:extLst>
      <p:ext uri="{BB962C8B-B14F-4D97-AF65-F5344CB8AC3E}">
        <p14:creationId xmlns:p14="http://schemas.microsoft.com/office/powerpoint/2010/main" val="3161344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28600" y="685800"/>
            <a:ext cx="9144000" cy="1905000"/>
          </a:xfrm>
        </p:spPr>
        <p:txBody>
          <a:bodyPr>
            <a:normAutofit/>
          </a:bodyPr>
          <a:lstStyle/>
          <a:p>
            <a:pPr lvl="2"/>
            <a:endParaRPr lang="en-US" b="1" dirty="0"/>
          </a:p>
          <a:p>
            <a:pPr lvl="2"/>
            <a:r>
              <a:rPr lang="en-US" dirty="0"/>
              <a:t>Enter 1</a:t>
            </a:r>
            <a:r>
              <a:rPr lang="en-US" baseline="30000" dirty="0"/>
              <a:t>st</a:t>
            </a:r>
            <a:r>
              <a:rPr lang="en-US" dirty="0"/>
              <a:t> </a:t>
            </a:r>
            <a:r>
              <a:rPr lang="en-US" dirty="0" smtClean="0"/>
              <a:t>Variable under </a:t>
            </a:r>
            <a:r>
              <a:rPr lang="en-US" b="1" dirty="0" smtClean="0"/>
              <a:t>Row</a:t>
            </a:r>
            <a:endParaRPr lang="en-US" b="1" dirty="0"/>
          </a:p>
          <a:p>
            <a:pPr lvl="2"/>
            <a:r>
              <a:rPr lang="en-US" dirty="0"/>
              <a:t>Enter </a:t>
            </a:r>
            <a:r>
              <a:rPr lang="en-US" dirty="0" smtClean="0"/>
              <a:t>2</a:t>
            </a:r>
            <a:r>
              <a:rPr lang="en-US" baseline="30000" dirty="0" smtClean="0"/>
              <a:t>nd</a:t>
            </a:r>
            <a:r>
              <a:rPr lang="en-US" dirty="0" smtClean="0"/>
              <a:t> Variable under </a:t>
            </a:r>
            <a:r>
              <a:rPr lang="en-US" b="1" dirty="0" smtClean="0"/>
              <a:t>Column</a:t>
            </a:r>
            <a:endParaRPr lang="en-US" b="1" dirty="0"/>
          </a:p>
          <a:p>
            <a:pPr lvl="2"/>
            <a:endParaRPr lang="en-US" dirty="0"/>
          </a:p>
          <a:p>
            <a:pPr lvl="2"/>
            <a:r>
              <a:rPr lang="en-US" dirty="0"/>
              <a:t>Click </a:t>
            </a:r>
            <a:r>
              <a:rPr lang="en-US" b="1" dirty="0" smtClean="0"/>
              <a:t>Statistics…</a:t>
            </a:r>
            <a:r>
              <a:rPr lang="en-US" dirty="0" smtClean="0"/>
              <a:t> </a:t>
            </a:r>
            <a:r>
              <a:rPr lang="en-US" dirty="0">
                <a:sym typeface="Wingdings" panose="05000000000000000000" pitchFamily="2" charset="2"/>
              </a:rPr>
              <a:t></a:t>
            </a:r>
            <a:r>
              <a:rPr lang="en-US" dirty="0"/>
              <a:t> </a:t>
            </a:r>
            <a:r>
              <a:rPr lang="en-US" dirty="0" smtClean="0"/>
              <a:t>Select </a:t>
            </a:r>
            <a:r>
              <a:rPr lang="en-US" b="1" dirty="0" smtClean="0"/>
              <a:t>Chi-Square</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88724" y="2590800"/>
            <a:ext cx="7945676" cy="3975317"/>
          </a:xfrm>
          <a:prstGeom prst="rect">
            <a:avLst/>
          </a:prstGeom>
          <a:noFill/>
          <a:ln>
            <a:noFill/>
          </a:ln>
        </p:spPr>
      </p:pic>
    </p:spTree>
    <p:extLst>
      <p:ext uri="{BB962C8B-B14F-4D97-AF65-F5344CB8AC3E}">
        <p14:creationId xmlns:p14="http://schemas.microsoft.com/office/powerpoint/2010/main" val="828178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0"/>
            <a:ext cx="8153400" cy="3944980"/>
          </a:xfrm>
          <a:prstGeom prst="rect">
            <a:avLst/>
          </a:prstGeom>
          <a:noFill/>
          <a:ln>
            <a:noFill/>
          </a:ln>
        </p:spPr>
      </p:pic>
      <p:sp>
        <p:nvSpPr>
          <p:cNvPr id="3" name="Rectangle 2"/>
          <p:cNvSpPr/>
          <p:nvPr/>
        </p:nvSpPr>
        <p:spPr>
          <a:xfrm>
            <a:off x="457200" y="1705487"/>
            <a:ext cx="8458200" cy="369332"/>
          </a:xfrm>
          <a:prstGeom prst="rect">
            <a:avLst/>
          </a:prstGeom>
        </p:spPr>
        <p:txBody>
          <a:bodyPr wrap="square">
            <a:spAutoFit/>
          </a:bodyPr>
          <a:lstStyle/>
          <a:p>
            <a:r>
              <a:rPr lang="en-US" dirty="0">
                <a:solidFill>
                  <a:schemeClr val="tx2"/>
                </a:solidFill>
              </a:rPr>
              <a:t>Click </a:t>
            </a:r>
            <a:r>
              <a:rPr lang="en-US" b="1" dirty="0" smtClean="0">
                <a:solidFill>
                  <a:schemeClr val="tx2"/>
                </a:solidFill>
              </a:rPr>
              <a:t>Cells…</a:t>
            </a:r>
            <a:r>
              <a:rPr lang="en-US" dirty="0" smtClean="0">
                <a:solidFill>
                  <a:schemeClr val="tx2"/>
                </a:solidFill>
              </a:rPr>
              <a:t> </a:t>
            </a:r>
            <a:r>
              <a:rPr lang="en-US" dirty="0">
                <a:solidFill>
                  <a:schemeClr val="tx2"/>
                </a:solidFill>
                <a:sym typeface="Wingdings" panose="05000000000000000000" pitchFamily="2" charset="2"/>
              </a:rPr>
              <a:t> </a:t>
            </a:r>
            <a:r>
              <a:rPr lang="en-US" dirty="0" smtClean="0">
                <a:solidFill>
                  <a:schemeClr val="tx2"/>
                </a:solidFill>
                <a:sym typeface="Wingdings" panose="05000000000000000000" pitchFamily="2" charset="2"/>
              </a:rPr>
              <a:t>Select </a:t>
            </a:r>
            <a:r>
              <a:rPr lang="en-US" b="1" dirty="0">
                <a:solidFill>
                  <a:schemeClr val="tx2"/>
                </a:solidFill>
                <a:sym typeface="Wingdings" panose="05000000000000000000" pitchFamily="2" charset="2"/>
              </a:rPr>
              <a:t>Observed</a:t>
            </a:r>
            <a:r>
              <a:rPr lang="en-US" dirty="0">
                <a:solidFill>
                  <a:schemeClr val="tx2"/>
                </a:solidFill>
                <a:sym typeface="Wingdings" panose="05000000000000000000" pitchFamily="2" charset="2"/>
              </a:rPr>
              <a:t> under Counts &amp; </a:t>
            </a:r>
            <a:r>
              <a:rPr lang="en-US" b="1" dirty="0">
                <a:solidFill>
                  <a:schemeClr val="tx2"/>
                </a:solidFill>
                <a:sym typeface="Wingdings" panose="05000000000000000000" pitchFamily="2" charset="2"/>
              </a:rPr>
              <a:t>Row</a:t>
            </a:r>
            <a:r>
              <a:rPr lang="en-US" dirty="0">
                <a:solidFill>
                  <a:schemeClr val="tx2"/>
                </a:solidFill>
                <a:sym typeface="Wingdings" panose="05000000000000000000" pitchFamily="2" charset="2"/>
              </a:rPr>
              <a:t> under Percentages</a:t>
            </a:r>
          </a:p>
        </p:txBody>
      </p:sp>
    </p:spTree>
    <p:extLst>
      <p:ext uri="{BB962C8B-B14F-4D97-AF65-F5344CB8AC3E}">
        <p14:creationId xmlns:p14="http://schemas.microsoft.com/office/powerpoint/2010/main" val="39615548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282" y="223380"/>
            <a:ext cx="5649588" cy="6612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47389" y="304800"/>
            <a:ext cx="2971800" cy="369332"/>
          </a:xfrm>
          <a:prstGeom prst="rect">
            <a:avLst/>
          </a:prstGeom>
          <a:noFill/>
        </p:spPr>
        <p:txBody>
          <a:bodyPr wrap="square" rtlCol="0">
            <a:spAutoFit/>
          </a:bodyPr>
          <a:lstStyle/>
          <a:p>
            <a:pPr algn="r"/>
            <a:r>
              <a:rPr lang="en-US" b="1" dirty="0" smtClean="0">
                <a:solidFill>
                  <a:schemeClr val="bg1"/>
                </a:solidFill>
              </a:rPr>
              <a:t>CROSS-TAB WITH CAT_TEN</a:t>
            </a:r>
          </a:p>
        </p:txBody>
      </p:sp>
    </p:spTree>
    <p:extLst>
      <p:ext uri="{BB962C8B-B14F-4D97-AF65-F5344CB8AC3E}">
        <p14:creationId xmlns:p14="http://schemas.microsoft.com/office/powerpoint/2010/main" val="983273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61962"/>
            <a:ext cx="5676900" cy="5934075"/>
          </a:xfrm>
          <a:prstGeom prst="rect">
            <a:avLst/>
          </a:prstGeom>
          <a:noFill/>
          <a:ln>
            <a:noFill/>
          </a:ln>
        </p:spPr>
      </p:pic>
      <p:pic>
        <p:nvPicPr>
          <p:cNvPr id="3" name="Picture 2"/>
          <p:cNvPicPr/>
          <p:nvPr/>
        </p:nvPicPr>
        <p:blipFill rotWithShape="1">
          <a:blip r:embed="rId3" cstate="print">
            <a:extLst>
              <a:ext uri="{28A0092B-C50C-407E-A947-70E740481C1C}">
                <a14:useLocalDpi xmlns:a14="http://schemas.microsoft.com/office/drawing/2010/main" val="0"/>
              </a:ext>
            </a:extLst>
          </a:blip>
          <a:srcRect l="23410" t="1" r="45812" b="70611"/>
          <a:stretch/>
        </p:blipFill>
        <p:spPr bwMode="auto">
          <a:xfrm>
            <a:off x="228600" y="1066800"/>
            <a:ext cx="2895600" cy="1752600"/>
          </a:xfrm>
          <a:prstGeom prst="rect">
            <a:avLst/>
          </a:prstGeom>
          <a:noFill/>
          <a:ln>
            <a:noFill/>
          </a:ln>
        </p:spPr>
      </p:pic>
      <p:sp>
        <p:nvSpPr>
          <p:cNvPr id="4" name="TextBox 3"/>
          <p:cNvSpPr txBox="1"/>
          <p:nvPr/>
        </p:nvSpPr>
        <p:spPr>
          <a:xfrm>
            <a:off x="228600" y="3048000"/>
            <a:ext cx="2743200" cy="923330"/>
          </a:xfrm>
          <a:prstGeom prst="rect">
            <a:avLst/>
          </a:prstGeom>
          <a:noFill/>
        </p:spPr>
        <p:txBody>
          <a:bodyPr wrap="square" rtlCol="0">
            <a:spAutoFit/>
          </a:bodyPr>
          <a:lstStyle/>
          <a:p>
            <a:r>
              <a:rPr lang="en-US" b="1" dirty="0" smtClean="0">
                <a:solidFill>
                  <a:schemeClr val="tx2"/>
                </a:solidFill>
              </a:rPr>
              <a:t>Graphs </a:t>
            </a:r>
            <a:r>
              <a:rPr lang="en-US" dirty="0" smtClean="0">
                <a:solidFill>
                  <a:schemeClr val="tx2"/>
                </a:solidFill>
                <a:sym typeface="Wingdings" panose="05000000000000000000" pitchFamily="2" charset="2"/>
              </a:rPr>
              <a:t> </a:t>
            </a:r>
            <a:r>
              <a:rPr lang="en-US" b="1" dirty="0" smtClean="0">
                <a:solidFill>
                  <a:schemeClr val="tx2"/>
                </a:solidFill>
                <a:sym typeface="Wingdings" panose="05000000000000000000" pitchFamily="2" charset="2"/>
              </a:rPr>
              <a:t>Chart Builder…</a:t>
            </a:r>
          </a:p>
          <a:p>
            <a:endParaRPr lang="en-US" dirty="0">
              <a:solidFill>
                <a:schemeClr val="tx2"/>
              </a:solidFill>
              <a:sym typeface="Wingdings" panose="05000000000000000000" pitchFamily="2" charset="2"/>
            </a:endParaRPr>
          </a:p>
          <a:p>
            <a:r>
              <a:rPr lang="en-US" b="1" dirty="0" smtClean="0">
                <a:solidFill>
                  <a:schemeClr val="tx2"/>
                </a:solidFill>
                <a:sym typeface="Wingdings" panose="05000000000000000000" pitchFamily="2" charset="2"/>
              </a:rPr>
              <a:t>Line</a:t>
            </a:r>
            <a:r>
              <a:rPr lang="en-US" dirty="0" smtClean="0">
                <a:solidFill>
                  <a:schemeClr val="tx2"/>
                </a:solidFill>
                <a:sym typeface="Wingdings" panose="05000000000000000000" pitchFamily="2" charset="2"/>
              </a:rPr>
              <a:t> Graph</a:t>
            </a:r>
            <a:endParaRPr lang="en-US" dirty="0">
              <a:solidFill>
                <a:schemeClr val="tx2"/>
              </a:solidFill>
            </a:endParaRPr>
          </a:p>
        </p:txBody>
      </p:sp>
    </p:spTree>
    <p:extLst>
      <p:ext uri="{BB962C8B-B14F-4D97-AF65-F5344CB8AC3E}">
        <p14:creationId xmlns:p14="http://schemas.microsoft.com/office/powerpoint/2010/main" val="12157654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val="0"/>
              </a:ext>
            </a:extLst>
          </a:blip>
          <a:srcRect b="32684"/>
          <a:stretch/>
        </p:blipFill>
        <p:spPr bwMode="auto">
          <a:xfrm>
            <a:off x="228600" y="2514600"/>
            <a:ext cx="8686800" cy="4218140"/>
          </a:xfrm>
          <a:prstGeom prst="rect">
            <a:avLst/>
          </a:prstGeom>
          <a:noFill/>
          <a:ln>
            <a:noFill/>
          </a:ln>
        </p:spPr>
      </p:pic>
      <p:sp>
        <p:nvSpPr>
          <p:cNvPr id="3" name="TextBox 2"/>
          <p:cNvSpPr txBox="1"/>
          <p:nvPr/>
        </p:nvSpPr>
        <p:spPr>
          <a:xfrm>
            <a:off x="228600" y="914400"/>
            <a:ext cx="8686800" cy="1846659"/>
          </a:xfrm>
          <a:prstGeom prst="rect">
            <a:avLst/>
          </a:prstGeom>
          <a:noFill/>
        </p:spPr>
        <p:txBody>
          <a:bodyPr wrap="square" rtlCol="0">
            <a:spAutoFit/>
          </a:bodyPr>
          <a:lstStyle/>
          <a:p>
            <a:pPr lvl="0"/>
            <a:r>
              <a:rPr lang="en-US" dirty="0">
                <a:solidFill>
                  <a:schemeClr val="tx2"/>
                </a:solidFill>
              </a:rPr>
              <a:t>Define </a:t>
            </a:r>
            <a:r>
              <a:rPr lang="en-US" b="1" dirty="0" smtClean="0">
                <a:solidFill>
                  <a:schemeClr val="tx2"/>
                </a:solidFill>
              </a:rPr>
              <a:t>X-</a:t>
            </a:r>
            <a:r>
              <a:rPr lang="en-US" b="1" dirty="0">
                <a:solidFill>
                  <a:schemeClr val="tx2"/>
                </a:solidFill>
              </a:rPr>
              <a:t>A</a:t>
            </a:r>
            <a:r>
              <a:rPr lang="en-US" b="1" dirty="0" smtClean="0">
                <a:solidFill>
                  <a:schemeClr val="tx2"/>
                </a:solidFill>
              </a:rPr>
              <a:t>xis</a:t>
            </a:r>
            <a:r>
              <a:rPr lang="en-US" dirty="0" smtClean="0">
                <a:solidFill>
                  <a:schemeClr val="tx2"/>
                </a:solidFill>
              </a:rPr>
              <a:t> </a:t>
            </a:r>
            <a:r>
              <a:rPr lang="en-US" dirty="0" smtClean="0">
                <a:solidFill>
                  <a:schemeClr val="tx2"/>
                </a:solidFill>
                <a:sym typeface="Wingdings" panose="05000000000000000000" pitchFamily="2" charset="2"/>
              </a:rPr>
              <a:t> </a:t>
            </a:r>
            <a:r>
              <a:rPr lang="en-US" dirty="0" smtClean="0">
                <a:solidFill>
                  <a:schemeClr val="tx2"/>
                </a:solidFill>
              </a:rPr>
              <a:t>Set </a:t>
            </a:r>
            <a:r>
              <a:rPr lang="en-US" b="1" dirty="0" smtClean="0">
                <a:solidFill>
                  <a:schemeClr val="tx2"/>
                </a:solidFill>
              </a:rPr>
              <a:t>Color</a:t>
            </a:r>
            <a:r>
              <a:rPr lang="en-US" dirty="0" smtClean="0">
                <a:solidFill>
                  <a:schemeClr val="tx2"/>
                </a:solidFill>
              </a:rPr>
              <a:t> </a:t>
            </a:r>
            <a:r>
              <a:rPr lang="en-US" dirty="0" smtClean="0">
                <a:solidFill>
                  <a:schemeClr val="tx2"/>
                </a:solidFill>
                <a:sym typeface="Wingdings" panose="05000000000000000000" pitchFamily="2" charset="2"/>
              </a:rPr>
              <a:t> </a:t>
            </a:r>
          </a:p>
          <a:p>
            <a:pPr lvl="0"/>
            <a:endParaRPr lang="en-US" dirty="0" smtClean="0">
              <a:solidFill>
                <a:schemeClr val="tx2"/>
              </a:solidFill>
              <a:sym typeface="Wingdings" panose="05000000000000000000" pitchFamily="2" charset="2"/>
            </a:endParaRPr>
          </a:p>
          <a:p>
            <a:pPr lvl="0"/>
            <a:r>
              <a:rPr lang="en-US" dirty="0" smtClean="0">
                <a:solidFill>
                  <a:schemeClr val="tx2"/>
                </a:solidFill>
                <a:sym typeface="Wingdings" panose="05000000000000000000" pitchFamily="2" charset="2"/>
              </a:rPr>
              <a:t>Set</a:t>
            </a:r>
            <a:r>
              <a:rPr lang="en-US" dirty="0" smtClean="0">
                <a:solidFill>
                  <a:schemeClr val="tx2"/>
                </a:solidFill>
              </a:rPr>
              <a:t> </a:t>
            </a:r>
            <a:r>
              <a:rPr lang="en-US" b="1" dirty="0" smtClean="0">
                <a:solidFill>
                  <a:schemeClr val="tx2"/>
                </a:solidFill>
              </a:rPr>
              <a:t>Line</a:t>
            </a:r>
            <a:r>
              <a:rPr lang="en-US" sz="2400" b="1" dirty="0" smtClean="0">
                <a:solidFill>
                  <a:schemeClr val="tx2"/>
                </a:solidFill>
              </a:rPr>
              <a:t>1</a:t>
            </a:r>
            <a:r>
              <a:rPr lang="en-US" b="1" dirty="0" smtClean="0">
                <a:solidFill>
                  <a:schemeClr val="tx2"/>
                </a:solidFill>
              </a:rPr>
              <a:t> </a:t>
            </a:r>
            <a:r>
              <a:rPr lang="en-US" dirty="0">
                <a:solidFill>
                  <a:schemeClr val="tx2"/>
                </a:solidFill>
              </a:rPr>
              <a:t>value as </a:t>
            </a:r>
            <a:r>
              <a:rPr lang="en-US" b="1" dirty="0" smtClean="0">
                <a:solidFill>
                  <a:schemeClr val="tx2"/>
                </a:solidFill>
              </a:rPr>
              <a:t>Percentage()</a:t>
            </a:r>
            <a:r>
              <a:rPr lang="en-US" dirty="0" smtClean="0">
                <a:solidFill>
                  <a:schemeClr val="tx2"/>
                </a:solidFill>
              </a:rPr>
              <a:t> </a:t>
            </a:r>
            <a:r>
              <a:rPr lang="en-US" dirty="0" smtClean="0">
                <a:solidFill>
                  <a:schemeClr val="tx2"/>
                </a:solidFill>
                <a:sym typeface="Wingdings" panose="05000000000000000000" pitchFamily="2" charset="2"/>
              </a:rPr>
              <a:t></a:t>
            </a:r>
            <a:r>
              <a:rPr lang="en-US" dirty="0" smtClean="0">
                <a:solidFill>
                  <a:schemeClr val="tx2"/>
                </a:solidFill>
              </a:rPr>
              <a:t> Click </a:t>
            </a:r>
            <a:r>
              <a:rPr lang="en-US" b="1" dirty="0">
                <a:solidFill>
                  <a:schemeClr val="tx2"/>
                </a:solidFill>
              </a:rPr>
              <a:t>Set </a:t>
            </a:r>
            <a:r>
              <a:rPr lang="en-US" b="1" dirty="0" smtClean="0">
                <a:solidFill>
                  <a:schemeClr val="tx2"/>
                </a:solidFill>
              </a:rPr>
              <a:t>Parameters…</a:t>
            </a:r>
            <a:r>
              <a:rPr lang="en-US" dirty="0" smtClean="0">
                <a:solidFill>
                  <a:schemeClr val="tx2"/>
                </a:solidFill>
              </a:rPr>
              <a:t> </a:t>
            </a:r>
            <a:r>
              <a:rPr lang="en-US" dirty="0" smtClean="0">
                <a:solidFill>
                  <a:schemeClr val="tx2"/>
                </a:solidFill>
                <a:sym typeface="Wingdings" panose="05000000000000000000" pitchFamily="2" charset="2"/>
              </a:rPr>
              <a:t></a:t>
            </a:r>
            <a:r>
              <a:rPr lang="en-US" dirty="0" smtClean="0">
                <a:solidFill>
                  <a:schemeClr val="tx2"/>
                </a:solidFill>
              </a:rPr>
              <a:t> </a:t>
            </a:r>
            <a:br>
              <a:rPr lang="en-US" dirty="0" smtClean="0">
                <a:solidFill>
                  <a:schemeClr val="tx2"/>
                </a:solidFill>
              </a:rPr>
            </a:br>
            <a:endParaRPr lang="en-US" dirty="0" smtClean="0">
              <a:solidFill>
                <a:schemeClr val="tx2"/>
              </a:solidFill>
            </a:endParaRPr>
          </a:p>
          <a:p>
            <a:pPr lvl="0"/>
            <a:r>
              <a:rPr lang="en-US" dirty="0" smtClean="0">
                <a:solidFill>
                  <a:schemeClr val="tx2"/>
                </a:solidFill>
              </a:rPr>
              <a:t>Select</a:t>
            </a:r>
            <a:r>
              <a:rPr lang="en-US" b="1" dirty="0" smtClean="0">
                <a:solidFill>
                  <a:schemeClr val="tx2"/>
                </a:solidFill>
              </a:rPr>
              <a:t> Total </a:t>
            </a:r>
            <a:r>
              <a:rPr lang="en-US" b="1" dirty="0">
                <a:solidFill>
                  <a:schemeClr val="tx2"/>
                </a:solidFill>
              </a:rPr>
              <a:t>for Each A-axis </a:t>
            </a:r>
            <a:r>
              <a:rPr lang="en-US" b="1" dirty="0" smtClean="0">
                <a:solidFill>
                  <a:schemeClr val="tx2"/>
                </a:solidFill>
              </a:rPr>
              <a:t>Category </a:t>
            </a:r>
            <a:r>
              <a:rPr lang="en-US" dirty="0" smtClean="0">
                <a:solidFill>
                  <a:schemeClr val="tx2"/>
                </a:solidFill>
              </a:rPr>
              <a:t>for </a:t>
            </a:r>
            <a:r>
              <a:rPr lang="en-US" b="1" dirty="0" smtClean="0">
                <a:solidFill>
                  <a:schemeClr val="tx2"/>
                </a:solidFill>
              </a:rPr>
              <a:t>Denominator for Computing Percentage</a:t>
            </a:r>
            <a:endParaRPr lang="en-US" b="1"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31150007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
            <a:ext cx="7440375"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16597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26808"/>
            <a:ext cx="5620011" cy="673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7389" y="304800"/>
            <a:ext cx="2971800" cy="369332"/>
          </a:xfrm>
          <a:prstGeom prst="rect">
            <a:avLst/>
          </a:prstGeom>
          <a:noFill/>
        </p:spPr>
        <p:txBody>
          <a:bodyPr wrap="square" rtlCol="0">
            <a:spAutoFit/>
          </a:bodyPr>
          <a:lstStyle/>
          <a:p>
            <a:pPr algn="r"/>
            <a:r>
              <a:rPr lang="en-US" b="1" dirty="0" smtClean="0">
                <a:solidFill>
                  <a:schemeClr val="bg1"/>
                </a:solidFill>
              </a:rPr>
              <a:t>CROSS-TAB WITH CAT_ED</a:t>
            </a:r>
          </a:p>
        </p:txBody>
      </p:sp>
    </p:spTree>
    <p:extLst>
      <p:ext uri="{BB962C8B-B14F-4D97-AF65-F5344CB8AC3E}">
        <p14:creationId xmlns:p14="http://schemas.microsoft.com/office/powerpoint/2010/main" val="33400681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17809"/>
            <a:ext cx="7315200" cy="6665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7995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MODEL BUILDING&amp;quot;&quot;/&gt;&lt;property id=&quot;20307&quot; value=&quot;256&quot;/&gt;&lt;/object&gt;&lt;object type=&quot;3&quot; unique_id=&quot;10005&quot;&gt;&lt;property id=&quot;20148&quot; value=&quot;5&quot;/&gt;&lt;property id=&quot;20300&quot; value=&quot;Slide 2 - &amp;quot;PARSIMONIOUS MODEL&amp;quot;&quot;/&gt;&lt;property id=&quot;20307&quot; value=&quot;257&quot;/&gt;&lt;/object&gt;&lt;object type=&quot;3&quot; unique_id=&quot;10006&quot;&gt;&lt;property id=&quot;20148&quot; value=&quot;5&quot;/&gt;&lt;property id=&quot;20300&quot; value=&quot;Slide 3 - &amp;quot;VARIABLE SELECTION ANALYSIS&amp;quot;&quot;/&gt;&lt;property id=&quot;20307&quot; value=&quot;258&quot;/&gt;&lt;/object&gt;&lt;object type=&quot;3&quot; unique_id=&quot;10007&quot;&gt;&lt;property id=&quot;20148&quot; value=&quot;5&quot;/&gt;&lt;property id=&quot;20300&quot; value=&quot;Slide 4 - &amp;quot;FREQUENCIES&amp;quot;&quot;/&gt;&lt;property id=&quot;20307&quot; value=&quot;259&quot;/&gt;&lt;/object&gt;&lt;object type=&quot;3&quot; unique_id=&quot;10008&quot;&gt;&lt;property id=&quot;20148&quot; value=&quot;5&quot;/&gt;&lt;property id=&quot;20300&quot; value=&quot;Slide 12&quot;/&gt;&lt;property id=&quot;20307&quot; value=&quot;260&quot;/&gt;&lt;/object&gt;&lt;object type=&quot;3&quot; unique_id=&quot;10009&quot;&gt;&lt;property id=&quot;20148&quot; value=&quot;5&quot;/&gt;&lt;property id=&quot;20300&quot; value=&quot;Slide 13&quot;/&gt;&lt;property id=&quot;20307&quot; value=&quot;261&quot;/&gt;&lt;/object&gt;&lt;object type=&quot;3&quot; unique_id=&quot;10010&quot;&gt;&lt;property id=&quot;20148&quot; value=&quot;5&quot;/&gt;&lt;property id=&quot;20300&quot; value=&quot;Slide 15&quot;/&gt;&lt;property id=&quot;20307&quot; value=&quot;262&quot;/&gt;&lt;/object&gt;&lt;object type=&quot;3&quot; unique_id=&quot;10011&quot;&gt;&lt;property id=&quot;20148&quot; value=&quot;5&quot;/&gt;&lt;property id=&quot;20300&quot; value=&quot;Slide 14&quot;/&gt;&lt;property id=&quot;20307&quot; value=&quot;263&quot;/&gt;&lt;/object&gt;&lt;object type=&quot;3&quot; unique_id=&quot;10012&quot;&gt;&lt;property id=&quot;20148&quot; value=&quot;5&quot;/&gt;&lt;property id=&quot;20300&quot; value=&quot;Slide 16&quot;/&gt;&lt;property id=&quot;20307&quot; value=&quot;264&quot;/&gt;&lt;/object&gt;&lt;object type=&quot;3&quot; unique_id=&quot;10013&quot;&gt;&lt;property id=&quot;20148&quot; value=&quot;5&quot;/&gt;&lt;property id=&quot;20300&quot; value=&quot;Slide 17&quot;/&gt;&lt;property id=&quot;20307&quot; value=&quot;265&quot;/&gt;&lt;/object&gt;&lt;object type=&quot;3&quot; unique_id=&quot;10014&quot;&gt;&lt;property id=&quot;20148&quot; value=&quot;5&quot;/&gt;&lt;property id=&quot;20300&quot; value=&quot;Slide 18 - &amp;quot;CROSS-TABULATIONS&amp;quot;&quot;/&gt;&lt;property id=&quot;20307&quot; value=&quot;266&quot;/&gt;&lt;/object&gt;&lt;object type=&quot;3&quot; unique_id=&quot;10015&quot;&gt;&lt;property id=&quot;20148&quot; value=&quot;5&quot;/&gt;&lt;property id=&quot;20300&quot; value=&quot;Slide 19&quot;/&gt;&lt;property id=&quot;20307&quot; value=&quot;267&quot;/&gt;&lt;/object&gt;&lt;object type=&quot;3&quot; unique_id=&quot;10016&quot;&gt;&lt;property id=&quot;20148&quot; value=&quot;5&quot;/&gt;&lt;property id=&quot;20300&quot; value=&quot;Slide 20&quot;/&gt;&lt;property id=&quot;20307&quot; value=&quot;268&quot;/&gt;&lt;/object&gt;&lt;object type=&quot;3&quot; unique_id=&quot;10017&quot;&gt;&lt;property id=&quot;20148&quot; value=&quot;5&quot;/&gt;&lt;property id=&quot;20300&quot; value=&quot;Slide 21&quot;/&gt;&lt;property id=&quot;20307&quot; value=&quot;269&quot;/&gt;&lt;/object&gt;&lt;object type=&quot;3&quot; unique_id=&quot;10018&quot;&gt;&lt;property id=&quot;20148&quot; value=&quot;5&quot;/&gt;&lt;property id=&quot;20300&quot; value=&quot;Slide 22&quot;/&gt;&lt;property id=&quot;20307&quot; value=&quot;270&quot;/&gt;&lt;/object&gt;&lt;object type=&quot;3&quot; unique_id=&quot;10019&quot;&gt;&lt;property id=&quot;20148&quot; value=&quot;5&quot;/&gt;&lt;property id=&quot;20300&quot; value=&quot;Slide 23&quot;/&gt;&lt;property id=&quot;20307&quot; value=&quot;271&quot;/&gt;&lt;/object&gt;&lt;object type=&quot;3&quot; unique_id=&quot;10020&quot;&gt;&lt;property id=&quot;20148&quot; value=&quot;5&quot;/&gt;&lt;property id=&quot;20300&quot; value=&quot;Slide 24&quot;/&gt;&lt;property id=&quot;20307&quot; value=&quot;274&quot;/&gt;&lt;/object&gt;&lt;object type=&quot;3&quot; unique_id=&quot;10021&quot;&gt;&lt;property id=&quot;20148&quot; value=&quot;5&quot;/&gt;&lt;property id=&quot;20300&quot; value=&quot;Slide 25&quot;/&gt;&lt;property id=&quot;20307&quot; value=&quot;272&quot;/&gt;&lt;/object&gt;&lt;object type=&quot;3&quot; unique_id=&quot;10022&quot;&gt;&lt;property id=&quot;20148&quot; value=&quot;5&quot;/&gt;&lt;property id=&quot;20300&quot; value=&quot;Slide 26&quot;/&gt;&lt;property id=&quot;20307&quot; value=&quot;273&quot;/&gt;&lt;/object&gt;&lt;object type=&quot;3&quot; unique_id=&quot;10170&quot;&gt;&lt;property id=&quot;20148&quot; value=&quot;5&quot;/&gt;&lt;property id=&quot;20300&quot; value=&quot;Slide 5&quot;/&gt;&lt;property id=&quot;20307&quot; value=&quot;275&quot;/&gt;&lt;/object&gt;&lt;object type=&quot;3&quot; unique_id=&quot;10171&quot;&gt;&lt;property id=&quot;20148&quot; value=&quot;5&quot;/&gt;&lt;property id=&quot;20300&quot; value=&quot;Slide 6&quot;/&gt;&lt;property id=&quot;20307&quot; value=&quot;276&quot;/&gt;&lt;/object&gt;&lt;object type=&quot;3&quot; unique_id=&quot;10172&quot;&gt;&lt;property id=&quot;20148&quot; value=&quot;5&quot;/&gt;&lt;property id=&quot;20300&quot; value=&quot;Slide 7&quot;/&gt;&lt;property id=&quot;20307&quot; value=&quot;277&quot;/&gt;&lt;/object&gt;&lt;object type=&quot;3&quot; unique_id=&quot;10173&quot;&gt;&lt;property id=&quot;20148&quot; value=&quot;5&quot;/&gt;&lt;property id=&quot;20300&quot; value=&quot;Slide 8&quot;/&gt;&lt;property id=&quot;20307&quot; value=&quot;278&quot;/&gt;&lt;/object&gt;&lt;object type=&quot;3&quot; unique_id=&quot;10174&quot;&gt;&lt;property id=&quot;20148&quot; value=&quot;5&quot;/&gt;&lt;property id=&quot;20300&quot; value=&quot;Slide 9&quot;/&gt;&lt;property id=&quot;20307&quot; value=&quot;280&quot;/&gt;&lt;/object&gt;&lt;object type=&quot;3&quot; unique_id=&quot;10175&quot;&gt;&lt;property id=&quot;20148&quot; value=&quot;5&quot;/&gt;&lt;property id=&quot;20300&quot; value=&quot;Slide 10&quot;/&gt;&lt;property id=&quot;20307&quot; value=&quot;281&quot;/&gt;&lt;/object&gt;&lt;object type=&quot;3&quot; unique_id=&quot;10176&quot;&gt;&lt;property id=&quot;20148&quot; value=&quot;5&quot;/&gt;&lt;property id=&quot;20300&quot; value=&quot;Slide 11&quot;/&gt;&lt;property id=&quot;20307&quot; value=&quot;279&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930</TotalTime>
  <Words>378</Words>
  <Application>Microsoft Office PowerPoint</Application>
  <PresentationFormat>On-screen Show (4:3)</PresentationFormat>
  <Paragraphs>65</Paragraphs>
  <Slides>26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Candara</vt:lpstr>
      <vt:lpstr>Symbol</vt:lpstr>
      <vt:lpstr>Wingdings</vt:lpstr>
      <vt:lpstr>Waveform</vt:lpstr>
      <vt:lpstr>DATA PREPARATION</vt:lpstr>
      <vt:lpstr>PARSIMONIOUS MODEL</vt:lpstr>
      <vt:lpstr>VARIABLE SELECTION ANALYSIS</vt:lpstr>
      <vt:lpstr>FREQUENCIES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CROSS-TABULATIONS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Y</dc:creator>
  <cp:lastModifiedBy>Stapleton, Kevin - ETA</cp:lastModifiedBy>
  <cp:revision>36</cp:revision>
  <cp:lastPrinted>2016-04-08T14:27:09Z</cp:lastPrinted>
  <dcterms:created xsi:type="dcterms:W3CDTF">2016-02-26T15:38:19Z</dcterms:created>
  <dcterms:modified xsi:type="dcterms:W3CDTF">2019-10-09T11:58:36Z</dcterms:modified>
</cp:coreProperties>
</file>