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handoutMasterIdLst>
    <p:handoutMasterId r:id="rId34"/>
  </p:handoutMasterIdLst>
  <p:sldIdLst>
    <p:sldId id="256" r:id="rId2"/>
    <p:sldId id="257" r:id="rId3"/>
    <p:sldId id="258" r:id="rId4"/>
    <p:sldId id="259" r:id="rId5"/>
    <p:sldId id="260" r:id="rId6"/>
    <p:sldId id="264" r:id="rId7"/>
    <p:sldId id="261" r:id="rId8"/>
    <p:sldId id="262" r:id="rId9"/>
    <p:sldId id="265" r:id="rId10"/>
    <p:sldId id="266" r:id="rId11"/>
    <p:sldId id="267" r:id="rId12"/>
    <p:sldId id="268" r:id="rId13"/>
    <p:sldId id="269" r:id="rId14"/>
    <p:sldId id="270" r:id="rId15"/>
    <p:sldId id="271" r:id="rId16"/>
    <p:sldId id="272" r:id="rId17"/>
    <p:sldId id="273" r:id="rId18"/>
    <p:sldId id="274" r:id="rId19"/>
    <p:sldId id="275" r:id="rId20"/>
    <p:sldId id="283" r:id="rId21"/>
    <p:sldId id="276" r:id="rId22"/>
    <p:sldId id="277" r:id="rId23"/>
    <p:sldId id="278" r:id="rId24"/>
    <p:sldId id="279" r:id="rId25"/>
    <p:sldId id="280" r:id="rId26"/>
    <p:sldId id="281" r:id="rId27"/>
    <p:sldId id="282" r:id="rId28"/>
    <p:sldId id="284" r:id="rId29"/>
    <p:sldId id="285" r:id="rId30"/>
    <p:sldId id="286" r:id="rId31"/>
    <p:sldId id="287" r:id="rId32"/>
  </p:sldIdLst>
  <p:sldSz cx="9144000" cy="6858000" type="screen4x3"/>
  <p:notesSz cx="7010400" cy="92964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F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028" autoAdjust="0"/>
  </p:normalViewPr>
  <p:slideViewPr>
    <p:cSldViewPr>
      <p:cViewPr varScale="1">
        <p:scale>
          <a:sx n="83" d="100"/>
          <a:sy n="83" d="100"/>
        </p:scale>
        <p:origin x="242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475" cy="465138"/>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sz="quarter" idx="1"/>
          </p:nvPr>
        </p:nvSpPr>
        <p:spPr>
          <a:xfrm>
            <a:off x="3970339" y="2"/>
            <a:ext cx="3038475" cy="465138"/>
          </a:xfrm>
          <a:prstGeom prst="rect">
            <a:avLst/>
          </a:prstGeom>
        </p:spPr>
        <p:txBody>
          <a:bodyPr vert="horz" lIns="91427" tIns="45713" rIns="91427" bIns="45713" rtlCol="0"/>
          <a:lstStyle>
            <a:lvl1pPr algn="r">
              <a:defRPr sz="1200"/>
            </a:lvl1pPr>
          </a:lstStyle>
          <a:p>
            <a:fld id="{C1D415A6-7C50-4AE5-86F4-72A7CD007F85}" type="datetimeFigureOut">
              <a:rPr lang="en-US" smtClean="0"/>
              <a:t>10/9/2019</a:t>
            </a:fld>
            <a:endParaRPr lang="en-US"/>
          </a:p>
        </p:txBody>
      </p:sp>
      <p:sp>
        <p:nvSpPr>
          <p:cNvPr id="4" name="Footer Placeholder 3"/>
          <p:cNvSpPr>
            <a:spLocks noGrp="1"/>
          </p:cNvSpPr>
          <p:nvPr>
            <p:ph type="ftr" sz="quarter" idx="2"/>
          </p:nvPr>
        </p:nvSpPr>
        <p:spPr>
          <a:xfrm>
            <a:off x="1" y="8829676"/>
            <a:ext cx="3038475" cy="465138"/>
          </a:xfrm>
          <a:prstGeom prst="rect">
            <a:avLst/>
          </a:prstGeom>
        </p:spPr>
        <p:txBody>
          <a:bodyPr vert="horz" lIns="91427" tIns="45713" rIns="91427" bIns="45713"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6"/>
            <a:ext cx="3038475" cy="465138"/>
          </a:xfrm>
          <a:prstGeom prst="rect">
            <a:avLst/>
          </a:prstGeom>
        </p:spPr>
        <p:txBody>
          <a:bodyPr vert="horz" lIns="91427" tIns="45713" rIns="91427" bIns="45713" rtlCol="0" anchor="b"/>
          <a:lstStyle>
            <a:lvl1pPr algn="r">
              <a:defRPr sz="1200"/>
            </a:lvl1pPr>
          </a:lstStyle>
          <a:p>
            <a:fld id="{6E4D7BAF-EC9F-4CA9-9396-81D333A1B571}" type="slidenum">
              <a:rPr lang="en-US" smtClean="0"/>
              <a:t>‹#›</a:t>
            </a:fld>
            <a:endParaRPr lang="en-US"/>
          </a:p>
        </p:txBody>
      </p:sp>
    </p:spTree>
    <p:extLst>
      <p:ext uri="{BB962C8B-B14F-4D97-AF65-F5344CB8AC3E}">
        <p14:creationId xmlns:p14="http://schemas.microsoft.com/office/powerpoint/2010/main" val="1911796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3" tIns="46582" rIns="93163" bIns="46582"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3" tIns="46582" rIns="93163" bIns="46582" rtlCol="0"/>
          <a:lstStyle>
            <a:lvl1pPr algn="r">
              <a:defRPr sz="1200"/>
            </a:lvl1pPr>
          </a:lstStyle>
          <a:p>
            <a:fld id="{00D9470B-EEA7-4897-9C30-BBC2DC36BCD4}" type="datetimeFigureOut">
              <a:rPr lang="en-US" smtClean="0"/>
              <a:t>10/9/2019</a:t>
            </a:fld>
            <a:endParaRPr lang="en-US"/>
          </a:p>
        </p:txBody>
      </p:sp>
      <p:sp>
        <p:nvSpPr>
          <p:cNvPr id="4" name="Slide Image Placeholder 3"/>
          <p:cNvSpPr>
            <a:spLocks noGrp="1" noRot="1" noChangeAspect="1"/>
          </p:cNvSpPr>
          <p:nvPr>
            <p:ph type="sldImg" idx="2"/>
          </p:nvPr>
        </p:nvSpPr>
        <p:spPr>
          <a:xfrm>
            <a:off x="1182688" y="696913"/>
            <a:ext cx="4645025" cy="3484562"/>
          </a:xfrm>
          <a:prstGeom prst="rect">
            <a:avLst/>
          </a:prstGeom>
          <a:noFill/>
          <a:ln w="12700">
            <a:solidFill>
              <a:prstClr val="black"/>
            </a:solidFill>
          </a:ln>
        </p:spPr>
        <p:txBody>
          <a:bodyPr vert="horz" lIns="93163" tIns="46582" rIns="93163" bIns="46582"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3" tIns="46582" rIns="93163" bIns="4658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63" tIns="46582" rIns="93163"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3" tIns="46582" rIns="93163" bIns="46582" rtlCol="0" anchor="b"/>
          <a:lstStyle>
            <a:lvl1pPr algn="r">
              <a:defRPr sz="1200"/>
            </a:lvl1pPr>
          </a:lstStyle>
          <a:p>
            <a:fld id="{16A38558-FC4B-4B6E-A590-373EA4FAB3BD}" type="slidenum">
              <a:rPr lang="en-US" smtClean="0"/>
              <a:t>‹#›</a:t>
            </a:fld>
            <a:endParaRPr lang="en-US"/>
          </a:p>
        </p:txBody>
      </p:sp>
    </p:spTree>
    <p:extLst>
      <p:ext uri="{BB962C8B-B14F-4D97-AF65-F5344CB8AC3E}">
        <p14:creationId xmlns:p14="http://schemas.microsoft.com/office/powerpoint/2010/main" val="2011698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 of any system of profiling UI claimants for referral to reemployment services is to aid in the efficient identification of those workers who have been permanently laid off, are unlikely to return to their previous industry or occupation, are likely to exhaust their regular UI benefits, and will need reemployment assistance in order to make a successful transition to new employment.</a:t>
            </a:r>
          </a:p>
        </p:txBody>
      </p:sp>
      <p:sp>
        <p:nvSpPr>
          <p:cNvPr id="4" name="Slide Number Placeholder 3"/>
          <p:cNvSpPr>
            <a:spLocks noGrp="1"/>
          </p:cNvSpPr>
          <p:nvPr>
            <p:ph type="sldNum" sz="quarter" idx="10"/>
          </p:nvPr>
        </p:nvSpPr>
        <p:spPr/>
        <p:txBody>
          <a:bodyPr/>
          <a:lstStyle/>
          <a:p>
            <a:fld id="{16A38558-FC4B-4B6E-A590-373EA4FAB3BD}" type="slidenum">
              <a:rPr lang="en-US" smtClean="0"/>
              <a:t>2</a:t>
            </a:fld>
            <a:endParaRPr lang="en-US"/>
          </a:p>
        </p:txBody>
      </p:sp>
    </p:spTree>
    <p:extLst>
      <p:ext uri="{BB962C8B-B14F-4D97-AF65-F5344CB8AC3E}">
        <p14:creationId xmlns:p14="http://schemas.microsoft.com/office/powerpoint/2010/main" val="3193326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1">
              <a:defRPr/>
            </a:pPr>
            <a:r>
              <a:rPr lang="en-US" dirty="0"/>
              <a:t>Profiling -- A systematic procedure used to identify UI claimants who, because of certain characteristics, are thought to be permanently separated from their prior job and likely to exhaust regular benefits (logistic regression).  </a:t>
            </a:r>
          </a:p>
          <a:p>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3</a:t>
            </a:fld>
            <a:endParaRPr lang="en-US"/>
          </a:p>
        </p:txBody>
      </p:sp>
    </p:spTree>
    <p:extLst>
      <p:ext uri="{BB962C8B-B14F-4D97-AF65-F5344CB8AC3E}">
        <p14:creationId xmlns:p14="http://schemas.microsoft.com/office/powerpoint/2010/main" val="87761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1">
              <a:defRPr/>
            </a:pPr>
            <a:r>
              <a:rPr lang="en-US" dirty="0"/>
              <a:t>Characteristic Screen - A profiling methodology designed to use available data elements as the basis for including or excluding individual claimants from the target group based upon their particular profile (crosstabs).</a:t>
            </a:r>
          </a:p>
          <a:p>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4</a:t>
            </a:fld>
            <a:endParaRPr lang="en-US"/>
          </a:p>
        </p:txBody>
      </p:sp>
    </p:spTree>
    <p:extLst>
      <p:ext uri="{BB962C8B-B14F-4D97-AF65-F5344CB8AC3E}">
        <p14:creationId xmlns:p14="http://schemas.microsoft.com/office/powerpoint/2010/main" val="1948977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Characteristic screens are based on discrete characteristics.  An example would be a screen based on job tenure groupings, education groupings, and occupation groupings.</a:t>
            </a:r>
          </a:p>
          <a:p>
            <a:r>
              <a:rPr lang="en-US" dirty="0"/>
              <a:t/>
            </a:r>
            <a:br>
              <a:rPr lang="en-US" dirty="0"/>
            </a:br>
            <a:r>
              <a:rPr lang="en-US" dirty="0"/>
              <a:t> </a:t>
            </a:r>
          </a:p>
          <a:p>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5</a:t>
            </a:fld>
            <a:endParaRPr lang="en-US"/>
          </a:p>
        </p:txBody>
      </p:sp>
    </p:spTree>
    <p:extLst>
      <p:ext uri="{BB962C8B-B14F-4D97-AF65-F5344CB8AC3E}">
        <p14:creationId xmlns:p14="http://schemas.microsoft.com/office/powerpoint/2010/main" val="1539387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Walk</a:t>
            </a:r>
            <a:r>
              <a:rPr lang="en-US" baseline="0" dirty="0" smtClean="0"/>
              <a:t> through how CS works and discuss ramifications</a:t>
            </a:r>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6</a:t>
            </a:fld>
            <a:endParaRPr lang="en-US"/>
          </a:p>
        </p:txBody>
      </p:sp>
    </p:spTree>
    <p:extLst>
      <p:ext uri="{BB962C8B-B14F-4D97-AF65-F5344CB8AC3E}">
        <p14:creationId xmlns:p14="http://schemas.microsoft.com/office/powerpoint/2010/main" val="327790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  Advantages of Characteristic Screens</a:t>
            </a:r>
            <a:endParaRPr lang="en-US" dirty="0"/>
          </a:p>
          <a:p>
            <a:r>
              <a:rPr lang="en-US" dirty="0"/>
              <a:t> </a:t>
            </a:r>
          </a:p>
          <a:p>
            <a:r>
              <a:rPr lang="en-US" dirty="0"/>
              <a:t>1.  Easy to Explain and Conceptualize -- Characteristic screens have the advantage of being easy to explain and easy to conceptualize.  This aspect, while not of importance within the actual process of identifying dislocated workers, does aid in effective communication of the plan within a large organization.</a:t>
            </a:r>
          </a:p>
          <a:p>
            <a:r>
              <a:rPr lang="en-US" dirty="0"/>
              <a:t> </a:t>
            </a:r>
          </a:p>
          <a:p>
            <a:r>
              <a:rPr lang="en-US" dirty="0"/>
              <a:t>2.  Fairly Easy to Implement -- States generally have established data processing procedures for translating initial claims into some electronic format which can then be used to perform a computer sort of new claimants for any given time period.</a:t>
            </a:r>
          </a:p>
          <a:p>
            <a:r>
              <a:rPr lang="en-US" dirty="0"/>
              <a:t> </a:t>
            </a:r>
          </a:p>
          <a:p>
            <a:r>
              <a:rPr lang="en-US" dirty="0"/>
              <a:t>3.  Work fairly well.</a:t>
            </a:r>
          </a:p>
        </p:txBody>
      </p:sp>
      <p:sp>
        <p:nvSpPr>
          <p:cNvPr id="4" name="Slide Number Placeholder 3"/>
          <p:cNvSpPr>
            <a:spLocks noGrp="1"/>
          </p:cNvSpPr>
          <p:nvPr>
            <p:ph type="sldNum" sz="quarter" idx="10"/>
          </p:nvPr>
        </p:nvSpPr>
        <p:spPr/>
        <p:txBody>
          <a:bodyPr/>
          <a:lstStyle/>
          <a:p>
            <a:fld id="{16A38558-FC4B-4B6E-A590-373EA4FAB3BD}" type="slidenum">
              <a:rPr lang="en-US" smtClean="0"/>
              <a:t>7</a:t>
            </a:fld>
            <a:endParaRPr lang="en-US"/>
          </a:p>
        </p:txBody>
      </p:sp>
    </p:spTree>
    <p:extLst>
      <p:ext uri="{BB962C8B-B14F-4D97-AF65-F5344CB8AC3E}">
        <p14:creationId xmlns:p14="http://schemas.microsoft.com/office/powerpoint/2010/main" val="3419213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Disadvantages of Characteristic Screens</a:t>
            </a:r>
            <a:endParaRPr lang="en-US" dirty="0"/>
          </a:p>
          <a:p>
            <a:r>
              <a:rPr lang="en-US" dirty="0"/>
              <a:t> </a:t>
            </a:r>
          </a:p>
          <a:p>
            <a:r>
              <a:rPr lang="en-US" dirty="0"/>
              <a:t>1.  Inefficient Method of Identification -- Do not allow for use of continuous variables.</a:t>
            </a:r>
          </a:p>
          <a:p>
            <a:r>
              <a:rPr lang="en-US" dirty="0"/>
              <a:t> </a:t>
            </a:r>
          </a:p>
          <a:p>
            <a:r>
              <a:rPr lang="en-US" dirty="0"/>
              <a:t>2.  Always give the same probability of exhausting to several claimants</a:t>
            </a:r>
          </a:p>
          <a:p>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8</a:t>
            </a:fld>
            <a:endParaRPr lang="en-US"/>
          </a:p>
        </p:txBody>
      </p:sp>
    </p:spTree>
    <p:extLst>
      <p:ext uri="{BB962C8B-B14F-4D97-AF65-F5344CB8AC3E}">
        <p14:creationId xmlns:p14="http://schemas.microsoft.com/office/powerpoint/2010/main" val="85193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highest probability of exhaustion for any group is .597 (education more than college and job tenure greater than or equal to 15 years)</a:t>
            </a:r>
          </a:p>
          <a:p>
            <a:r>
              <a:rPr lang="en-US" dirty="0"/>
              <a:t> </a:t>
            </a:r>
          </a:p>
          <a:p>
            <a:r>
              <a:rPr lang="en-US" dirty="0"/>
              <a:t>The lowest probability of exhaustion for any group is .403 (education more than college and job tenure at least 4 years but less than 8 years)</a:t>
            </a:r>
          </a:p>
          <a:p>
            <a:r>
              <a:rPr lang="en-US" dirty="0"/>
              <a:t> </a:t>
            </a:r>
          </a:p>
          <a:p>
            <a:r>
              <a:rPr lang="en-US" dirty="0"/>
              <a:t>Crosstab tables quickly become very large and very confusing.</a:t>
            </a:r>
          </a:p>
          <a:p>
            <a:r>
              <a:rPr lang="en-US" dirty="0"/>
              <a:t> </a:t>
            </a:r>
          </a:p>
          <a:p>
            <a:r>
              <a:rPr lang="en-US" dirty="0"/>
              <a:t>It becomes difficult to tell what is statistically significant</a:t>
            </a:r>
          </a:p>
          <a:p>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18</a:t>
            </a:fld>
            <a:endParaRPr lang="en-US"/>
          </a:p>
        </p:txBody>
      </p:sp>
    </p:spTree>
    <p:extLst>
      <p:ext uri="{BB962C8B-B14F-4D97-AF65-F5344CB8AC3E}">
        <p14:creationId xmlns:p14="http://schemas.microsoft.com/office/powerpoint/2010/main" val="856334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CHAID Analysis (Chi Square Automatic Interaction Detection) is a form of analysis that determines how variables best combine to explain the outcome in a given dependent variable. The model can be used in cases of market penetration, predicting and interpreting responses or a multitude of other research problems. CHAID analysis is especially useful for data expressing categorized values instead of continuous values. For this kind of data some common statistical tools such as regression are not applicable and CHAID analysis is a perfect tool to discover the relationship between variables. One of the outstanding advantages of CHAID analysis is that it can visualize the relationship between the target (dependent) variable and the related factors with a tree image. (source: http://www.smres.com/chaidanalysis.pdf)</a:t>
            </a:r>
          </a:p>
          <a:p>
            <a:endParaRPr lang="en-US" dirty="0" smtClean="0"/>
          </a:p>
          <a:p>
            <a:r>
              <a:rPr lang="en-US" dirty="0" smtClean="0"/>
              <a:t>only accepts nominal or ordinal categorical predictors. When predictors are continuous, they are transformed into ordinal predictors before using the following algorithm. </a:t>
            </a:r>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19</a:t>
            </a:fld>
            <a:endParaRPr lang="en-US"/>
          </a:p>
        </p:txBody>
      </p:sp>
    </p:spTree>
    <p:extLst>
      <p:ext uri="{BB962C8B-B14F-4D97-AF65-F5344CB8AC3E}">
        <p14:creationId xmlns:p14="http://schemas.microsoft.com/office/powerpoint/2010/main" val="2827935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1" dirty="0"/>
              <a:t>Root node:</a:t>
            </a:r>
            <a:r>
              <a:rPr lang="en-US" dirty="0"/>
              <a:t> Root node contains the dependent, or target, variable.  For example, CHAID is appropriate if a bank wants to predict the credit card risk based upon information like age, income, number of credit cards, etc.  In this example, credit card risk is the target variable and the remaining factors are the predictor variables.</a:t>
            </a:r>
          </a:p>
          <a:p>
            <a:pPr fontAlgn="base"/>
            <a:r>
              <a:rPr lang="en-US" b="1" dirty="0"/>
              <a:t>Parent's node:</a:t>
            </a:r>
            <a:r>
              <a:rPr lang="en-US" dirty="0"/>
              <a:t> The algorithm splits the target variable into two or more categories.  These categories are called parent node or initial node.  For the bank example, high, medium and low categories are the parent's nodes.</a:t>
            </a:r>
          </a:p>
          <a:p>
            <a:pPr fontAlgn="base"/>
            <a:r>
              <a:rPr lang="en-US" b="1" dirty="0"/>
              <a:t>Child node:</a:t>
            </a:r>
            <a:r>
              <a:rPr lang="en-US" dirty="0"/>
              <a:t> Independent variable categories which come below the parent's categories in the CHAID analysis tree are called the child node.</a:t>
            </a:r>
          </a:p>
          <a:p>
            <a:pPr fontAlgn="base"/>
            <a:r>
              <a:rPr lang="en-US" b="1" dirty="0"/>
              <a:t>Terminal node:</a:t>
            </a:r>
            <a:r>
              <a:rPr lang="en-US" dirty="0"/>
              <a:t> The last categories of the CHAID analysis tree are called the terminal node.  In the CHAID analysis tree, the category that is a major influence on the dependent variable comes first and the less important category comes last.  Thus, it is called the terminal node.</a:t>
            </a:r>
          </a:p>
          <a:p>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20</a:t>
            </a:fld>
            <a:endParaRPr lang="en-US"/>
          </a:p>
        </p:txBody>
      </p:sp>
    </p:spTree>
    <p:extLst>
      <p:ext uri="{BB962C8B-B14F-4D97-AF65-F5344CB8AC3E}">
        <p14:creationId xmlns:p14="http://schemas.microsoft.com/office/powerpoint/2010/main" val="3546001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1">
              <a:defRPr/>
            </a:pPr>
            <a:r>
              <a:rPr lang="en-US" dirty="0"/>
              <a:t>The first step is to create categorical predictors out of any continuous predictors by dividing the respective continuous distributions into a number of categories with an approximately equal number of observations. For categorical predictors, the categories (classes) are already defined.</a:t>
            </a:r>
          </a:p>
          <a:p>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21</a:t>
            </a:fld>
            <a:endParaRPr lang="en-US"/>
          </a:p>
        </p:txBody>
      </p:sp>
    </p:spTree>
    <p:extLst>
      <p:ext uri="{BB962C8B-B14F-4D97-AF65-F5344CB8AC3E}">
        <p14:creationId xmlns:p14="http://schemas.microsoft.com/office/powerpoint/2010/main" val="2030361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1">
              <a:defRPr/>
            </a:pPr>
            <a:r>
              <a:rPr lang="en-US" dirty="0"/>
              <a:t>The second step is to cycle through the predictors to determine for each predictor the pair of (predictor) categories that is least significantly different with respect to the dependent variable.  It does this by computing a </a:t>
            </a:r>
            <a:r>
              <a:rPr lang="en-US" i="1" dirty="0"/>
              <a:t>Chi</a:t>
            </a:r>
            <a:r>
              <a:rPr lang="en-US" dirty="0"/>
              <a:t>-square test (Pearson </a:t>
            </a:r>
            <a:r>
              <a:rPr lang="en-US" i="1" dirty="0"/>
              <a:t>Chi</a:t>
            </a:r>
            <a:r>
              <a:rPr lang="en-US" dirty="0"/>
              <a:t>-square).  If the respective test for a given pair of predictor categories is not statistically significant, it will merge the respective predictor categories and repeat this step (i.e., find the next pair of categories, which now may include previously merged categories). If the statistical significance for the respective pair of predictor categories is significant (less than the respective alpha-to-merge value), then it will compute a Bonferroni adjusted </a:t>
            </a:r>
            <a:r>
              <a:rPr lang="en-US" i="1" dirty="0"/>
              <a:t>p</a:t>
            </a:r>
            <a:r>
              <a:rPr lang="en-US" dirty="0"/>
              <a:t>-value for the set of categories for the respective predictor.</a:t>
            </a:r>
          </a:p>
          <a:p>
            <a:r>
              <a:rPr lang="en-US" dirty="0" smtClean="0"/>
              <a:t>------</a:t>
            </a:r>
          </a:p>
          <a:p>
            <a:r>
              <a:rPr lang="en-US" dirty="0" smtClean="0"/>
              <a:t>Suppose that a predictor variable originally has I categories, and it is reduced to r categories after the merging step. The Bonferroni multiplier B is the number of possible ways that I categories can be merged into r categories. </a:t>
            </a:r>
          </a:p>
          <a:p>
            <a:r>
              <a:rPr lang="en-US" dirty="0" smtClean="0"/>
              <a:t>ftp://ftp.software.ibm.com/software/analytics/spss/support/Stats/Docs/Statistics/Algorithms/13.0/TREE-CHAID.pdf</a:t>
            </a:r>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22</a:t>
            </a:fld>
            <a:endParaRPr lang="en-US"/>
          </a:p>
        </p:txBody>
      </p:sp>
    </p:spTree>
    <p:extLst>
      <p:ext uri="{BB962C8B-B14F-4D97-AF65-F5344CB8AC3E}">
        <p14:creationId xmlns:p14="http://schemas.microsoft.com/office/powerpoint/2010/main" val="2237296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1">
              <a:defRPr/>
            </a:pPr>
            <a:r>
              <a:rPr lang="en-US" dirty="0"/>
              <a:t>The third step is to choose the predictor variable with the smallest adjusted </a:t>
            </a:r>
            <a:r>
              <a:rPr lang="en-US" i="1" dirty="0"/>
              <a:t>p</a:t>
            </a:r>
            <a:r>
              <a:rPr lang="en-US" dirty="0"/>
              <a:t>-value, i.e., the predictor variable that will yield the most significant split.  If the smallest (Bonferroni) adjusted </a:t>
            </a:r>
            <a:r>
              <a:rPr lang="en-US" i="1" dirty="0"/>
              <a:t>p</a:t>
            </a:r>
            <a:r>
              <a:rPr lang="en-US" dirty="0"/>
              <a:t>-value for any predictor is greater than the alpha-to-split value, then the respective node is a terminal node.</a:t>
            </a:r>
          </a:p>
          <a:p>
            <a:endParaRPr lang="en-US" dirty="0" smtClean="0"/>
          </a:p>
          <a:p>
            <a:r>
              <a:rPr lang="en-US" dirty="0" smtClean="0"/>
              <a:t>ftp://ftp.software.ibm.com/software/analytics/spss/support/Stats/Docs/Statistics/Algorithms/13.0/TREE-CHAID.pdf</a:t>
            </a:r>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23</a:t>
            </a:fld>
            <a:endParaRPr lang="en-US"/>
          </a:p>
        </p:txBody>
      </p:sp>
    </p:spTree>
    <p:extLst>
      <p:ext uri="{BB962C8B-B14F-4D97-AF65-F5344CB8AC3E}">
        <p14:creationId xmlns:p14="http://schemas.microsoft.com/office/powerpoint/2010/main" val="3493487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1">
              <a:defRPr/>
            </a:pPr>
            <a:r>
              <a:rPr lang="en-US" dirty="0"/>
              <a:t>Continue this process until no further splits can be performed (given the alpha-to-merge and alpha-to-split values).</a:t>
            </a:r>
          </a:p>
          <a:p>
            <a:pPr marL="342848" indent="-342848">
              <a:buAutoNum type="arabicPeriod"/>
            </a:pPr>
            <a:r>
              <a:rPr lang="en-US" dirty="0" smtClean="0"/>
              <a:t>If all cases in a node have identical values of the dependent variable, the node will not be split. </a:t>
            </a:r>
          </a:p>
          <a:p>
            <a:pPr marL="342848" indent="-342848">
              <a:buAutoNum type="arabicPeriod"/>
            </a:pPr>
            <a:r>
              <a:rPr lang="en-US" dirty="0" smtClean="0"/>
              <a:t>If all cases in a node have identical values for each predictor, the node will not be split.</a:t>
            </a:r>
          </a:p>
          <a:p>
            <a:pPr marL="342848" indent="-342848">
              <a:buAutoNum type="arabicPeriod"/>
            </a:pPr>
            <a:r>
              <a:rPr lang="en-US" dirty="0" smtClean="0"/>
              <a:t>If the current tree depth reaches the user specified maximum tree depth limit value, the tree growing process will stop.</a:t>
            </a:r>
          </a:p>
          <a:p>
            <a:pPr marL="342848" indent="-342848">
              <a:buAutoNum type="arabicPeriod"/>
            </a:pPr>
            <a:r>
              <a:rPr lang="en-US" dirty="0" smtClean="0"/>
              <a:t>If the size of a node is less than the user-specified minimum node size value, the node will not be split.</a:t>
            </a:r>
          </a:p>
          <a:p>
            <a:pPr marL="342848" indent="-342848">
              <a:buAutoNum type="arabicPeriod"/>
            </a:pPr>
            <a:r>
              <a:rPr lang="en-US" dirty="0" smtClean="0"/>
              <a:t>If the split of a node results in a child node whose node size is less than the user-specified minimum child node size value, child nodes that have too few cases (as compared with this minimum) will merge with the most similar child node as measured by the largest of the p-values. However, if the resulting number of child nodes is 1, the node will not be split. </a:t>
            </a:r>
          </a:p>
          <a:p>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24</a:t>
            </a:fld>
            <a:endParaRPr lang="en-US"/>
          </a:p>
        </p:txBody>
      </p:sp>
    </p:spTree>
    <p:extLst>
      <p:ext uri="{BB962C8B-B14F-4D97-AF65-F5344CB8AC3E}">
        <p14:creationId xmlns:p14="http://schemas.microsoft.com/office/powerpoint/2010/main" val="4248550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1">
              <a:defRPr/>
            </a:pPr>
            <a:r>
              <a:rPr lang="en-US" b="1" dirty="0"/>
              <a:t>CART is the same as CHAID except only binary splits are allowed.</a:t>
            </a:r>
            <a:endParaRPr lang="en-US" dirty="0"/>
          </a:p>
          <a:p>
            <a:endParaRPr lang="en-US" dirty="0" smtClean="0"/>
          </a:p>
          <a:p>
            <a:r>
              <a:rPr lang="en-US" dirty="0" smtClean="0"/>
              <a:t>http://www.bzst.com/2006/10/classification-trees-cart-vs-chaid.html</a:t>
            </a:r>
            <a:endParaRPr lang="en-US" dirty="0"/>
          </a:p>
        </p:txBody>
      </p:sp>
      <p:sp>
        <p:nvSpPr>
          <p:cNvPr id="4" name="Slide Number Placeholder 3"/>
          <p:cNvSpPr>
            <a:spLocks noGrp="1"/>
          </p:cNvSpPr>
          <p:nvPr>
            <p:ph type="sldNum" sz="quarter" idx="10"/>
          </p:nvPr>
        </p:nvSpPr>
        <p:spPr/>
        <p:txBody>
          <a:bodyPr/>
          <a:lstStyle/>
          <a:p>
            <a:fld id="{16A38558-FC4B-4B6E-A590-373EA4FAB3BD}" type="slidenum">
              <a:rPr lang="en-US" smtClean="0"/>
              <a:t>25</a:t>
            </a:fld>
            <a:endParaRPr lang="en-US"/>
          </a:p>
        </p:txBody>
      </p:sp>
    </p:spTree>
    <p:extLst>
      <p:ext uri="{BB962C8B-B14F-4D97-AF65-F5344CB8AC3E}">
        <p14:creationId xmlns:p14="http://schemas.microsoft.com/office/powerpoint/2010/main" val="1701182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762FFE-8207-4787-92D2-6B181297E371}"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C088A-108E-41BD-B4DF-E7A001B733C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762FFE-8207-4787-92D2-6B181297E371}"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C088A-108E-41BD-B4DF-E7A001B733C2}"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762FFE-8207-4787-92D2-6B181297E371}"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C088A-108E-41BD-B4DF-E7A001B733C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A762FFE-8207-4787-92D2-6B181297E371}"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C088A-108E-41BD-B4DF-E7A001B733C2}"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762FFE-8207-4787-92D2-6B181297E371}"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EC088A-108E-41BD-B4DF-E7A001B733C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762FFE-8207-4787-92D2-6B181297E371}"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EC088A-108E-41BD-B4DF-E7A001B733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FA762FFE-8207-4787-92D2-6B181297E371}"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EC088A-108E-41BD-B4DF-E7A001B733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A762FFE-8207-4787-92D2-6B181297E371}"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C088A-108E-41BD-B4DF-E7A001B733C2}"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762FFE-8207-4787-92D2-6B181297E371}"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C088A-108E-41BD-B4DF-E7A001B733C2}"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762FFE-8207-4787-92D2-6B181297E371}"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C088A-108E-41BD-B4DF-E7A001B733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A762FFE-8207-4787-92D2-6B181297E371}"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C088A-108E-41BD-B4DF-E7A001B733C2}"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FA762FFE-8207-4787-92D2-6B181297E371}" type="datetimeFigureOut">
              <a:rPr lang="en-US" smtClean="0"/>
              <a:t>10/9/2019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EEC088A-108E-41BD-B4DF-E7A001B733C2}"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ANALYZING DATA RELATIONSHIPS</a:t>
            </a:r>
            <a:endParaRPr lang="en-US" dirty="0"/>
          </a:p>
        </p:txBody>
      </p:sp>
      <p:sp>
        <p:nvSpPr>
          <p:cNvPr id="3" name="Subtitle 2"/>
          <p:cNvSpPr>
            <a:spLocks noGrp="1"/>
          </p:cNvSpPr>
          <p:nvPr>
            <p:ph type="subTitle" idx="1"/>
          </p:nvPr>
        </p:nvSpPr>
        <p:spPr/>
        <p:txBody>
          <a:bodyPr/>
          <a:lstStyle/>
          <a:p>
            <a:endParaRPr lang="en-US" dirty="0" smtClean="0"/>
          </a:p>
          <a:p>
            <a:endParaRPr lang="en-US" dirty="0"/>
          </a:p>
        </p:txBody>
      </p:sp>
    </p:spTree>
    <p:extLst>
      <p:ext uri="{BB962C8B-B14F-4D97-AF65-F5344CB8AC3E}">
        <p14:creationId xmlns:p14="http://schemas.microsoft.com/office/powerpoint/2010/main" val="17348040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To aid in the efficient identification of permanently laid off workers who are: </a:t>
            </a:r>
          </a:p>
          <a:p>
            <a:pPr lvl="1"/>
            <a:r>
              <a:rPr lang="en-US" dirty="0"/>
              <a:t>U</a:t>
            </a:r>
            <a:r>
              <a:rPr lang="en-US" dirty="0" smtClean="0"/>
              <a:t>nlikely to return to previous industry or occupation</a:t>
            </a:r>
          </a:p>
          <a:p>
            <a:pPr lvl="1"/>
            <a:r>
              <a:rPr lang="en-US" dirty="0" smtClean="0"/>
              <a:t>Likely to exhaust regular UI benefits</a:t>
            </a:r>
          </a:p>
          <a:p>
            <a:pPr lvl="1"/>
            <a:r>
              <a:rPr lang="en-US" dirty="0" smtClean="0"/>
              <a:t>Need reemployment assistance to make a successful transition to new employment.</a:t>
            </a:r>
            <a:endParaRPr lang="en-US" dirty="0"/>
          </a:p>
        </p:txBody>
      </p:sp>
      <p:sp>
        <p:nvSpPr>
          <p:cNvPr id="2" name="Title 1"/>
          <p:cNvSpPr>
            <a:spLocks noGrp="1"/>
          </p:cNvSpPr>
          <p:nvPr>
            <p:ph type="title"/>
          </p:nvPr>
        </p:nvSpPr>
        <p:spPr/>
        <p:txBody>
          <a:bodyPr/>
          <a:lstStyle/>
          <a:p>
            <a:r>
              <a:rPr lang="en-US" dirty="0" smtClean="0"/>
              <a:t>Objective of UI Profiling Systems</a:t>
            </a:r>
            <a:endParaRPr lang="en-US" dirty="0"/>
          </a:p>
        </p:txBody>
      </p:sp>
    </p:spTree>
    <p:extLst>
      <p:ext uri="{BB962C8B-B14F-4D97-AF65-F5344CB8AC3E}">
        <p14:creationId xmlns:p14="http://schemas.microsoft.com/office/powerpoint/2010/main" val="416469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t>A systematic procedure used to ID UI claimants who, because of certain characteristics, are thought to be permanently separated from their prior job and likely to exhaust regular UI benefits.</a:t>
            </a:r>
            <a:endParaRPr lang="en-US" dirty="0"/>
          </a:p>
        </p:txBody>
      </p:sp>
      <p:sp>
        <p:nvSpPr>
          <p:cNvPr id="2" name="Title 1"/>
          <p:cNvSpPr>
            <a:spLocks noGrp="1"/>
          </p:cNvSpPr>
          <p:nvPr>
            <p:ph type="title"/>
          </p:nvPr>
        </p:nvSpPr>
        <p:spPr/>
        <p:txBody>
          <a:bodyPr/>
          <a:lstStyle/>
          <a:p>
            <a:r>
              <a:rPr lang="en-US" dirty="0" smtClean="0"/>
              <a:t>Profiling</a:t>
            </a:r>
            <a:endParaRPr lang="en-US" dirty="0"/>
          </a:p>
        </p:txBody>
      </p:sp>
    </p:spTree>
    <p:extLst>
      <p:ext uri="{BB962C8B-B14F-4D97-AF65-F5344CB8AC3E}">
        <p14:creationId xmlns:p14="http://schemas.microsoft.com/office/powerpoint/2010/main" val="947290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t>A profiling methodology designed to use available data elements as the basis for including or excluding individual claimants from the target group based upon their particular profile.</a:t>
            </a:r>
          </a:p>
          <a:p>
            <a:pPr marL="0" indent="0">
              <a:buNone/>
            </a:pPr>
            <a:endParaRPr lang="en-US" dirty="0"/>
          </a:p>
        </p:txBody>
      </p:sp>
      <p:sp>
        <p:nvSpPr>
          <p:cNvPr id="2" name="Title 1"/>
          <p:cNvSpPr>
            <a:spLocks noGrp="1"/>
          </p:cNvSpPr>
          <p:nvPr>
            <p:ph type="title"/>
          </p:nvPr>
        </p:nvSpPr>
        <p:spPr/>
        <p:txBody>
          <a:bodyPr/>
          <a:lstStyle/>
          <a:p>
            <a:r>
              <a:rPr lang="en-US" dirty="0" smtClean="0"/>
              <a:t>Characteristic Screen</a:t>
            </a:r>
            <a:endParaRPr lang="en-US" dirty="0"/>
          </a:p>
        </p:txBody>
      </p:sp>
    </p:spTree>
    <p:extLst>
      <p:ext uri="{BB962C8B-B14F-4D97-AF65-F5344CB8AC3E}">
        <p14:creationId xmlns:p14="http://schemas.microsoft.com/office/powerpoint/2010/main" val="1343496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675467"/>
            <a:ext cx="7814733" cy="3450696"/>
          </a:xfrm>
        </p:spPr>
        <p:txBody>
          <a:bodyPr/>
          <a:lstStyle/>
          <a:p>
            <a:pPr marL="0" indent="0">
              <a:buNone/>
            </a:pPr>
            <a:r>
              <a:rPr lang="en-US" b="1" dirty="0" smtClean="0"/>
              <a:t>Discrete characteristics</a:t>
            </a:r>
          </a:p>
          <a:p>
            <a:pPr marL="0" indent="0">
              <a:buNone/>
            </a:pPr>
            <a:endParaRPr lang="en-US" dirty="0"/>
          </a:p>
          <a:p>
            <a:pPr marL="0" indent="0">
              <a:buNone/>
            </a:pPr>
            <a:r>
              <a:rPr lang="en-US" b="1" dirty="0" smtClean="0"/>
              <a:t>An example characteristic screen model would screen on:</a:t>
            </a:r>
          </a:p>
          <a:p>
            <a:pPr lvl="2"/>
            <a:r>
              <a:rPr lang="en-US" dirty="0" smtClean="0"/>
              <a:t>Job Tenure Groupings</a:t>
            </a:r>
          </a:p>
          <a:p>
            <a:pPr lvl="2"/>
            <a:r>
              <a:rPr lang="en-US" dirty="0"/>
              <a:t>E</a:t>
            </a:r>
            <a:r>
              <a:rPr lang="en-US" dirty="0" smtClean="0"/>
              <a:t>ducation Level Groupings </a:t>
            </a:r>
          </a:p>
          <a:p>
            <a:pPr lvl="2"/>
            <a:r>
              <a:rPr lang="en-US" dirty="0"/>
              <a:t>O</a:t>
            </a:r>
            <a:r>
              <a:rPr lang="en-US" dirty="0" smtClean="0"/>
              <a:t>ccupation Groupings</a:t>
            </a:r>
          </a:p>
        </p:txBody>
      </p:sp>
      <p:sp>
        <p:nvSpPr>
          <p:cNvPr id="2" name="Title 1"/>
          <p:cNvSpPr>
            <a:spLocks noGrp="1"/>
          </p:cNvSpPr>
          <p:nvPr>
            <p:ph type="title"/>
          </p:nvPr>
        </p:nvSpPr>
        <p:spPr/>
        <p:txBody>
          <a:bodyPr/>
          <a:lstStyle/>
          <a:p>
            <a:r>
              <a:rPr lang="en-US" dirty="0" smtClean="0"/>
              <a:t>Characteristic Screens</a:t>
            </a:r>
            <a:endParaRPr lang="en-US" dirty="0"/>
          </a:p>
        </p:txBody>
      </p:sp>
    </p:spTree>
    <p:extLst>
      <p:ext uri="{BB962C8B-B14F-4D97-AF65-F5344CB8AC3E}">
        <p14:creationId xmlns:p14="http://schemas.microsoft.com/office/powerpoint/2010/main" val="1661792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88770101"/>
              </p:ext>
            </p:extLst>
          </p:nvPr>
        </p:nvGraphicFramePr>
        <p:xfrm>
          <a:off x="762000" y="1591056"/>
          <a:ext cx="7815262" cy="4033519"/>
        </p:xfrm>
        <a:graphic>
          <a:graphicData uri="http://schemas.openxmlformats.org/drawingml/2006/table">
            <a:tbl>
              <a:tblPr firstRow="1" bandRow="1">
                <a:tableStyleId>{5C22544A-7EE6-4342-B048-85BDC9FD1C3A}</a:tableStyleId>
              </a:tblPr>
              <a:tblGrid>
                <a:gridCol w="1262062">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530479">
                <a:tc>
                  <a:txBody>
                    <a:bodyPr/>
                    <a:lstStyle/>
                    <a:p>
                      <a:r>
                        <a:rPr lang="en-US" dirty="0" smtClean="0"/>
                        <a:t>Referred</a:t>
                      </a:r>
                    </a:p>
                  </a:txBody>
                  <a:tcPr>
                    <a:solidFill>
                      <a:srgbClr val="0070C0"/>
                    </a:solidFill>
                  </a:tcPr>
                </a:tc>
                <a:tc>
                  <a:txBody>
                    <a:bodyPr/>
                    <a:lstStyle/>
                    <a:p>
                      <a:r>
                        <a:rPr lang="en-US" dirty="0" smtClean="0"/>
                        <a:t>Education Level</a:t>
                      </a:r>
                      <a:endParaRPr lang="en-US" dirty="0"/>
                    </a:p>
                  </a:txBody>
                  <a:tcPr>
                    <a:solidFill>
                      <a:srgbClr val="0070C0"/>
                    </a:solidFill>
                  </a:tcPr>
                </a:tc>
                <a:tc>
                  <a:txBody>
                    <a:bodyPr/>
                    <a:lstStyle/>
                    <a:p>
                      <a:r>
                        <a:rPr lang="en-US" dirty="0" smtClean="0"/>
                        <a:t>Industry Code</a:t>
                      </a:r>
                      <a:endParaRPr lang="en-US" dirty="0"/>
                    </a:p>
                  </a:txBody>
                  <a:tcPr>
                    <a:solidFill>
                      <a:srgbClr val="0070C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Job Tenure (years)</a:t>
                      </a:r>
                    </a:p>
                  </a:txBody>
                  <a:tcPr>
                    <a:solidFill>
                      <a:srgbClr val="0070C0"/>
                    </a:solidFill>
                  </a:tcPr>
                </a:tc>
                <a:extLst>
                  <a:ext uri="{0D108BD9-81ED-4DB2-BD59-A6C34878D82A}">
                    <a16:rowId xmlns:a16="http://schemas.microsoft.com/office/drawing/2014/main" val="10000"/>
                  </a:ext>
                </a:extLst>
              </a:tr>
              <a:tr h="437880">
                <a:tc>
                  <a:txBody>
                    <a:bodyPr/>
                    <a:lstStyle/>
                    <a:p>
                      <a:r>
                        <a:rPr lang="en-US" dirty="0" smtClean="0"/>
                        <a:t>Yes</a:t>
                      </a:r>
                      <a:endParaRPr lang="en-US" dirty="0"/>
                    </a:p>
                  </a:txBody>
                  <a:tcPr>
                    <a:solidFill>
                      <a:schemeClr val="accent5">
                        <a:lumMod val="60000"/>
                        <a:lumOff val="40000"/>
                      </a:schemeClr>
                    </a:solidFill>
                  </a:tcPr>
                </a:tc>
                <a:tc>
                  <a:txBody>
                    <a:bodyPr/>
                    <a:lstStyle/>
                    <a:p>
                      <a:r>
                        <a:rPr lang="en-US" dirty="0" smtClean="0"/>
                        <a:t>12</a:t>
                      </a:r>
                      <a:endParaRPr lang="en-US" dirty="0"/>
                    </a:p>
                  </a:txBody>
                  <a:tcPr>
                    <a:solidFill>
                      <a:schemeClr val="accent5">
                        <a:lumMod val="60000"/>
                        <a:lumOff val="40000"/>
                      </a:schemeClr>
                    </a:solidFill>
                  </a:tcPr>
                </a:tc>
                <a:tc>
                  <a:txBody>
                    <a:bodyPr/>
                    <a:lstStyle/>
                    <a:p>
                      <a:r>
                        <a:rPr lang="en-US" dirty="0" smtClean="0"/>
                        <a:t>21</a:t>
                      </a:r>
                      <a:endParaRPr lang="en-US" dirty="0"/>
                    </a:p>
                  </a:txBody>
                  <a:tcPr>
                    <a:solidFill>
                      <a:schemeClr val="accent5">
                        <a:lumMod val="60000"/>
                        <a:lumOff val="40000"/>
                      </a:schemeClr>
                    </a:solidFill>
                  </a:tcPr>
                </a:tc>
                <a:tc>
                  <a:txBody>
                    <a:bodyPr/>
                    <a:lstStyle/>
                    <a:p>
                      <a:r>
                        <a:rPr lang="en-US" dirty="0" smtClean="0"/>
                        <a:t>5</a:t>
                      </a:r>
                      <a:endParaRPr lang="en-US" dirty="0"/>
                    </a:p>
                  </a:txBody>
                  <a:tcPr>
                    <a:solidFill>
                      <a:schemeClr val="accent5">
                        <a:lumMod val="60000"/>
                        <a:lumOff val="40000"/>
                      </a:schemeClr>
                    </a:solidFill>
                  </a:tcPr>
                </a:tc>
                <a:extLst>
                  <a:ext uri="{0D108BD9-81ED-4DB2-BD59-A6C34878D82A}">
                    <a16:rowId xmlns:a16="http://schemas.microsoft.com/office/drawing/2014/main" val="10001"/>
                  </a:ext>
                </a:extLst>
              </a:tr>
              <a:tr h="437880">
                <a:tc>
                  <a:txBody>
                    <a:bodyPr/>
                    <a:lstStyle/>
                    <a:p>
                      <a:r>
                        <a:rPr lang="en-US" dirty="0" smtClean="0"/>
                        <a:t>Yes</a:t>
                      </a:r>
                      <a:endParaRPr lang="en-US" dirty="0"/>
                    </a:p>
                  </a:txBody>
                  <a:tcPr>
                    <a:solidFill>
                      <a:schemeClr val="accent5">
                        <a:lumMod val="60000"/>
                        <a:lumOff val="40000"/>
                      </a:schemeClr>
                    </a:solidFill>
                  </a:tcPr>
                </a:tc>
                <a:tc>
                  <a:txBody>
                    <a:bodyPr/>
                    <a:lstStyle/>
                    <a:p>
                      <a:r>
                        <a:rPr lang="en-US" dirty="0" smtClean="0"/>
                        <a:t>12</a:t>
                      </a:r>
                      <a:endParaRPr lang="en-US" dirty="0"/>
                    </a:p>
                  </a:txBody>
                  <a:tcPr>
                    <a:solidFill>
                      <a:schemeClr val="accent5">
                        <a:lumMod val="60000"/>
                        <a:lumOff val="40000"/>
                      </a:schemeClr>
                    </a:solidFill>
                  </a:tcPr>
                </a:tc>
                <a:tc>
                  <a:txBody>
                    <a:bodyPr/>
                    <a:lstStyle/>
                    <a:p>
                      <a:r>
                        <a:rPr lang="en-US" dirty="0" smtClean="0"/>
                        <a:t>21</a:t>
                      </a:r>
                      <a:endParaRPr lang="en-US" dirty="0"/>
                    </a:p>
                  </a:txBody>
                  <a:tcPr>
                    <a:solidFill>
                      <a:schemeClr val="accent5">
                        <a:lumMod val="60000"/>
                        <a:lumOff val="40000"/>
                      </a:schemeClr>
                    </a:solidFill>
                  </a:tcPr>
                </a:tc>
                <a:tc>
                  <a:txBody>
                    <a:bodyPr/>
                    <a:lstStyle/>
                    <a:p>
                      <a:r>
                        <a:rPr lang="en-US" dirty="0" smtClean="0"/>
                        <a:t>4</a:t>
                      </a:r>
                      <a:endParaRPr lang="en-US" dirty="0"/>
                    </a:p>
                  </a:txBody>
                  <a:tcPr>
                    <a:solidFill>
                      <a:schemeClr val="accent5">
                        <a:lumMod val="60000"/>
                        <a:lumOff val="40000"/>
                      </a:schemeClr>
                    </a:solidFill>
                  </a:tcPr>
                </a:tc>
                <a:extLst>
                  <a:ext uri="{0D108BD9-81ED-4DB2-BD59-A6C34878D82A}">
                    <a16:rowId xmlns:a16="http://schemas.microsoft.com/office/drawing/2014/main" val="10002"/>
                  </a:ext>
                </a:extLst>
              </a:tr>
              <a:tr h="437880">
                <a:tc>
                  <a:txBody>
                    <a:bodyPr/>
                    <a:lstStyle/>
                    <a:p>
                      <a:r>
                        <a:rPr lang="en-US" dirty="0" smtClean="0"/>
                        <a:t>No</a:t>
                      </a:r>
                      <a:endParaRPr lang="en-US" dirty="0"/>
                    </a:p>
                  </a:txBody>
                  <a:tcPr>
                    <a:solidFill>
                      <a:schemeClr val="accent3">
                        <a:lumMod val="60000"/>
                        <a:lumOff val="40000"/>
                      </a:schemeClr>
                    </a:solidFill>
                  </a:tcPr>
                </a:tc>
                <a:tc>
                  <a:txBody>
                    <a:bodyPr/>
                    <a:lstStyle/>
                    <a:p>
                      <a:r>
                        <a:rPr lang="en-US" dirty="0" smtClean="0"/>
                        <a:t>12</a:t>
                      </a:r>
                      <a:endParaRPr lang="en-US" dirty="0"/>
                    </a:p>
                  </a:txBody>
                  <a:tcPr>
                    <a:solidFill>
                      <a:schemeClr val="accent3">
                        <a:lumMod val="60000"/>
                        <a:lumOff val="40000"/>
                      </a:schemeClr>
                    </a:solidFill>
                  </a:tcPr>
                </a:tc>
                <a:tc>
                  <a:txBody>
                    <a:bodyPr/>
                    <a:lstStyle/>
                    <a:p>
                      <a:r>
                        <a:rPr lang="en-US" b="1" dirty="0" smtClean="0"/>
                        <a:t>22</a:t>
                      </a:r>
                      <a:endParaRPr lang="en-US" b="1" dirty="0"/>
                    </a:p>
                  </a:txBody>
                  <a:tcPr>
                    <a:solidFill>
                      <a:schemeClr val="accent3">
                        <a:lumMod val="60000"/>
                        <a:lumOff val="40000"/>
                      </a:schemeClr>
                    </a:solidFill>
                  </a:tcPr>
                </a:tc>
                <a:tc>
                  <a:txBody>
                    <a:bodyPr/>
                    <a:lstStyle/>
                    <a:p>
                      <a:r>
                        <a:rPr lang="en-US" dirty="0" smtClean="0"/>
                        <a:t>2</a:t>
                      </a:r>
                      <a:endParaRPr lang="en-US" dirty="0"/>
                    </a:p>
                  </a:txBody>
                  <a:tcPr>
                    <a:solidFill>
                      <a:schemeClr val="accent3">
                        <a:lumMod val="60000"/>
                        <a:lumOff val="40000"/>
                      </a:schemeClr>
                    </a:solidFill>
                  </a:tcPr>
                </a:tc>
                <a:extLst>
                  <a:ext uri="{0D108BD9-81ED-4DB2-BD59-A6C34878D82A}">
                    <a16:rowId xmlns:a16="http://schemas.microsoft.com/office/drawing/2014/main" val="10003"/>
                  </a:ext>
                </a:extLst>
              </a:tr>
              <a:tr h="437880">
                <a:tc>
                  <a:txBody>
                    <a:bodyPr/>
                    <a:lstStyle/>
                    <a:p>
                      <a:r>
                        <a:rPr lang="en-US" dirty="0" smtClean="0"/>
                        <a:t>No</a:t>
                      </a:r>
                      <a:endParaRPr lang="en-US" dirty="0"/>
                    </a:p>
                  </a:txBody>
                  <a:tcPr>
                    <a:solidFill>
                      <a:srgbClr val="92D050"/>
                    </a:solidFill>
                  </a:tcPr>
                </a:tc>
                <a:tc>
                  <a:txBody>
                    <a:bodyPr/>
                    <a:lstStyle/>
                    <a:p>
                      <a:r>
                        <a:rPr lang="en-US" dirty="0" smtClean="0"/>
                        <a:t>12</a:t>
                      </a:r>
                      <a:endParaRPr lang="en-US" dirty="0"/>
                    </a:p>
                  </a:txBody>
                  <a:tcPr>
                    <a:solidFill>
                      <a:srgbClr val="92D050"/>
                    </a:solidFill>
                  </a:tcPr>
                </a:tc>
                <a:tc>
                  <a:txBody>
                    <a:bodyPr/>
                    <a:lstStyle/>
                    <a:p>
                      <a:r>
                        <a:rPr lang="en-US" dirty="0" smtClean="0"/>
                        <a:t>21</a:t>
                      </a:r>
                      <a:endParaRPr lang="en-US" dirty="0"/>
                    </a:p>
                  </a:txBody>
                  <a:tcPr>
                    <a:solidFill>
                      <a:srgbClr val="92D050"/>
                    </a:solidFill>
                  </a:tcPr>
                </a:tc>
                <a:tc>
                  <a:txBody>
                    <a:bodyPr/>
                    <a:lstStyle/>
                    <a:p>
                      <a:r>
                        <a:rPr lang="en-US" b="1" dirty="0" smtClean="0"/>
                        <a:t>1</a:t>
                      </a:r>
                    </a:p>
                  </a:txBody>
                  <a:tcPr>
                    <a:solidFill>
                      <a:srgbClr val="92D050"/>
                    </a:solidFill>
                  </a:tcPr>
                </a:tc>
                <a:extLst>
                  <a:ext uri="{0D108BD9-81ED-4DB2-BD59-A6C34878D82A}">
                    <a16:rowId xmlns:a16="http://schemas.microsoft.com/office/drawing/2014/main" val="10004"/>
                  </a:ext>
                </a:extLst>
              </a:tr>
              <a:tr h="437880">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10005"/>
                  </a:ext>
                </a:extLst>
              </a:tr>
              <a:tr h="437880">
                <a:tc>
                  <a:txBody>
                    <a:bodyPr/>
                    <a:lstStyle/>
                    <a:p>
                      <a:r>
                        <a:rPr lang="en-US" dirty="0" smtClean="0"/>
                        <a:t>No</a:t>
                      </a:r>
                      <a:endParaRPr lang="en-US" dirty="0"/>
                    </a:p>
                  </a:txBody>
                  <a:tcPr>
                    <a:solidFill>
                      <a:schemeClr val="tx2">
                        <a:lumMod val="40000"/>
                        <a:lumOff val="60000"/>
                      </a:schemeClr>
                    </a:solidFill>
                  </a:tcPr>
                </a:tc>
                <a:tc>
                  <a:txBody>
                    <a:bodyPr/>
                    <a:lstStyle/>
                    <a:p>
                      <a:r>
                        <a:rPr lang="en-US" dirty="0" smtClean="0"/>
                        <a:t>16</a:t>
                      </a:r>
                      <a:endParaRPr lang="en-US" dirty="0"/>
                    </a:p>
                  </a:txBody>
                  <a:tcPr>
                    <a:solidFill>
                      <a:schemeClr val="tx2">
                        <a:lumMod val="40000"/>
                        <a:lumOff val="60000"/>
                      </a:schemeClr>
                    </a:solidFill>
                  </a:tcPr>
                </a:tc>
                <a:tc>
                  <a:txBody>
                    <a:bodyPr/>
                    <a:lstStyle/>
                    <a:p>
                      <a:r>
                        <a:rPr lang="en-US" dirty="0" smtClean="0"/>
                        <a:t>13</a:t>
                      </a:r>
                      <a:endParaRPr lang="en-US" dirty="0"/>
                    </a:p>
                  </a:txBody>
                  <a:tcPr>
                    <a:solidFill>
                      <a:schemeClr val="tx2">
                        <a:lumMod val="40000"/>
                        <a:lumOff val="60000"/>
                      </a:schemeClr>
                    </a:solidFill>
                  </a:tcPr>
                </a:tc>
                <a:tc>
                  <a:txBody>
                    <a:bodyPr/>
                    <a:lstStyle/>
                    <a:p>
                      <a:r>
                        <a:rPr lang="en-US" b="1" dirty="0" smtClean="0"/>
                        <a:t>3</a:t>
                      </a:r>
                      <a:endParaRPr lang="en-US" b="1" dirty="0"/>
                    </a:p>
                  </a:txBody>
                  <a:tcPr>
                    <a:solidFill>
                      <a:schemeClr val="tx2">
                        <a:lumMod val="40000"/>
                        <a:lumOff val="60000"/>
                      </a:schemeClr>
                    </a:solidFill>
                  </a:tcPr>
                </a:tc>
                <a:extLst>
                  <a:ext uri="{0D108BD9-81ED-4DB2-BD59-A6C34878D82A}">
                    <a16:rowId xmlns:a16="http://schemas.microsoft.com/office/drawing/2014/main" val="10006"/>
                  </a:ext>
                </a:extLst>
              </a:tr>
              <a:tr h="437880">
                <a:tc>
                  <a:txBody>
                    <a:bodyPr/>
                    <a:lstStyle/>
                    <a:p>
                      <a:r>
                        <a:rPr lang="en-US" dirty="0" smtClean="0"/>
                        <a:t>Yes</a:t>
                      </a:r>
                      <a:endParaRPr lang="en-US" dirty="0"/>
                    </a:p>
                  </a:txBody>
                  <a:tcPr>
                    <a:solidFill>
                      <a:srgbClr val="FBBFB3"/>
                    </a:solidFill>
                  </a:tcPr>
                </a:tc>
                <a:tc>
                  <a:txBody>
                    <a:bodyPr/>
                    <a:lstStyle/>
                    <a:p>
                      <a:r>
                        <a:rPr lang="en-US" dirty="0" smtClean="0"/>
                        <a:t>16</a:t>
                      </a:r>
                      <a:endParaRPr lang="en-US" dirty="0"/>
                    </a:p>
                  </a:txBody>
                  <a:tcPr>
                    <a:solidFill>
                      <a:srgbClr val="FBBFB3"/>
                    </a:solidFill>
                  </a:tcPr>
                </a:tc>
                <a:tc>
                  <a:txBody>
                    <a:bodyPr/>
                    <a:lstStyle/>
                    <a:p>
                      <a:r>
                        <a:rPr lang="en-US" dirty="0" smtClean="0"/>
                        <a:t>13</a:t>
                      </a:r>
                      <a:endParaRPr lang="en-US" dirty="0"/>
                    </a:p>
                  </a:txBody>
                  <a:tcPr>
                    <a:solidFill>
                      <a:srgbClr val="FBBFB3"/>
                    </a:solidFill>
                  </a:tcPr>
                </a:tc>
                <a:tc>
                  <a:txBody>
                    <a:bodyPr/>
                    <a:lstStyle/>
                    <a:p>
                      <a:r>
                        <a:rPr lang="en-US" dirty="0" smtClean="0"/>
                        <a:t>12</a:t>
                      </a:r>
                      <a:endParaRPr lang="en-US" dirty="0"/>
                    </a:p>
                  </a:txBody>
                  <a:tcPr>
                    <a:solidFill>
                      <a:srgbClr val="FBBFB3"/>
                    </a:solidFill>
                  </a:tcPr>
                </a:tc>
                <a:extLst>
                  <a:ext uri="{0D108BD9-81ED-4DB2-BD59-A6C34878D82A}">
                    <a16:rowId xmlns:a16="http://schemas.microsoft.com/office/drawing/2014/main" val="10007"/>
                  </a:ext>
                </a:extLst>
              </a:tr>
              <a:tr h="437880">
                <a:tc>
                  <a:txBody>
                    <a:bodyPr/>
                    <a:lstStyle/>
                    <a:p>
                      <a:r>
                        <a:rPr lang="en-US" dirty="0" smtClean="0"/>
                        <a:t>No</a:t>
                      </a:r>
                    </a:p>
                  </a:txBody>
                  <a:tcPr>
                    <a:solidFill>
                      <a:schemeClr val="tx2">
                        <a:lumMod val="40000"/>
                        <a:lumOff val="60000"/>
                      </a:schemeClr>
                    </a:solidFill>
                  </a:tcPr>
                </a:tc>
                <a:tc>
                  <a:txBody>
                    <a:bodyPr/>
                    <a:lstStyle/>
                    <a:p>
                      <a:r>
                        <a:rPr lang="en-US" dirty="0" smtClean="0"/>
                        <a:t>16</a:t>
                      </a:r>
                      <a:endParaRPr lang="en-US" dirty="0"/>
                    </a:p>
                  </a:txBody>
                  <a:tcPr>
                    <a:solidFill>
                      <a:schemeClr val="tx2">
                        <a:lumMod val="40000"/>
                        <a:lumOff val="60000"/>
                      </a:schemeClr>
                    </a:solidFill>
                  </a:tcPr>
                </a:tc>
                <a:tc>
                  <a:txBody>
                    <a:bodyPr/>
                    <a:lstStyle/>
                    <a:p>
                      <a:r>
                        <a:rPr lang="en-US" dirty="0" smtClean="0"/>
                        <a:t>13</a:t>
                      </a:r>
                      <a:endParaRPr lang="en-US" dirty="0"/>
                    </a:p>
                  </a:txBody>
                  <a:tcPr>
                    <a:solidFill>
                      <a:schemeClr val="tx2">
                        <a:lumMod val="40000"/>
                        <a:lumOff val="60000"/>
                      </a:schemeClr>
                    </a:solidFill>
                  </a:tcPr>
                </a:tc>
                <a:tc>
                  <a:txBody>
                    <a:bodyPr/>
                    <a:lstStyle/>
                    <a:p>
                      <a:r>
                        <a:rPr lang="en-US" b="1" dirty="0" smtClean="0"/>
                        <a:t>5</a:t>
                      </a:r>
                      <a:endParaRPr lang="en-US" b="1" dirty="0"/>
                    </a:p>
                  </a:txBody>
                  <a:tcPr>
                    <a:solidFill>
                      <a:schemeClr val="tx2">
                        <a:lumMod val="40000"/>
                        <a:lumOff val="60000"/>
                      </a:schemeClr>
                    </a:solidFill>
                  </a:tcPr>
                </a:tc>
                <a:extLst>
                  <a:ext uri="{0D108BD9-81ED-4DB2-BD59-A6C34878D82A}">
                    <a16:rowId xmlns:a16="http://schemas.microsoft.com/office/drawing/2014/main" val="10008"/>
                  </a:ext>
                </a:extLst>
              </a:tr>
            </a:tbl>
          </a:graphicData>
        </a:graphic>
      </p:graphicFrame>
      <p:sp>
        <p:nvSpPr>
          <p:cNvPr id="3" name="Title 2"/>
          <p:cNvSpPr>
            <a:spLocks noGrp="1"/>
          </p:cNvSpPr>
          <p:nvPr>
            <p:ph type="title"/>
          </p:nvPr>
        </p:nvSpPr>
        <p:spPr/>
        <p:txBody>
          <a:bodyPr/>
          <a:lstStyle/>
          <a:p>
            <a:r>
              <a:rPr lang="en-US" dirty="0" smtClean="0"/>
              <a:t>Example Characteristic Screen</a:t>
            </a:r>
            <a:endParaRPr lang="en-US" dirty="0"/>
          </a:p>
        </p:txBody>
      </p:sp>
      <p:sp>
        <p:nvSpPr>
          <p:cNvPr id="2" name="TextBox 1"/>
          <p:cNvSpPr txBox="1"/>
          <p:nvPr/>
        </p:nvSpPr>
        <p:spPr>
          <a:xfrm>
            <a:off x="1236792" y="5943600"/>
            <a:ext cx="6670416" cy="646331"/>
          </a:xfrm>
          <a:prstGeom prst="rect">
            <a:avLst/>
          </a:prstGeom>
          <a:noFill/>
        </p:spPr>
        <p:txBody>
          <a:bodyPr wrap="none" rtlCol="0">
            <a:spAutoFit/>
          </a:bodyPr>
          <a:lstStyle/>
          <a:p>
            <a:r>
              <a:rPr lang="en-US" dirty="0" smtClean="0"/>
              <a:t>If years of education = 12 and  industry code =21 and job tenure &gt;3</a:t>
            </a:r>
          </a:p>
          <a:p>
            <a:r>
              <a:rPr lang="en-US" dirty="0" smtClean="0"/>
              <a:t>If years of education  = 16 and industry code = 13 and job tenure &gt;9</a:t>
            </a:r>
            <a:endParaRPr lang="en-US" dirty="0"/>
          </a:p>
        </p:txBody>
      </p:sp>
    </p:spTree>
    <p:extLst>
      <p:ext uri="{BB962C8B-B14F-4D97-AF65-F5344CB8AC3E}">
        <p14:creationId xmlns:p14="http://schemas.microsoft.com/office/powerpoint/2010/main" val="2084805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2590800"/>
            <a:ext cx="8839200" cy="3763963"/>
          </a:xfrm>
        </p:spPr>
        <p:txBody>
          <a:bodyPr>
            <a:normAutofit/>
          </a:bodyPr>
          <a:lstStyle/>
          <a:p>
            <a:pPr marL="457200" indent="-457200">
              <a:buAutoNum type="arabicPeriod"/>
            </a:pPr>
            <a:r>
              <a:rPr lang="en-US" b="1" dirty="0">
                <a:solidFill>
                  <a:schemeClr val="tx1"/>
                </a:solidFill>
              </a:rPr>
              <a:t>Easy to Explain and Conceptualize </a:t>
            </a:r>
            <a:r>
              <a:rPr lang="en-US" dirty="0" smtClean="0"/>
              <a:t/>
            </a:r>
            <a:br>
              <a:rPr lang="en-US" dirty="0" smtClean="0"/>
            </a:br>
            <a:r>
              <a:rPr lang="en-US" dirty="0" smtClean="0">
                <a:solidFill>
                  <a:srgbClr val="00B0F0"/>
                </a:solidFill>
              </a:rPr>
              <a:t>*</a:t>
            </a:r>
            <a:r>
              <a:rPr lang="en-US" dirty="0" smtClean="0"/>
              <a:t> </a:t>
            </a:r>
            <a:r>
              <a:rPr lang="en-US" dirty="0" smtClean="0">
                <a:solidFill>
                  <a:schemeClr val="tx1"/>
                </a:solidFill>
              </a:rPr>
              <a:t>Not important in the process of </a:t>
            </a:r>
            <a:r>
              <a:rPr lang="en-US" dirty="0" err="1" smtClean="0">
                <a:solidFill>
                  <a:schemeClr val="tx1"/>
                </a:solidFill>
              </a:rPr>
              <a:t>ID’ing</a:t>
            </a:r>
            <a:r>
              <a:rPr lang="en-US" dirty="0" smtClean="0">
                <a:solidFill>
                  <a:schemeClr val="tx1"/>
                </a:solidFill>
              </a:rPr>
              <a:t> likely exhausters, but useful for effective communication within the organization and for explaining to external stake holders.</a:t>
            </a:r>
            <a:endParaRPr lang="en-US" dirty="0">
              <a:solidFill>
                <a:schemeClr val="tx1"/>
              </a:solidFill>
            </a:endParaRPr>
          </a:p>
          <a:p>
            <a:pPr marL="457200" indent="-457200">
              <a:buAutoNum type="arabicPeriod"/>
            </a:pPr>
            <a:r>
              <a:rPr lang="en-US" b="1" dirty="0" smtClean="0">
                <a:solidFill>
                  <a:schemeClr val="tx1"/>
                </a:solidFill>
              </a:rPr>
              <a:t>Easy to Implement </a:t>
            </a:r>
            <a:r>
              <a:rPr lang="en-US" dirty="0" smtClean="0"/>
              <a:t/>
            </a:r>
            <a:br>
              <a:rPr lang="en-US" dirty="0" smtClean="0"/>
            </a:br>
            <a:r>
              <a:rPr lang="en-US" dirty="0" smtClean="0">
                <a:solidFill>
                  <a:srgbClr val="00B0F0"/>
                </a:solidFill>
              </a:rPr>
              <a:t>* </a:t>
            </a:r>
            <a:r>
              <a:rPr lang="en-US" dirty="0" smtClean="0">
                <a:solidFill>
                  <a:schemeClr val="tx1"/>
                </a:solidFill>
              </a:rPr>
              <a:t>Can be implemented via a simple computer sort of claimants over a particular time period.</a:t>
            </a:r>
          </a:p>
          <a:p>
            <a:pPr marL="457200" indent="-457200">
              <a:buAutoNum type="arabicPeriod"/>
            </a:pPr>
            <a:r>
              <a:rPr lang="en-US" b="1" dirty="0" smtClean="0">
                <a:solidFill>
                  <a:schemeClr val="tx1"/>
                </a:solidFill>
              </a:rPr>
              <a:t>Works fairly well when groupings are properly identified</a:t>
            </a:r>
          </a:p>
          <a:p>
            <a:pPr lvl="1"/>
            <a:endParaRPr lang="en-US" dirty="0"/>
          </a:p>
        </p:txBody>
      </p:sp>
      <p:sp>
        <p:nvSpPr>
          <p:cNvPr id="3" name="Title 2"/>
          <p:cNvSpPr>
            <a:spLocks noGrp="1"/>
          </p:cNvSpPr>
          <p:nvPr>
            <p:ph type="title"/>
          </p:nvPr>
        </p:nvSpPr>
        <p:spPr/>
        <p:txBody>
          <a:bodyPr>
            <a:normAutofit fontScale="90000"/>
          </a:bodyPr>
          <a:lstStyle/>
          <a:p>
            <a:r>
              <a:rPr lang="en-US" dirty="0" smtClean="0"/>
              <a:t>Advantages of Characteristic Screens</a:t>
            </a:r>
            <a:endParaRPr lang="en-US" dirty="0"/>
          </a:p>
        </p:txBody>
      </p:sp>
    </p:spTree>
    <p:extLst>
      <p:ext uri="{BB962C8B-B14F-4D97-AF65-F5344CB8AC3E}">
        <p14:creationId xmlns:p14="http://schemas.microsoft.com/office/powerpoint/2010/main" val="27914228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0" indent="-457200">
              <a:buFont typeface="+mj-lt"/>
              <a:buAutoNum type="arabicPeriod"/>
            </a:pPr>
            <a:r>
              <a:rPr lang="en-US" b="1" dirty="0" smtClean="0">
                <a:solidFill>
                  <a:schemeClr val="tx1"/>
                </a:solidFill>
              </a:rPr>
              <a:t>Inefficient method of identification.</a:t>
            </a:r>
          </a:p>
          <a:p>
            <a:pPr lvl="1"/>
            <a:r>
              <a:rPr lang="en-US" dirty="0" smtClean="0">
                <a:solidFill>
                  <a:schemeClr val="tx1"/>
                </a:solidFill>
              </a:rPr>
              <a:t>Does not allow for use of continuous variables.</a:t>
            </a:r>
            <a:r>
              <a:rPr lang="en-US" dirty="0" smtClean="0"/>
              <a:t/>
            </a:r>
            <a:br>
              <a:rPr lang="en-US" dirty="0" smtClean="0"/>
            </a:br>
            <a:endParaRPr lang="en-US" dirty="0" smtClean="0"/>
          </a:p>
          <a:p>
            <a:pPr marL="457200" indent="-457200">
              <a:buFont typeface="+mj-lt"/>
              <a:buAutoNum type="arabicPeriod"/>
            </a:pPr>
            <a:r>
              <a:rPr lang="en-US" b="1" dirty="0" smtClean="0">
                <a:solidFill>
                  <a:schemeClr val="tx1"/>
                </a:solidFill>
              </a:rPr>
              <a:t>Does not differentiate well between claimants with similar characteristics.</a:t>
            </a:r>
          </a:p>
          <a:p>
            <a:pPr lvl="1"/>
            <a:r>
              <a:rPr lang="en-US" dirty="0" smtClean="0">
                <a:solidFill>
                  <a:schemeClr val="tx1"/>
                </a:solidFill>
              </a:rPr>
              <a:t>Identical probabilities for large groups of claimants.</a:t>
            </a:r>
          </a:p>
        </p:txBody>
      </p:sp>
      <p:sp>
        <p:nvSpPr>
          <p:cNvPr id="3" name="Title 2"/>
          <p:cNvSpPr>
            <a:spLocks noGrp="1"/>
          </p:cNvSpPr>
          <p:nvPr>
            <p:ph type="title"/>
          </p:nvPr>
        </p:nvSpPr>
        <p:spPr>
          <a:xfrm>
            <a:off x="76200" y="304800"/>
            <a:ext cx="8915400" cy="1252728"/>
          </a:xfrm>
        </p:spPr>
        <p:txBody>
          <a:bodyPr>
            <a:normAutofit fontScale="90000"/>
          </a:bodyPr>
          <a:lstStyle/>
          <a:p>
            <a:r>
              <a:rPr lang="en-US" dirty="0" smtClean="0"/>
              <a:t>Disadvantages of Characteristic Screens</a:t>
            </a:r>
            <a:endParaRPr lang="en-US" dirty="0"/>
          </a:p>
        </p:txBody>
      </p:sp>
    </p:spTree>
    <p:extLst>
      <p:ext uri="{BB962C8B-B14F-4D97-AF65-F5344CB8AC3E}">
        <p14:creationId xmlns:p14="http://schemas.microsoft.com/office/powerpoint/2010/main" val="206102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Two-Way Cross-Tabulations</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892552" y="1331976"/>
            <a:ext cx="6248400" cy="5526024"/>
          </a:xfrm>
          <a:prstGeom prst="rect">
            <a:avLst/>
          </a:prstGeom>
          <a:noFill/>
          <a:ln>
            <a:noFill/>
          </a:ln>
        </p:spPr>
      </p:pic>
      <p:sp>
        <p:nvSpPr>
          <p:cNvPr id="6" name="TextBox 5"/>
          <p:cNvSpPr txBox="1"/>
          <p:nvPr/>
        </p:nvSpPr>
        <p:spPr>
          <a:xfrm>
            <a:off x="0" y="1905000"/>
            <a:ext cx="3048000" cy="923330"/>
          </a:xfrm>
          <a:prstGeom prst="rect">
            <a:avLst/>
          </a:prstGeom>
          <a:noFill/>
        </p:spPr>
        <p:txBody>
          <a:bodyPr wrap="square" rtlCol="0">
            <a:spAutoFit/>
          </a:bodyPr>
          <a:lstStyle/>
          <a:p>
            <a:r>
              <a:rPr lang="en-US" dirty="0" smtClean="0"/>
              <a:t>1. Analyze </a:t>
            </a:r>
            <a:r>
              <a:rPr lang="en-US" dirty="0" smtClean="0">
                <a:sym typeface="Wingdings" panose="05000000000000000000" pitchFamily="2" charset="2"/>
              </a:rPr>
              <a:t></a:t>
            </a:r>
          </a:p>
          <a:p>
            <a:r>
              <a:rPr lang="en-US" dirty="0" smtClean="0">
                <a:sym typeface="Wingdings" panose="05000000000000000000" pitchFamily="2" charset="2"/>
              </a:rPr>
              <a:t>2. Descriptive Statistics… </a:t>
            </a:r>
          </a:p>
          <a:p>
            <a:r>
              <a:rPr lang="en-US" dirty="0" smtClean="0">
                <a:sym typeface="Wingdings" panose="05000000000000000000" pitchFamily="2" charset="2"/>
              </a:rPr>
              <a:t>3. Crosstabs…</a:t>
            </a:r>
          </a:p>
        </p:txBody>
      </p:sp>
    </p:spTree>
    <p:extLst>
      <p:ext uri="{BB962C8B-B14F-4D97-AF65-F5344CB8AC3E}">
        <p14:creationId xmlns:p14="http://schemas.microsoft.com/office/powerpoint/2010/main" val="3689710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93358"/>
            <a:ext cx="5158740" cy="6664642"/>
          </a:xfrm>
          <a:prstGeom prst="rect">
            <a:avLst/>
          </a:prstGeom>
          <a:noFill/>
          <a:ln>
            <a:noFill/>
          </a:ln>
        </p:spPr>
      </p:pic>
      <p:graphicFrame>
        <p:nvGraphicFramePr>
          <p:cNvPr id="7" name="Table 6"/>
          <p:cNvGraphicFramePr>
            <a:graphicFrameLocks noGrp="1"/>
          </p:cNvGraphicFramePr>
          <p:nvPr>
            <p:extLst>
              <p:ext uri="{D42A27DB-BD31-4B8C-83A1-F6EECF244321}">
                <p14:modId xmlns:p14="http://schemas.microsoft.com/office/powerpoint/2010/main" val="2852204149"/>
              </p:ext>
            </p:extLst>
          </p:nvPr>
        </p:nvGraphicFramePr>
        <p:xfrm>
          <a:off x="457200" y="1066800"/>
          <a:ext cx="3100006" cy="1997964"/>
        </p:xfrm>
        <a:graphic>
          <a:graphicData uri="http://schemas.openxmlformats.org/drawingml/2006/table">
            <a:tbl>
              <a:tblPr firstRow="1" firstCol="1" bandRow="1">
                <a:tableStyleId>{BDBED569-4797-4DF1-A0F4-6AAB3CD982D8}</a:tableStyleId>
              </a:tblPr>
              <a:tblGrid>
                <a:gridCol w="3100006">
                  <a:extLst>
                    <a:ext uri="{9D8B030D-6E8A-4147-A177-3AD203B41FA5}">
                      <a16:colId xmlns:a16="http://schemas.microsoft.com/office/drawing/2014/main" val="20000"/>
                    </a:ext>
                  </a:extLst>
                </a:gridCol>
              </a:tblGrid>
              <a:tr h="394382">
                <a:tc>
                  <a:txBody>
                    <a:bodyPr/>
                    <a:lstStyle/>
                    <a:p>
                      <a:pPr marL="0" marR="0" algn="ctr">
                        <a:lnSpc>
                          <a:spcPct val="115000"/>
                        </a:lnSpc>
                        <a:spcBef>
                          <a:spcPts val="0"/>
                        </a:spcBef>
                        <a:spcAft>
                          <a:spcPts val="0"/>
                        </a:spcAft>
                      </a:pPr>
                      <a:r>
                        <a:rPr lang="en-US" sz="2400" dirty="0">
                          <a:effectLst/>
                        </a:rPr>
                        <a:t>Education Variable</a:t>
                      </a:r>
                      <a:endParaRPr lang="en-US" sz="24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95786">
                <a:tc>
                  <a:txBody>
                    <a:bodyPr/>
                    <a:lstStyle/>
                    <a:p>
                      <a:pPr marL="0" marR="0" algn="l">
                        <a:lnSpc>
                          <a:spcPct val="115000"/>
                        </a:lnSpc>
                        <a:spcBef>
                          <a:spcPts val="0"/>
                        </a:spcBef>
                        <a:spcAft>
                          <a:spcPts val="0"/>
                        </a:spcAft>
                      </a:pPr>
                      <a:r>
                        <a:rPr lang="en-US" sz="1800" b="1" dirty="0">
                          <a:effectLst/>
                        </a:rPr>
                        <a:t>0</a:t>
                      </a:r>
                      <a:r>
                        <a:rPr lang="en-US" sz="1800" b="0" dirty="0">
                          <a:effectLst/>
                        </a:rPr>
                        <a:t> – Less than 12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95786">
                <a:tc>
                  <a:txBody>
                    <a:bodyPr/>
                    <a:lstStyle/>
                    <a:p>
                      <a:pPr marL="0" marR="0" algn="l">
                        <a:lnSpc>
                          <a:spcPct val="115000"/>
                        </a:lnSpc>
                        <a:spcBef>
                          <a:spcPts val="0"/>
                        </a:spcBef>
                        <a:spcAft>
                          <a:spcPts val="0"/>
                        </a:spcAft>
                      </a:pPr>
                      <a:r>
                        <a:rPr lang="en-US" sz="1800" b="1" dirty="0">
                          <a:effectLst/>
                        </a:rPr>
                        <a:t>1</a:t>
                      </a:r>
                      <a:r>
                        <a:rPr lang="en-US" sz="1800" b="0" dirty="0">
                          <a:effectLst/>
                        </a:rPr>
                        <a:t> – HS Diploma</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95786">
                <a:tc>
                  <a:txBody>
                    <a:bodyPr/>
                    <a:lstStyle/>
                    <a:p>
                      <a:pPr marL="0" marR="0" algn="l">
                        <a:lnSpc>
                          <a:spcPct val="115000"/>
                        </a:lnSpc>
                        <a:spcBef>
                          <a:spcPts val="0"/>
                        </a:spcBef>
                        <a:spcAft>
                          <a:spcPts val="0"/>
                        </a:spcAft>
                      </a:pPr>
                      <a:r>
                        <a:rPr lang="en-US" sz="1800" b="1" dirty="0">
                          <a:effectLst/>
                        </a:rPr>
                        <a:t>2</a:t>
                      </a:r>
                      <a:r>
                        <a:rPr lang="en-US" sz="1800" b="0" dirty="0">
                          <a:effectLst/>
                        </a:rPr>
                        <a:t> – 12 &lt; education years&lt;16</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95786">
                <a:tc>
                  <a:txBody>
                    <a:bodyPr/>
                    <a:lstStyle/>
                    <a:p>
                      <a:pPr marL="0" marR="0" algn="l">
                        <a:lnSpc>
                          <a:spcPct val="115000"/>
                        </a:lnSpc>
                        <a:spcBef>
                          <a:spcPts val="0"/>
                        </a:spcBef>
                        <a:spcAft>
                          <a:spcPts val="0"/>
                        </a:spcAft>
                      </a:pPr>
                      <a:r>
                        <a:rPr lang="en-US" sz="1800" b="1" dirty="0">
                          <a:effectLst/>
                        </a:rPr>
                        <a:t>3</a:t>
                      </a:r>
                      <a:r>
                        <a:rPr lang="en-US" sz="1800" b="0" dirty="0">
                          <a:effectLst/>
                        </a:rPr>
                        <a:t> – College Degree</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295786">
                <a:tc>
                  <a:txBody>
                    <a:bodyPr/>
                    <a:lstStyle/>
                    <a:p>
                      <a:pPr marL="0" marR="0" algn="l">
                        <a:lnSpc>
                          <a:spcPct val="115000"/>
                        </a:lnSpc>
                        <a:spcBef>
                          <a:spcPts val="0"/>
                        </a:spcBef>
                        <a:spcAft>
                          <a:spcPts val="0"/>
                        </a:spcAft>
                      </a:pPr>
                      <a:r>
                        <a:rPr lang="en-US" sz="1800" b="1" dirty="0">
                          <a:effectLst/>
                        </a:rPr>
                        <a:t>4</a:t>
                      </a:r>
                      <a:r>
                        <a:rPr lang="en-US" sz="1800" b="0" dirty="0">
                          <a:effectLst/>
                        </a:rPr>
                        <a:t> – Greater than 16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89343565"/>
              </p:ext>
            </p:extLst>
          </p:nvPr>
        </p:nvGraphicFramePr>
        <p:xfrm>
          <a:off x="228600" y="3581400"/>
          <a:ext cx="3481006" cy="1997964"/>
        </p:xfrm>
        <a:graphic>
          <a:graphicData uri="http://schemas.openxmlformats.org/drawingml/2006/table">
            <a:tbl>
              <a:tblPr firstRow="1" firstCol="1" bandRow="1">
                <a:tableStyleId>{BDBED569-4797-4DF1-A0F4-6AAB3CD982D8}</a:tableStyleId>
              </a:tblPr>
              <a:tblGrid>
                <a:gridCol w="3481006">
                  <a:extLst>
                    <a:ext uri="{9D8B030D-6E8A-4147-A177-3AD203B41FA5}">
                      <a16:colId xmlns:a16="http://schemas.microsoft.com/office/drawing/2014/main" val="20000"/>
                    </a:ext>
                  </a:extLst>
                </a:gridCol>
              </a:tblGrid>
              <a:tr h="394382">
                <a:tc>
                  <a:txBody>
                    <a:bodyPr/>
                    <a:lstStyle/>
                    <a:p>
                      <a:pPr marL="0" marR="0" algn="ctr">
                        <a:lnSpc>
                          <a:spcPct val="115000"/>
                        </a:lnSpc>
                        <a:spcBef>
                          <a:spcPts val="0"/>
                        </a:spcBef>
                        <a:spcAft>
                          <a:spcPts val="0"/>
                        </a:spcAft>
                      </a:pPr>
                      <a:r>
                        <a:rPr lang="en-US" sz="2400" dirty="0" smtClean="0">
                          <a:effectLst/>
                        </a:rPr>
                        <a:t>Tenure </a:t>
                      </a:r>
                      <a:r>
                        <a:rPr lang="en-US" sz="2400" dirty="0">
                          <a:effectLst/>
                        </a:rPr>
                        <a:t>Variable</a:t>
                      </a:r>
                      <a:endParaRPr lang="en-US" sz="24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95786">
                <a:tc>
                  <a:txBody>
                    <a:bodyPr/>
                    <a:lstStyle/>
                    <a:p>
                      <a:pPr marL="0" marR="0" algn="l">
                        <a:lnSpc>
                          <a:spcPct val="115000"/>
                        </a:lnSpc>
                        <a:spcBef>
                          <a:spcPts val="0"/>
                        </a:spcBef>
                        <a:spcAft>
                          <a:spcPts val="0"/>
                        </a:spcAft>
                      </a:pPr>
                      <a:r>
                        <a:rPr lang="en-US" sz="1800" b="1" dirty="0" smtClean="0">
                          <a:effectLst/>
                        </a:rPr>
                        <a:t>1</a:t>
                      </a:r>
                      <a:r>
                        <a:rPr lang="en-US" sz="1800" b="0" dirty="0" smtClean="0">
                          <a:effectLst/>
                        </a:rPr>
                        <a:t> – Less Than 1 Year</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95786">
                <a:tc>
                  <a:txBody>
                    <a:bodyPr/>
                    <a:lstStyle/>
                    <a:p>
                      <a:pPr marL="0" marR="0" algn="l">
                        <a:lnSpc>
                          <a:spcPct val="115000"/>
                        </a:lnSpc>
                        <a:spcBef>
                          <a:spcPts val="0"/>
                        </a:spcBef>
                        <a:spcAft>
                          <a:spcPts val="0"/>
                        </a:spcAft>
                      </a:pPr>
                      <a:r>
                        <a:rPr lang="en-US" sz="1800" b="1" dirty="0" smtClean="0">
                          <a:effectLst/>
                        </a:rPr>
                        <a:t>2</a:t>
                      </a:r>
                      <a:r>
                        <a:rPr lang="en-US" sz="1800" b="0" dirty="0" smtClean="0">
                          <a:effectLst/>
                        </a:rPr>
                        <a:t> – At Least 1 Year</a:t>
                      </a:r>
                      <a:r>
                        <a:rPr lang="en-US" sz="1800" b="0" baseline="0" dirty="0" smtClean="0">
                          <a:effectLst/>
                        </a:rPr>
                        <a:t> </a:t>
                      </a:r>
                      <a:r>
                        <a:rPr lang="en-US" sz="1800" b="0" dirty="0" smtClean="0">
                          <a:effectLst/>
                        </a:rPr>
                        <a:t>but &lt; 4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95786">
                <a:tc>
                  <a:txBody>
                    <a:bodyPr/>
                    <a:lstStyle/>
                    <a:p>
                      <a:pPr marL="0" marR="0" algn="l">
                        <a:lnSpc>
                          <a:spcPct val="115000"/>
                        </a:lnSpc>
                        <a:spcBef>
                          <a:spcPts val="0"/>
                        </a:spcBef>
                        <a:spcAft>
                          <a:spcPts val="0"/>
                        </a:spcAft>
                      </a:pPr>
                      <a:r>
                        <a:rPr lang="en-US" sz="1800" b="1" dirty="0" smtClean="0">
                          <a:effectLst/>
                        </a:rPr>
                        <a:t>3</a:t>
                      </a:r>
                      <a:r>
                        <a:rPr lang="en-US" sz="1800" b="0" dirty="0" smtClean="0">
                          <a:effectLst/>
                        </a:rPr>
                        <a:t> – At Least 4 Years</a:t>
                      </a:r>
                      <a:r>
                        <a:rPr lang="en-US" sz="1800" b="0" baseline="0" dirty="0" smtClean="0">
                          <a:effectLst/>
                        </a:rPr>
                        <a:t> </a:t>
                      </a:r>
                      <a:r>
                        <a:rPr lang="en-US" sz="1800" b="0" dirty="0" smtClean="0">
                          <a:effectLst/>
                        </a:rPr>
                        <a:t>but &lt; 8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957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b="1" dirty="0" smtClean="0">
                          <a:effectLst/>
                        </a:rPr>
                        <a:t>4</a:t>
                      </a:r>
                      <a:r>
                        <a:rPr lang="en-US" sz="1800" b="0" dirty="0" smtClean="0">
                          <a:effectLst/>
                        </a:rPr>
                        <a:t> – At Least 8 Years</a:t>
                      </a:r>
                      <a:r>
                        <a:rPr lang="en-US" sz="1800" b="0" baseline="0" dirty="0" smtClean="0">
                          <a:effectLst/>
                        </a:rPr>
                        <a:t> </a:t>
                      </a:r>
                      <a:r>
                        <a:rPr lang="en-US" sz="1800" b="0" dirty="0" smtClean="0">
                          <a:effectLst/>
                        </a:rPr>
                        <a:t>but &lt; 15 Years</a:t>
                      </a:r>
                      <a:endParaRPr lang="en-US" sz="2400" b="0" dirty="0" smtClean="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295786">
                <a:tc>
                  <a:txBody>
                    <a:bodyPr/>
                    <a:lstStyle/>
                    <a:p>
                      <a:pPr marL="0" marR="0" algn="l">
                        <a:lnSpc>
                          <a:spcPct val="115000"/>
                        </a:lnSpc>
                        <a:spcBef>
                          <a:spcPts val="0"/>
                        </a:spcBef>
                        <a:spcAft>
                          <a:spcPts val="0"/>
                        </a:spcAft>
                      </a:pPr>
                      <a:r>
                        <a:rPr lang="en-US" sz="1800" b="1" dirty="0" smtClean="0">
                          <a:effectLst/>
                        </a:rPr>
                        <a:t>5</a:t>
                      </a:r>
                      <a:r>
                        <a:rPr lang="en-US" sz="1800" b="0" dirty="0" smtClean="0">
                          <a:effectLst/>
                        </a:rPr>
                        <a:t> </a:t>
                      </a:r>
                      <a:r>
                        <a:rPr lang="en-US" sz="1800" b="0" dirty="0">
                          <a:effectLst/>
                        </a:rPr>
                        <a:t>– </a:t>
                      </a:r>
                      <a:r>
                        <a:rPr lang="en-US" sz="1800" b="0" u="sng" dirty="0" smtClean="0">
                          <a:effectLst/>
                        </a:rPr>
                        <a:t>&gt;</a:t>
                      </a:r>
                      <a:r>
                        <a:rPr lang="en-US" sz="1800" b="0" baseline="0" dirty="0" smtClean="0">
                          <a:effectLst/>
                        </a:rPr>
                        <a:t> 15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321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971544" y="152400"/>
            <a:ext cx="4953000" cy="6733032"/>
          </a:xfrm>
          <a:prstGeom prst="rect">
            <a:avLst/>
          </a:prstGeom>
          <a:noFill/>
          <a:ln>
            <a:noFill/>
          </a:ln>
        </p:spPr>
      </p:pic>
      <p:graphicFrame>
        <p:nvGraphicFramePr>
          <p:cNvPr id="3" name="Table 2"/>
          <p:cNvGraphicFramePr>
            <a:graphicFrameLocks noGrp="1"/>
          </p:cNvGraphicFramePr>
          <p:nvPr>
            <p:extLst>
              <p:ext uri="{D42A27DB-BD31-4B8C-83A1-F6EECF244321}">
                <p14:modId xmlns:p14="http://schemas.microsoft.com/office/powerpoint/2010/main" val="3548759268"/>
              </p:ext>
            </p:extLst>
          </p:nvPr>
        </p:nvGraphicFramePr>
        <p:xfrm>
          <a:off x="609600" y="1066800"/>
          <a:ext cx="3100006" cy="1997964"/>
        </p:xfrm>
        <a:graphic>
          <a:graphicData uri="http://schemas.openxmlformats.org/drawingml/2006/table">
            <a:tbl>
              <a:tblPr firstRow="1" firstCol="1" bandRow="1">
                <a:tableStyleId>{BDBED569-4797-4DF1-A0F4-6AAB3CD982D8}</a:tableStyleId>
              </a:tblPr>
              <a:tblGrid>
                <a:gridCol w="3100006">
                  <a:extLst>
                    <a:ext uri="{9D8B030D-6E8A-4147-A177-3AD203B41FA5}">
                      <a16:colId xmlns:a16="http://schemas.microsoft.com/office/drawing/2014/main" val="20000"/>
                    </a:ext>
                  </a:extLst>
                </a:gridCol>
              </a:tblGrid>
              <a:tr h="394382">
                <a:tc>
                  <a:txBody>
                    <a:bodyPr/>
                    <a:lstStyle/>
                    <a:p>
                      <a:pPr marL="0" marR="0" algn="ctr">
                        <a:lnSpc>
                          <a:spcPct val="115000"/>
                        </a:lnSpc>
                        <a:spcBef>
                          <a:spcPts val="0"/>
                        </a:spcBef>
                        <a:spcAft>
                          <a:spcPts val="0"/>
                        </a:spcAft>
                      </a:pPr>
                      <a:r>
                        <a:rPr lang="en-US" sz="2400" dirty="0">
                          <a:effectLst/>
                        </a:rPr>
                        <a:t>Education Variable</a:t>
                      </a:r>
                      <a:endParaRPr lang="en-US" sz="24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95786">
                <a:tc>
                  <a:txBody>
                    <a:bodyPr/>
                    <a:lstStyle/>
                    <a:p>
                      <a:pPr marL="0" marR="0" algn="l">
                        <a:lnSpc>
                          <a:spcPct val="115000"/>
                        </a:lnSpc>
                        <a:spcBef>
                          <a:spcPts val="0"/>
                        </a:spcBef>
                        <a:spcAft>
                          <a:spcPts val="0"/>
                        </a:spcAft>
                      </a:pPr>
                      <a:r>
                        <a:rPr lang="en-US" sz="1800" b="1" dirty="0">
                          <a:effectLst/>
                        </a:rPr>
                        <a:t>0</a:t>
                      </a:r>
                      <a:r>
                        <a:rPr lang="en-US" sz="1800" b="0" dirty="0">
                          <a:effectLst/>
                        </a:rPr>
                        <a:t> – Less than 12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95786">
                <a:tc>
                  <a:txBody>
                    <a:bodyPr/>
                    <a:lstStyle/>
                    <a:p>
                      <a:pPr marL="0" marR="0" algn="l">
                        <a:lnSpc>
                          <a:spcPct val="115000"/>
                        </a:lnSpc>
                        <a:spcBef>
                          <a:spcPts val="0"/>
                        </a:spcBef>
                        <a:spcAft>
                          <a:spcPts val="0"/>
                        </a:spcAft>
                      </a:pPr>
                      <a:r>
                        <a:rPr lang="en-US" sz="1800" b="1" dirty="0">
                          <a:effectLst/>
                        </a:rPr>
                        <a:t>1</a:t>
                      </a:r>
                      <a:r>
                        <a:rPr lang="en-US" sz="1800" b="0" dirty="0">
                          <a:effectLst/>
                        </a:rPr>
                        <a:t> – HS Diploma</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95786">
                <a:tc>
                  <a:txBody>
                    <a:bodyPr/>
                    <a:lstStyle/>
                    <a:p>
                      <a:pPr marL="0" marR="0" algn="l">
                        <a:lnSpc>
                          <a:spcPct val="115000"/>
                        </a:lnSpc>
                        <a:spcBef>
                          <a:spcPts val="0"/>
                        </a:spcBef>
                        <a:spcAft>
                          <a:spcPts val="0"/>
                        </a:spcAft>
                      </a:pPr>
                      <a:r>
                        <a:rPr lang="en-US" sz="1800" b="1" dirty="0">
                          <a:effectLst/>
                        </a:rPr>
                        <a:t>2</a:t>
                      </a:r>
                      <a:r>
                        <a:rPr lang="en-US" sz="1800" b="0" dirty="0">
                          <a:effectLst/>
                        </a:rPr>
                        <a:t> – 12 &lt; education years&lt;16</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95786">
                <a:tc>
                  <a:txBody>
                    <a:bodyPr/>
                    <a:lstStyle/>
                    <a:p>
                      <a:pPr marL="0" marR="0" algn="l">
                        <a:lnSpc>
                          <a:spcPct val="115000"/>
                        </a:lnSpc>
                        <a:spcBef>
                          <a:spcPts val="0"/>
                        </a:spcBef>
                        <a:spcAft>
                          <a:spcPts val="0"/>
                        </a:spcAft>
                      </a:pPr>
                      <a:r>
                        <a:rPr lang="en-US" sz="1800" b="1" dirty="0">
                          <a:effectLst/>
                        </a:rPr>
                        <a:t>3</a:t>
                      </a:r>
                      <a:r>
                        <a:rPr lang="en-US" sz="1800" b="0" dirty="0">
                          <a:effectLst/>
                        </a:rPr>
                        <a:t> – College Degree</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295786">
                <a:tc>
                  <a:txBody>
                    <a:bodyPr/>
                    <a:lstStyle/>
                    <a:p>
                      <a:pPr marL="0" marR="0" algn="l">
                        <a:lnSpc>
                          <a:spcPct val="115000"/>
                        </a:lnSpc>
                        <a:spcBef>
                          <a:spcPts val="0"/>
                        </a:spcBef>
                        <a:spcAft>
                          <a:spcPts val="0"/>
                        </a:spcAft>
                      </a:pPr>
                      <a:r>
                        <a:rPr lang="en-US" sz="1800" b="1" dirty="0">
                          <a:effectLst/>
                        </a:rPr>
                        <a:t>4</a:t>
                      </a:r>
                      <a:r>
                        <a:rPr lang="en-US" sz="1800" b="0" dirty="0">
                          <a:effectLst/>
                        </a:rPr>
                        <a:t> – Greater than 16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128854744"/>
              </p:ext>
            </p:extLst>
          </p:nvPr>
        </p:nvGraphicFramePr>
        <p:xfrm>
          <a:off x="228600" y="3581400"/>
          <a:ext cx="3481006" cy="1997964"/>
        </p:xfrm>
        <a:graphic>
          <a:graphicData uri="http://schemas.openxmlformats.org/drawingml/2006/table">
            <a:tbl>
              <a:tblPr firstRow="1" firstCol="1" bandRow="1">
                <a:tableStyleId>{BDBED569-4797-4DF1-A0F4-6AAB3CD982D8}</a:tableStyleId>
              </a:tblPr>
              <a:tblGrid>
                <a:gridCol w="3481006">
                  <a:extLst>
                    <a:ext uri="{9D8B030D-6E8A-4147-A177-3AD203B41FA5}">
                      <a16:colId xmlns:a16="http://schemas.microsoft.com/office/drawing/2014/main" val="20000"/>
                    </a:ext>
                  </a:extLst>
                </a:gridCol>
              </a:tblGrid>
              <a:tr h="394382">
                <a:tc>
                  <a:txBody>
                    <a:bodyPr/>
                    <a:lstStyle/>
                    <a:p>
                      <a:pPr marL="0" marR="0" algn="ctr">
                        <a:lnSpc>
                          <a:spcPct val="115000"/>
                        </a:lnSpc>
                        <a:spcBef>
                          <a:spcPts val="0"/>
                        </a:spcBef>
                        <a:spcAft>
                          <a:spcPts val="0"/>
                        </a:spcAft>
                      </a:pPr>
                      <a:r>
                        <a:rPr lang="en-US" sz="2400" dirty="0" smtClean="0">
                          <a:effectLst/>
                        </a:rPr>
                        <a:t>Tenure </a:t>
                      </a:r>
                      <a:r>
                        <a:rPr lang="en-US" sz="2400" dirty="0">
                          <a:effectLst/>
                        </a:rPr>
                        <a:t>Variable</a:t>
                      </a:r>
                      <a:endParaRPr lang="en-US" sz="24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95786">
                <a:tc>
                  <a:txBody>
                    <a:bodyPr/>
                    <a:lstStyle/>
                    <a:p>
                      <a:pPr marL="0" marR="0" algn="l">
                        <a:lnSpc>
                          <a:spcPct val="115000"/>
                        </a:lnSpc>
                        <a:spcBef>
                          <a:spcPts val="0"/>
                        </a:spcBef>
                        <a:spcAft>
                          <a:spcPts val="0"/>
                        </a:spcAft>
                      </a:pPr>
                      <a:r>
                        <a:rPr lang="en-US" sz="1800" b="1" dirty="0" smtClean="0">
                          <a:effectLst/>
                        </a:rPr>
                        <a:t>1</a:t>
                      </a:r>
                      <a:r>
                        <a:rPr lang="en-US" sz="1800" b="0" dirty="0" smtClean="0">
                          <a:effectLst/>
                        </a:rPr>
                        <a:t> – Less Than 1 Year</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95786">
                <a:tc>
                  <a:txBody>
                    <a:bodyPr/>
                    <a:lstStyle/>
                    <a:p>
                      <a:pPr marL="0" marR="0" algn="l">
                        <a:lnSpc>
                          <a:spcPct val="115000"/>
                        </a:lnSpc>
                        <a:spcBef>
                          <a:spcPts val="0"/>
                        </a:spcBef>
                        <a:spcAft>
                          <a:spcPts val="0"/>
                        </a:spcAft>
                      </a:pPr>
                      <a:r>
                        <a:rPr lang="en-US" sz="1800" b="1" dirty="0" smtClean="0">
                          <a:effectLst/>
                        </a:rPr>
                        <a:t>2</a:t>
                      </a:r>
                      <a:r>
                        <a:rPr lang="en-US" sz="1800" b="0" dirty="0" smtClean="0">
                          <a:effectLst/>
                        </a:rPr>
                        <a:t> – At Least 1 Year</a:t>
                      </a:r>
                      <a:r>
                        <a:rPr lang="en-US" sz="1800" b="0" baseline="0" dirty="0" smtClean="0">
                          <a:effectLst/>
                        </a:rPr>
                        <a:t> </a:t>
                      </a:r>
                      <a:r>
                        <a:rPr lang="en-US" sz="1800" b="0" dirty="0" smtClean="0">
                          <a:effectLst/>
                        </a:rPr>
                        <a:t>but &lt; 4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95786">
                <a:tc>
                  <a:txBody>
                    <a:bodyPr/>
                    <a:lstStyle/>
                    <a:p>
                      <a:pPr marL="0" marR="0" algn="l">
                        <a:lnSpc>
                          <a:spcPct val="115000"/>
                        </a:lnSpc>
                        <a:spcBef>
                          <a:spcPts val="0"/>
                        </a:spcBef>
                        <a:spcAft>
                          <a:spcPts val="0"/>
                        </a:spcAft>
                      </a:pPr>
                      <a:r>
                        <a:rPr lang="en-US" sz="1800" b="1" dirty="0" smtClean="0">
                          <a:effectLst/>
                        </a:rPr>
                        <a:t>3</a:t>
                      </a:r>
                      <a:r>
                        <a:rPr lang="en-US" sz="1800" b="0" dirty="0" smtClean="0">
                          <a:effectLst/>
                        </a:rPr>
                        <a:t> – At Least 4 Years</a:t>
                      </a:r>
                      <a:r>
                        <a:rPr lang="en-US" sz="1800" b="0" baseline="0" dirty="0" smtClean="0">
                          <a:effectLst/>
                        </a:rPr>
                        <a:t> </a:t>
                      </a:r>
                      <a:r>
                        <a:rPr lang="en-US" sz="1800" b="0" dirty="0" smtClean="0">
                          <a:effectLst/>
                        </a:rPr>
                        <a:t>but &lt; 8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957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b="1" dirty="0" smtClean="0">
                          <a:effectLst/>
                        </a:rPr>
                        <a:t>4</a:t>
                      </a:r>
                      <a:r>
                        <a:rPr lang="en-US" sz="1800" b="0" dirty="0" smtClean="0">
                          <a:effectLst/>
                        </a:rPr>
                        <a:t> – At Least 8 Years</a:t>
                      </a:r>
                      <a:r>
                        <a:rPr lang="en-US" sz="1800" b="0" baseline="0" dirty="0" smtClean="0">
                          <a:effectLst/>
                        </a:rPr>
                        <a:t> </a:t>
                      </a:r>
                      <a:r>
                        <a:rPr lang="en-US" sz="1800" b="0" dirty="0" smtClean="0">
                          <a:effectLst/>
                        </a:rPr>
                        <a:t>but &lt; 15 Years</a:t>
                      </a:r>
                      <a:endParaRPr lang="en-US" sz="2400" b="0" dirty="0" smtClean="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295786">
                <a:tc>
                  <a:txBody>
                    <a:bodyPr/>
                    <a:lstStyle/>
                    <a:p>
                      <a:pPr marL="0" marR="0" algn="l">
                        <a:lnSpc>
                          <a:spcPct val="115000"/>
                        </a:lnSpc>
                        <a:spcBef>
                          <a:spcPts val="0"/>
                        </a:spcBef>
                        <a:spcAft>
                          <a:spcPts val="0"/>
                        </a:spcAft>
                      </a:pPr>
                      <a:r>
                        <a:rPr lang="en-US" sz="1800" b="1" dirty="0" smtClean="0">
                          <a:effectLst/>
                        </a:rPr>
                        <a:t>5</a:t>
                      </a:r>
                      <a:r>
                        <a:rPr lang="en-US" sz="1800" b="0" dirty="0" smtClean="0">
                          <a:effectLst/>
                        </a:rPr>
                        <a:t> </a:t>
                      </a:r>
                      <a:r>
                        <a:rPr lang="en-US" sz="1800" b="0" dirty="0">
                          <a:effectLst/>
                        </a:rPr>
                        <a:t>– </a:t>
                      </a:r>
                      <a:r>
                        <a:rPr lang="en-US" sz="1800" b="0" u="sng" dirty="0" smtClean="0">
                          <a:effectLst/>
                        </a:rPr>
                        <a:t>&gt;</a:t>
                      </a:r>
                      <a:r>
                        <a:rPr lang="en-US" sz="1800" b="0" baseline="0" dirty="0" smtClean="0">
                          <a:effectLst/>
                        </a:rPr>
                        <a:t> 15 Years</a:t>
                      </a:r>
                      <a:endParaRPr lang="en-US" sz="2400" b="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00554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914400"/>
            <a:ext cx="3243072" cy="1569660"/>
          </a:xfrm>
          <a:prstGeom prst="rect">
            <a:avLst/>
          </a:prstGeom>
          <a:noFill/>
        </p:spPr>
        <p:txBody>
          <a:bodyPr wrap="square" rtlCol="0">
            <a:spAutoFit/>
          </a:bodyPr>
          <a:lstStyle/>
          <a:p>
            <a:r>
              <a:rPr lang="en-US" sz="2400" b="1" u="sng" dirty="0" smtClean="0"/>
              <a:t>Apply Filters</a:t>
            </a:r>
            <a:r>
              <a:rPr lang="en-US" sz="2400" dirty="0" smtClean="0"/>
              <a:t>:</a:t>
            </a:r>
          </a:p>
          <a:p>
            <a:pPr marL="342900" indent="-342900">
              <a:buAutoNum type="arabicPeriod"/>
            </a:pPr>
            <a:r>
              <a:rPr lang="en-US" sz="2400" u="sng" dirty="0" smtClean="0"/>
              <a:t>D</a:t>
            </a:r>
            <a:r>
              <a:rPr lang="en-US" sz="2400" dirty="0" smtClean="0"/>
              <a:t>ata</a:t>
            </a:r>
          </a:p>
          <a:p>
            <a:pPr marL="342900" indent="-342900">
              <a:buAutoNum type="arabicPeriod"/>
            </a:pPr>
            <a:r>
              <a:rPr lang="en-US" sz="2400" dirty="0" smtClean="0"/>
              <a:t>Select Cases…</a:t>
            </a:r>
          </a:p>
          <a:p>
            <a:pPr marL="342900" indent="-342900">
              <a:buAutoNum type="arabicPeriod"/>
            </a:pPr>
            <a:endParaRPr lang="en-US" sz="2400" dirty="0" smtClean="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09800"/>
            <a:ext cx="8763000" cy="4419600"/>
          </a:xfrm>
          <a:prstGeom prst="rect">
            <a:avLst/>
          </a:prstGeom>
          <a:noFill/>
          <a:ln>
            <a:noFill/>
          </a:ln>
        </p:spPr>
      </p:pic>
    </p:spTree>
    <p:extLst>
      <p:ext uri="{BB962C8B-B14F-4D97-AF65-F5344CB8AC3E}">
        <p14:creationId xmlns:p14="http://schemas.microsoft.com/office/powerpoint/2010/main" val="7979771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Education Less Than High School</a:t>
            </a:r>
            <a:br>
              <a:rPr lang="en-US" dirty="0" smtClean="0"/>
            </a:br>
            <a:r>
              <a:rPr lang="en-US" dirty="0" smtClean="0"/>
              <a:t>edcat = 0</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52600"/>
            <a:ext cx="6172200" cy="5105400"/>
          </a:xfrm>
          <a:prstGeom prst="rect">
            <a:avLst/>
          </a:prstGeom>
          <a:noFill/>
          <a:ln>
            <a:noFill/>
          </a:ln>
        </p:spPr>
      </p:pic>
    </p:spTree>
    <p:extLst>
      <p:ext uri="{BB962C8B-B14F-4D97-AF65-F5344CB8AC3E}">
        <p14:creationId xmlns:p14="http://schemas.microsoft.com/office/powerpoint/2010/main" val="15920807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Education Equals High School</a:t>
            </a:r>
            <a:br>
              <a:rPr lang="en-US" dirty="0" smtClean="0"/>
            </a:br>
            <a:r>
              <a:rPr lang="en-US" dirty="0" smtClean="0"/>
              <a:t>edcat = 1</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52599"/>
            <a:ext cx="6248400" cy="5105401"/>
          </a:xfrm>
          <a:prstGeom prst="rect">
            <a:avLst/>
          </a:prstGeom>
          <a:noFill/>
          <a:ln>
            <a:noFill/>
          </a:ln>
        </p:spPr>
      </p:pic>
    </p:spTree>
    <p:extLst>
      <p:ext uri="{BB962C8B-B14F-4D97-AF65-F5344CB8AC3E}">
        <p14:creationId xmlns:p14="http://schemas.microsoft.com/office/powerpoint/2010/main" val="14943576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Education is Some College</a:t>
            </a:r>
            <a:br>
              <a:rPr lang="en-US" dirty="0" smtClean="0"/>
            </a:br>
            <a:r>
              <a:rPr lang="en-US" dirty="0" smtClean="0"/>
              <a:t>edcat = 2</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752600"/>
            <a:ext cx="6400800" cy="5105400"/>
          </a:xfrm>
          <a:prstGeom prst="rect">
            <a:avLst/>
          </a:prstGeom>
          <a:noFill/>
          <a:ln>
            <a:noFill/>
          </a:ln>
        </p:spPr>
      </p:pic>
    </p:spTree>
    <p:extLst>
      <p:ext uri="{BB962C8B-B14F-4D97-AF65-F5344CB8AC3E}">
        <p14:creationId xmlns:p14="http://schemas.microsoft.com/office/powerpoint/2010/main" val="7280668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Education is College Degree</a:t>
            </a:r>
            <a:br>
              <a:rPr lang="en-US" dirty="0" smtClean="0"/>
            </a:br>
            <a:r>
              <a:rPr lang="en-US" dirty="0" smtClean="0"/>
              <a:t>edcat = 3</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752601"/>
            <a:ext cx="5867400" cy="5114544"/>
          </a:xfrm>
          <a:prstGeom prst="rect">
            <a:avLst/>
          </a:prstGeom>
          <a:noFill/>
          <a:ln>
            <a:noFill/>
          </a:ln>
        </p:spPr>
      </p:pic>
    </p:spTree>
    <p:extLst>
      <p:ext uri="{BB962C8B-B14F-4D97-AF65-F5344CB8AC3E}">
        <p14:creationId xmlns:p14="http://schemas.microsoft.com/office/powerpoint/2010/main" val="17304231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38328"/>
            <a:ext cx="8686800" cy="1252728"/>
          </a:xfrm>
        </p:spPr>
        <p:txBody>
          <a:bodyPr>
            <a:normAutofit fontScale="90000"/>
          </a:bodyPr>
          <a:lstStyle/>
          <a:p>
            <a:r>
              <a:rPr lang="en-US" dirty="0" smtClean="0"/>
              <a:t>Education is More Than College Degree</a:t>
            </a:r>
            <a:br>
              <a:rPr lang="en-US" dirty="0" smtClean="0"/>
            </a:br>
            <a:r>
              <a:rPr lang="en-US" dirty="0" smtClean="0"/>
              <a:t>edcat = 4</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752600"/>
            <a:ext cx="5638800" cy="5099304"/>
          </a:xfrm>
          <a:prstGeom prst="rect">
            <a:avLst/>
          </a:prstGeom>
          <a:noFill/>
          <a:ln>
            <a:noFill/>
          </a:ln>
        </p:spPr>
      </p:pic>
    </p:spTree>
    <p:extLst>
      <p:ext uri="{BB962C8B-B14F-4D97-AF65-F5344CB8AC3E}">
        <p14:creationId xmlns:p14="http://schemas.microsoft.com/office/powerpoint/2010/main" val="21021411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Graphs</a:t>
            </a:r>
            <a:endParaRPr lang="en-US" dirty="0"/>
          </a:p>
        </p:txBody>
      </p:sp>
      <p:sp>
        <p:nvSpPr>
          <p:cNvPr id="3" name="TextBox 2"/>
          <p:cNvSpPr txBox="1"/>
          <p:nvPr/>
        </p:nvSpPr>
        <p:spPr>
          <a:xfrm>
            <a:off x="304800" y="2209800"/>
            <a:ext cx="8610600" cy="3970318"/>
          </a:xfrm>
          <a:prstGeom prst="rect">
            <a:avLst/>
          </a:prstGeom>
          <a:noFill/>
        </p:spPr>
        <p:txBody>
          <a:bodyPr wrap="square" rtlCol="0">
            <a:spAutoFit/>
          </a:bodyPr>
          <a:lstStyle/>
          <a:p>
            <a:r>
              <a:rPr lang="en-US" b="1" dirty="0" smtClean="0"/>
              <a:t>Highest Probability of Exhaustion</a:t>
            </a:r>
            <a:r>
              <a:rPr lang="en-US" dirty="0" smtClean="0"/>
              <a:t>:</a:t>
            </a:r>
          </a:p>
          <a:p>
            <a:endParaRPr lang="en-US" dirty="0" smtClean="0"/>
          </a:p>
          <a:p>
            <a:endParaRPr lang="en-US" dirty="0"/>
          </a:p>
          <a:p>
            <a:r>
              <a:rPr lang="en-US" dirty="0" smtClean="0"/>
              <a:t>0.597 (59.70%) </a:t>
            </a:r>
          </a:p>
          <a:p>
            <a:r>
              <a:rPr lang="en-US" dirty="0" smtClean="0"/>
              <a:t>for Education More Than College (edcat = 4) </a:t>
            </a:r>
          </a:p>
          <a:p>
            <a:r>
              <a:rPr lang="en-US" dirty="0" smtClean="0"/>
              <a:t>and Job Tenure </a:t>
            </a:r>
            <a:r>
              <a:rPr lang="en-US" u="sng" dirty="0" smtClean="0"/>
              <a:t>&gt;</a:t>
            </a:r>
            <a:r>
              <a:rPr lang="en-US" dirty="0" smtClean="0"/>
              <a:t> 15 years (</a:t>
            </a:r>
            <a:r>
              <a:rPr lang="en-US" dirty="0" err="1" smtClean="0"/>
              <a:t>tencat</a:t>
            </a:r>
            <a:r>
              <a:rPr lang="en-US" dirty="0" smtClean="0"/>
              <a:t> = 5)</a:t>
            </a:r>
          </a:p>
          <a:p>
            <a:endParaRPr lang="en-US" dirty="0"/>
          </a:p>
          <a:p>
            <a:endParaRPr lang="en-US" dirty="0"/>
          </a:p>
          <a:p>
            <a:r>
              <a:rPr lang="en-US" b="1" dirty="0" smtClean="0"/>
              <a:t>Lowest Probability of Exhaustion</a:t>
            </a:r>
            <a:r>
              <a:rPr lang="en-US" dirty="0" smtClean="0"/>
              <a:t>:</a:t>
            </a:r>
          </a:p>
          <a:p>
            <a:endParaRPr lang="en-US" dirty="0"/>
          </a:p>
          <a:p>
            <a:endParaRPr lang="en-US" dirty="0"/>
          </a:p>
          <a:p>
            <a:r>
              <a:rPr lang="en-US" dirty="0" smtClean="0"/>
              <a:t>0.403 (40.3%) </a:t>
            </a:r>
            <a:endParaRPr lang="en-US" dirty="0"/>
          </a:p>
          <a:p>
            <a:r>
              <a:rPr lang="en-US" dirty="0"/>
              <a:t>for Education More Than College (edcat = 4) </a:t>
            </a:r>
            <a:endParaRPr lang="en-US" dirty="0" smtClean="0"/>
          </a:p>
          <a:p>
            <a:r>
              <a:rPr lang="en-US" dirty="0" smtClean="0"/>
              <a:t>and </a:t>
            </a:r>
            <a:r>
              <a:rPr lang="en-US" dirty="0"/>
              <a:t>Job Tenure </a:t>
            </a:r>
            <a:r>
              <a:rPr lang="en-US" dirty="0" smtClean="0"/>
              <a:t>at least </a:t>
            </a:r>
            <a:r>
              <a:rPr lang="en-US" dirty="0"/>
              <a:t>4 </a:t>
            </a:r>
            <a:r>
              <a:rPr lang="en-US" dirty="0" smtClean="0"/>
              <a:t>years </a:t>
            </a:r>
            <a:r>
              <a:rPr lang="en-US" dirty="0"/>
              <a:t>but &lt; 8 </a:t>
            </a:r>
            <a:r>
              <a:rPr lang="en-US" dirty="0" smtClean="0"/>
              <a:t>years (</a:t>
            </a:r>
            <a:r>
              <a:rPr lang="en-US" dirty="0" err="1"/>
              <a:t>tencat</a:t>
            </a:r>
            <a:r>
              <a:rPr lang="en-US" dirty="0"/>
              <a:t> = </a:t>
            </a:r>
            <a:r>
              <a:rPr lang="en-US" dirty="0" smtClean="0"/>
              <a:t>3)</a:t>
            </a:r>
            <a:endParaRPr lang="en-US" dirty="0"/>
          </a:p>
        </p:txBody>
      </p:sp>
    </p:spTree>
    <p:extLst>
      <p:ext uri="{BB962C8B-B14F-4D97-AF65-F5344CB8AC3E}">
        <p14:creationId xmlns:p14="http://schemas.microsoft.com/office/powerpoint/2010/main" val="29880721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38328"/>
            <a:ext cx="8686800" cy="1252728"/>
          </a:xfrm>
        </p:spPr>
        <p:txBody>
          <a:bodyPr>
            <a:normAutofit/>
          </a:bodyPr>
          <a:lstStyle/>
          <a:p>
            <a:r>
              <a:rPr lang="en-US" sz="3600" dirty="0" smtClean="0"/>
              <a:t>Chi-Square Automatic Interaction Detection</a:t>
            </a:r>
            <a:br>
              <a:rPr lang="en-US" sz="3600" dirty="0" smtClean="0"/>
            </a:br>
            <a:r>
              <a:rPr lang="en-US" sz="3600" b="1" dirty="0" smtClean="0"/>
              <a:t>CHAID</a:t>
            </a:r>
            <a:endParaRPr lang="en-US" sz="3600" b="1" dirty="0"/>
          </a:p>
        </p:txBody>
      </p:sp>
      <p:sp>
        <p:nvSpPr>
          <p:cNvPr id="3" name="TextBox 2"/>
          <p:cNvSpPr txBox="1"/>
          <p:nvPr/>
        </p:nvSpPr>
        <p:spPr>
          <a:xfrm>
            <a:off x="295656" y="2667000"/>
            <a:ext cx="8534400" cy="3139321"/>
          </a:xfrm>
          <a:prstGeom prst="rect">
            <a:avLst/>
          </a:prstGeom>
          <a:noFill/>
        </p:spPr>
        <p:txBody>
          <a:bodyPr wrap="square" rtlCol="0">
            <a:spAutoFit/>
          </a:bodyPr>
          <a:lstStyle/>
          <a:p>
            <a:r>
              <a:rPr lang="en-US" b="1" dirty="0" smtClean="0"/>
              <a:t>CHAID</a:t>
            </a:r>
            <a:r>
              <a:rPr lang="en-US" dirty="0" smtClean="0"/>
              <a:t> is…</a:t>
            </a:r>
            <a:br>
              <a:rPr lang="en-US" dirty="0" smtClean="0"/>
            </a:br>
            <a:endParaRPr lang="en-US" dirty="0" smtClean="0"/>
          </a:p>
          <a:p>
            <a:pPr marL="285750" indent="-285750">
              <a:buFont typeface="Arial" charset="0"/>
              <a:buChar char="•"/>
            </a:pPr>
            <a:r>
              <a:rPr lang="en-US" dirty="0" smtClean="0"/>
              <a:t>a form of analysis that determines how variables </a:t>
            </a:r>
            <a:r>
              <a:rPr lang="en-US" b="1" dirty="0" smtClean="0"/>
              <a:t>best combine </a:t>
            </a:r>
            <a:r>
              <a:rPr lang="en-US" dirty="0" smtClean="0"/>
              <a:t>to explain the outcome in a given dependent variable. </a:t>
            </a:r>
            <a:br>
              <a:rPr lang="en-US" dirty="0" smtClean="0"/>
            </a:br>
            <a:endParaRPr lang="en-US" dirty="0" smtClean="0"/>
          </a:p>
          <a:p>
            <a:pPr marL="285750" indent="-285750">
              <a:buFont typeface="Arial" charset="0"/>
              <a:buChar char="•"/>
            </a:pPr>
            <a:r>
              <a:rPr lang="en-US" dirty="0" smtClean="0"/>
              <a:t>a perfect tool to discover the </a:t>
            </a:r>
            <a:r>
              <a:rPr lang="en-US" b="1" dirty="0" smtClean="0"/>
              <a:t>relationship between variables</a:t>
            </a:r>
            <a:r>
              <a:rPr lang="en-US" dirty="0" smtClean="0"/>
              <a:t>. </a:t>
            </a:r>
            <a:br>
              <a:rPr lang="en-US" dirty="0" smtClean="0"/>
            </a:br>
            <a:endParaRPr lang="en-US" dirty="0" smtClean="0"/>
          </a:p>
          <a:p>
            <a:pPr marL="285750" indent="-285750">
              <a:buFont typeface="Arial" charset="0"/>
              <a:buChar char="•"/>
            </a:pPr>
            <a:r>
              <a:rPr lang="en-US" dirty="0" smtClean="0"/>
              <a:t>a tool that can visualize the relationship between the target (dependent) variable and the related factors with a </a:t>
            </a:r>
            <a:r>
              <a:rPr lang="en-US" b="1" dirty="0" smtClean="0"/>
              <a:t>tree image</a:t>
            </a:r>
            <a:r>
              <a:rPr lang="en-US" dirty="0" smtClean="0"/>
              <a:t>.</a:t>
            </a:r>
          </a:p>
          <a:p>
            <a:endParaRPr lang="en-US" dirty="0"/>
          </a:p>
          <a:p>
            <a:endParaRPr lang="en-US" dirty="0"/>
          </a:p>
        </p:txBody>
      </p:sp>
    </p:spTree>
    <p:extLst>
      <p:ext uri="{BB962C8B-B14F-4D97-AF65-F5344CB8AC3E}">
        <p14:creationId xmlns:p14="http://schemas.microsoft.com/office/powerpoint/2010/main" val="25955117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338328"/>
            <a:ext cx="8839200" cy="1252728"/>
          </a:xfrm>
        </p:spPr>
        <p:txBody>
          <a:bodyPr>
            <a:normAutofit fontScale="90000"/>
          </a:bodyPr>
          <a:lstStyle/>
          <a:p>
            <a:r>
              <a:rPr lang="en-US" dirty="0" smtClean="0"/>
              <a:t>Components of a CHAID Decision Tree</a:t>
            </a:r>
            <a:endParaRPr lang="en-US" dirty="0"/>
          </a:p>
        </p:txBody>
      </p:sp>
      <p:sp>
        <p:nvSpPr>
          <p:cNvPr id="8" name="Rectangle 7"/>
          <p:cNvSpPr/>
          <p:nvPr/>
        </p:nvSpPr>
        <p:spPr>
          <a:xfrm>
            <a:off x="2246376" y="2514600"/>
            <a:ext cx="4572000" cy="4953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1. Root Node</a:t>
            </a:r>
            <a:r>
              <a:rPr lang="en-US" dirty="0" smtClean="0"/>
              <a:t>: Dependent (Target) Variable</a:t>
            </a:r>
            <a:endParaRPr lang="en-US" dirty="0"/>
          </a:p>
        </p:txBody>
      </p:sp>
      <p:sp>
        <p:nvSpPr>
          <p:cNvPr id="9" name="Rectangle 8"/>
          <p:cNvSpPr/>
          <p:nvPr/>
        </p:nvSpPr>
        <p:spPr>
          <a:xfrm>
            <a:off x="457200" y="3326725"/>
            <a:ext cx="3886200" cy="5715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4818888" y="3326725"/>
            <a:ext cx="3886200" cy="5715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457200" y="4191000"/>
            <a:ext cx="1752600" cy="1295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Rectangle 12"/>
          <p:cNvSpPr/>
          <p:nvPr/>
        </p:nvSpPr>
        <p:spPr>
          <a:xfrm>
            <a:off x="2590800" y="4191000"/>
            <a:ext cx="1752600" cy="1295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Rectangle 13"/>
          <p:cNvSpPr/>
          <p:nvPr/>
        </p:nvSpPr>
        <p:spPr>
          <a:xfrm>
            <a:off x="4818888" y="4191000"/>
            <a:ext cx="1752600" cy="1295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5" name="Rectangle 14"/>
          <p:cNvSpPr/>
          <p:nvPr/>
        </p:nvSpPr>
        <p:spPr>
          <a:xfrm>
            <a:off x="6952488" y="4191000"/>
            <a:ext cx="1752600" cy="1295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6" name="Rectangle 15"/>
          <p:cNvSpPr/>
          <p:nvPr/>
        </p:nvSpPr>
        <p:spPr>
          <a:xfrm>
            <a:off x="457200" y="5867400"/>
            <a:ext cx="762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447800" y="5867400"/>
            <a:ext cx="762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590800" y="5867400"/>
            <a:ext cx="762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581400" y="5867400"/>
            <a:ext cx="762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818888" y="5867400"/>
            <a:ext cx="762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809488" y="5867400"/>
            <a:ext cx="762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6952488" y="5867400"/>
            <a:ext cx="762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943088" y="5867400"/>
            <a:ext cx="7620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p:cNvCxnSpPr>
            <a:stCxn id="8" idx="2"/>
          </p:cNvCxnSpPr>
          <p:nvPr/>
        </p:nvCxnSpPr>
        <p:spPr>
          <a:xfrm flipH="1">
            <a:off x="2590800" y="3009900"/>
            <a:ext cx="1941576" cy="316825"/>
          </a:xfrm>
          <a:prstGeom prst="straightConnector1">
            <a:avLst/>
          </a:prstGeom>
          <a:ln w="47625">
            <a:gradFill flip="none" rotWithShape="1">
              <a:gsLst>
                <a:gs pos="100000">
                  <a:srgbClr val="002060"/>
                </a:gs>
                <a:gs pos="0">
                  <a:schemeClr val="tx2"/>
                </a:gs>
              </a:gsLst>
              <a:lin ang="18900000" scaled="1"/>
              <a:tileRect/>
            </a:gra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532376" y="3009900"/>
            <a:ext cx="2286000" cy="316825"/>
          </a:xfrm>
          <a:prstGeom prst="straightConnector1">
            <a:avLst/>
          </a:prstGeom>
          <a:ln w="47625">
            <a:gradFill>
              <a:gsLst>
                <a:gs pos="0">
                  <a:srgbClr val="002060"/>
                </a:gs>
                <a:gs pos="100000">
                  <a:schemeClr val="tx2"/>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9" idx="2"/>
            <a:endCxn id="12" idx="0"/>
          </p:cNvCxnSpPr>
          <p:nvPr/>
        </p:nvCxnSpPr>
        <p:spPr>
          <a:xfrm flipH="1">
            <a:off x="1333500" y="3898225"/>
            <a:ext cx="1066800" cy="292775"/>
          </a:xfrm>
          <a:prstGeom prst="straightConnector1">
            <a:avLst/>
          </a:prstGeom>
          <a:ln w="47625">
            <a:gradFill flip="none" rotWithShape="1">
              <a:gsLst>
                <a:gs pos="0">
                  <a:srgbClr val="0070C0"/>
                </a:gs>
                <a:gs pos="74000">
                  <a:schemeClr val="tx2"/>
                </a:gs>
              </a:gsLst>
              <a:lin ang="18900000" scaled="1"/>
              <a:tileRect/>
            </a:gra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9" idx="2"/>
            <a:endCxn id="13" idx="0"/>
          </p:cNvCxnSpPr>
          <p:nvPr/>
        </p:nvCxnSpPr>
        <p:spPr>
          <a:xfrm>
            <a:off x="2400300" y="3898225"/>
            <a:ext cx="1066800" cy="292775"/>
          </a:xfrm>
          <a:prstGeom prst="straightConnector1">
            <a:avLst/>
          </a:prstGeom>
          <a:ln w="47625">
            <a:gradFill>
              <a:gsLst>
                <a:gs pos="0">
                  <a:schemeClr val="tx2"/>
                </a:gs>
                <a:gs pos="100000">
                  <a:srgbClr val="0070C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818376" y="3904237"/>
            <a:ext cx="1066800" cy="292775"/>
          </a:xfrm>
          <a:prstGeom prst="straightConnector1">
            <a:avLst/>
          </a:prstGeom>
          <a:ln w="47625">
            <a:gradFill>
              <a:gsLst>
                <a:gs pos="0">
                  <a:schemeClr val="tx2"/>
                </a:gs>
                <a:gs pos="100000">
                  <a:srgbClr val="0070C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5751576" y="3904237"/>
            <a:ext cx="1066800" cy="292775"/>
          </a:xfrm>
          <a:prstGeom prst="straightConnector1">
            <a:avLst/>
          </a:prstGeom>
          <a:ln w="47625">
            <a:gradFill flip="none" rotWithShape="1">
              <a:gsLst>
                <a:gs pos="0">
                  <a:srgbClr val="0070C0"/>
                </a:gs>
                <a:gs pos="74000">
                  <a:schemeClr val="tx2"/>
                </a:gs>
              </a:gsLst>
              <a:lin ang="18900000" scaled="1"/>
              <a:tileRect/>
            </a:gra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2" idx="2"/>
            <a:endCxn id="16" idx="0"/>
          </p:cNvCxnSpPr>
          <p:nvPr/>
        </p:nvCxnSpPr>
        <p:spPr>
          <a:xfrm flipH="1">
            <a:off x="838200" y="5486400"/>
            <a:ext cx="495300" cy="381000"/>
          </a:xfrm>
          <a:prstGeom prst="straightConnector1">
            <a:avLst/>
          </a:prstGeom>
          <a:ln w="47625">
            <a:gradFill>
              <a:gsLst>
                <a:gs pos="100000">
                  <a:srgbClr val="00B0F0"/>
                </a:gs>
                <a:gs pos="0">
                  <a:srgbClr val="0070C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2" idx="2"/>
            <a:endCxn id="17" idx="0"/>
          </p:cNvCxnSpPr>
          <p:nvPr/>
        </p:nvCxnSpPr>
        <p:spPr>
          <a:xfrm>
            <a:off x="1333500" y="5486400"/>
            <a:ext cx="495300" cy="381000"/>
          </a:xfrm>
          <a:prstGeom prst="straightConnector1">
            <a:avLst/>
          </a:prstGeom>
          <a:ln w="47625">
            <a:gradFill>
              <a:gsLst>
                <a:gs pos="0">
                  <a:srgbClr val="0070C0"/>
                </a:gs>
                <a:gs pos="100000">
                  <a:srgbClr val="00B0F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2974848" y="5486400"/>
            <a:ext cx="495300" cy="381000"/>
          </a:xfrm>
          <a:prstGeom prst="straightConnector1">
            <a:avLst/>
          </a:prstGeom>
          <a:ln w="47625">
            <a:gradFill>
              <a:gsLst>
                <a:gs pos="100000">
                  <a:srgbClr val="00B0F0"/>
                </a:gs>
                <a:gs pos="0">
                  <a:srgbClr val="0070C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216652" y="5486400"/>
            <a:ext cx="495300" cy="381000"/>
          </a:xfrm>
          <a:prstGeom prst="straightConnector1">
            <a:avLst/>
          </a:prstGeom>
          <a:ln w="47625">
            <a:gradFill>
              <a:gsLst>
                <a:gs pos="100000">
                  <a:srgbClr val="00B0F0"/>
                </a:gs>
                <a:gs pos="0">
                  <a:srgbClr val="0070C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7333488" y="5486400"/>
            <a:ext cx="495300" cy="381000"/>
          </a:xfrm>
          <a:prstGeom prst="straightConnector1">
            <a:avLst/>
          </a:prstGeom>
          <a:ln w="47625">
            <a:gradFill>
              <a:gsLst>
                <a:gs pos="100000">
                  <a:srgbClr val="00B0F0"/>
                </a:gs>
                <a:gs pos="0">
                  <a:srgbClr val="0070C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456432" y="5486400"/>
            <a:ext cx="495300" cy="381000"/>
          </a:xfrm>
          <a:prstGeom prst="straightConnector1">
            <a:avLst/>
          </a:prstGeom>
          <a:ln w="47625">
            <a:gradFill>
              <a:gsLst>
                <a:gs pos="0">
                  <a:srgbClr val="0070C0"/>
                </a:gs>
                <a:gs pos="100000">
                  <a:srgbClr val="00B0F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751576" y="5486400"/>
            <a:ext cx="495300" cy="381000"/>
          </a:xfrm>
          <a:prstGeom prst="straightConnector1">
            <a:avLst/>
          </a:prstGeom>
          <a:ln w="47625">
            <a:gradFill>
              <a:gsLst>
                <a:gs pos="0">
                  <a:srgbClr val="0070C0"/>
                </a:gs>
                <a:gs pos="100000">
                  <a:srgbClr val="00B0F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7885176" y="5486400"/>
            <a:ext cx="495300" cy="381000"/>
          </a:xfrm>
          <a:prstGeom prst="straightConnector1">
            <a:avLst/>
          </a:prstGeom>
          <a:ln w="47625">
            <a:gradFill>
              <a:gsLst>
                <a:gs pos="0">
                  <a:srgbClr val="0070C0"/>
                </a:gs>
                <a:gs pos="100000">
                  <a:srgbClr val="00B0F0"/>
                </a:gs>
              </a:gsLst>
              <a:lin ang="5400000" scaled="0"/>
            </a:gradFill>
            <a:tailEnd type="arrow"/>
          </a:ln>
        </p:spPr>
        <p:style>
          <a:lnRef idx="1">
            <a:schemeClr val="accent1"/>
          </a:lnRef>
          <a:fillRef idx="0">
            <a:schemeClr val="accent1"/>
          </a:fillRef>
          <a:effectRef idx="0">
            <a:schemeClr val="accent1"/>
          </a:effectRef>
          <a:fontRef idx="minor">
            <a:schemeClr val="tx1"/>
          </a:fontRef>
        </p:style>
      </p:cxnSp>
      <p:sp>
        <p:nvSpPr>
          <p:cNvPr id="49" name="Rounded Rectangle 48"/>
          <p:cNvSpPr/>
          <p:nvPr/>
        </p:nvSpPr>
        <p:spPr>
          <a:xfrm>
            <a:off x="914400" y="6096000"/>
            <a:ext cx="7409688" cy="304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4. </a:t>
            </a:r>
            <a:r>
              <a:rPr lang="en-US" b="1" dirty="0" smtClean="0">
                <a:solidFill>
                  <a:schemeClr val="tx1"/>
                </a:solidFill>
              </a:rPr>
              <a:t>Terminal Node: </a:t>
            </a:r>
            <a:r>
              <a:rPr lang="en-US" dirty="0" smtClean="0">
                <a:solidFill>
                  <a:schemeClr val="tx1"/>
                </a:solidFill>
              </a:rPr>
              <a:t>The last categories of the CHAID analysis tree.</a:t>
            </a:r>
            <a:endParaRPr lang="en-US" dirty="0">
              <a:solidFill>
                <a:schemeClr val="tx1"/>
              </a:solidFill>
            </a:endParaRPr>
          </a:p>
        </p:txBody>
      </p:sp>
      <p:sp>
        <p:nvSpPr>
          <p:cNvPr id="50" name="Rounded Rectangle 49"/>
          <p:cNvSpPr/>
          <p:nvPr/>
        </p:nvSpPr>
        <p:spPr>
          <a:xfrm>
            <a:off x="609600" y="4686300"/>
            <a:ext cx="7924800" cy="304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 </a:t>
            </a:r>
            <a:r>
              <a:rPr lang="en-US" b="1" dirty="0" smtClean="0">
                <a:solidFill>
                  <a:schemeClr val="tx1"/>
                </a:solidFill>
              </a:rPr>
              <a:t>Child Node: </a:t>
            </a:r>
            <a:r>
              <a:rPr lang="en-US" dirty="0" smtClean="0">
                <a:solidFill>
                  <a:schemeClr val="tx1"/>
                </a:solidFill>
              </a:rPr>
              <a:t>Independent Variable Categories below the Parents’ Categories</a:t>
            </a:r>
            <a:endParaRPr lang="en-US" dirty="0">
              <a:solidFill>
                <a:schemeClr val="tx1"/>
              </a:solidFill>
            </a:endParaRPr>
          </a:p>
        </p:txBody>
      </p:sp>
      <p:sp>
        <p:nvSpPr>
          <p:cNvPr id="51" name="Rounded Rectangle 50"/>
          <p:cNvSpPr/>
          <p:nvPr/>
        </p:nvSpPr>
        <p:spPr>
          <a:xfrm>
            <a:off x="609600" y="3460075"/>
            <a:ext cx="7924800" cy="304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2. </a:t>
            </a:r>
            <a:r>
              <a:rPr lang="en-US" b="1" dirty="0" smtClean="0">
                <a:solidFill>
                  <a:schemeClr val="tx1"/>
                </a:solidFill>
              </a:rPr>
              <a:t>Parent’s Node: </a:t>
            </a:r>
            <a:r>
              <a:rPr lang="en-US" dirty="0" smtClean="0">
                <a:solidFill>
                  <a:schemeClr val="tx1"/>
                </a:solidFill>
              </a:rPr>
              <a:t>The First Split of Target Variable into 2 or more categories.</a:t>
            </a:r>
            <a:endParaRPr lang="en-US" dirty="0">
              <a:solidFill>
                <a:schemeClr val="tx1"/>
              </a:solidFill>
            </a:endParaRPr>
          </a:p>
        </p:txBody>
      </p:sp>
    </p:spTree>
    <p:extLst>
      <p:ext uri="{BB962C8B-B14F-4D97-AF65-F5344CB8AC3E}">
        <p14:creationId xmlns:p14="http://schemas.microsoft.com/office/powerpoint/2010/main" val="3324419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Preparing Variables</a:t>
            </a:r>
            <a:endParaRPr lang="en-US" dirty="0"/>
          </a:p>
        </p:txBody>
      </p:sp>
      <p:sp>
        <p:nvSpPr>
          <p:cNvPr id="3" name="TextBox 2"/>
          <p:cNvSpPr txBox="1"/>
          <p:nvPr/>
        </p:nvSpPr>
        <p:spPr>
          <a:xfrm>
            <a:off x="237744" y="3048000"/>
            <a:ext cx="8686800"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CHAID </a:t>
            </a:r>
            <a:r>
              <a:rPr lang="en-US" dirty="0"/>
              <a:t>only accepts </a:t>
            </a:r>
            <a:r>
              <a:rPr lang="en-US" b="1" dirty="0"/>
              <a:t>nominal</a:t>
            </a:r>
            <a:r>
              <a:rPr lang="en-US" dirty="0"/>
              <a:t> or </a:t>
            </a:r>
            <a:r>
              <a:rPr lang="en-US" b="1" dirty="0"/>
              <a:t>ordinal</a:t>
            </a:r>
            <a:r>
              <a:rPr lang="en-US" dirty="0"/>
              <a:t> categorical predictors. When predictors are continuous, they are transformed into ordinal </a:t>
            </a:r>
            <a:r>
              <a:rPr lang="en-US" dirty="0" smtClean="0"/>
              <a:t>predictors. </a:t>
            </a:r>
            <a:endParaRPr lang="en-US" dirty="0"/>
          </a:p>
          <a:p>
            <a:pPr marL="285750" indent="-285750">
              <a:buFont typeface="Arial" panose="020B0604020202020204" pitchFamily="34" charset="0"/>
              <a:buChar char="•"/>
            </a:pPr>
            <a:endParaRPr lang="en-US" dirty="0" smtClean="0"/>
          </a:p>
          <a:p>
            <a:pPr marL="285750" lvl="0" indent="-285750">
              <a:buFont typeface="Arial" panose="020B0604020202020204" pitchFamily="34" charset="0"/>
              <a:buChar char="•"/>
            </a:pPr>
            <a:r>
              <a:rPr lang="en-US" dirty="0" smtClean="0"/>
              <a:t>Creates categorical </a:t>
            </a:r>
            <a:r>
              <a:rPr lang="en-US" dirty="0"/>
              <a:t>predictors out of any continuous predictors by dividing the respective continuous distributions into a number of categories with an approximately equal number of observations. </a:t>
            </a:r>
            <a:r>
              <a:rPr lang="en-US" dirty="0" smtClean="0"/>
              <a:t>For </a:t>
            </a:r>
            <a:r>
              <a:rPr lang="en-US" dirty="0"/>
              <a:t>categorical predictors, the categories (classes) are already defined</a:t>
            </a:r>
            <a:r>
              <a:rPr lang="en-US" dirty="0" smtClean="0"/>
              <a:t>.</a:t>
            </a:r>
            <a:endParaRPr lang="en-US" dirty="0"/>
          </a:p>
        </p:txBody>
      </p:sp>
    </p:spTree>
    <p:extLst>
      <p:ext uri="{BB962C8B-B14F-4D97-AF65-F5344CB8AC3E}">
        <p14:creationId xmlns:p14="http://schemas.microsoft.com/office/powerpoint/2010/main" val="42604460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Merging</a:t>
            </a:r>
            <a:endParaRPr lang="en-US" dirty="0"/>
          </a:p>
        </p:txBody>
      </p:sp>
      <p:sp>
        <p:nvSpPr>
          <p:cNvPr id="3" name="TextBox 2"/>
          <p:cNvSpPr txBox="1"/>
          <p:nvPr/>
        </p:nvSpPr>
        <p:spPr>
          <a:xfrm>
            <a:off x="228600" y="2667000"/>
            <a:ext cx="8686800" cy="258532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Cycle </a:t>
            </a:r>
            <a:r>
              <a:rPr lang="en-US" dirty="0"/>
              <a:t>through the predictors to determine for each predictor the pair of (predictor) categories that is least significantly different with respect to the dependent </a:t>
            </a:r>
            <a:r>
              <a:rPr lang="en-US" dirty="0" smtClean="0"/>
              <a:t>variable. </a:t>
            </a:r>
            <a:r>
              <a:rPr lang="en-US" dirty="0"/>
              <a:t>It does this by computing a </a:t>
            </a:r>
            <a:r>
              <a:rPr lang="en-US" i="1" dirty="0"/>
              <a:t>Chi</a:t>
            </a:r>
            <a:r>
              <a:rPr lang="en-US" dirty="0"/>
              <a:t>-square test (Pearson </a:t>
            </a:r>
            <a:r>
              <a:rPr lang="en-US" i="1" dirty="0"/>
              <a:t>Chi</a:t>
            </a:r>
            <a:r>
              <a:rPr lang="en-US" dirty="0"/>
              <a:t>-square). </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 each predictor variable </a:t>
            </a:r>
            <a:r>
              <a:rPr lang="en-US" dirty="0" smtClean="0"/>
              <a:t>, </a:t>
            </a:r>
            <a:r>
              <a:rPr lang="en-US" b="1" dirty="0"/>
              <a:t>merge non-significant categories</a:t>
            </a:r>
            <a:r>
              <a:rPr lang="en-US" dirty="0" smtClean="0"/>
              <a:t>.</a:t>
            </a:r>
          </a:p>
          <a:p>
            <a:endParaRPr lang="en-US" dirty="0"/>
          </a:p>
          <a:p>
            <a:pPr marL="285750" lvl="0" indent="-285750">
              <a:buFont typeface="Arial" panose="020B0604020202020204" pitchFamily="34" charset="0"/>
              <a:buChar char="•"/>
            </a:pPr>
            <a:r>
              <a:rPr lang="en-US" b="1" dirty="0" smtClean="0"/>
              <a:t>Significant</a:t>
            </a:r>
            <a:r>
              <a:rPr lang="en-US" dirty="0" smtClean="0"/>
              <a:t> predictor </a:t>
            </a:r>
            <a:r>
              <a:rPr lang="en-US" dirty="0"/>
              <a:t>categories </a:t>
            </a:r>
            <a:r>
              <a:rPr lang="en-US" dirty="0" smtClean="0"/>
              <a:t>(</a:t>
            </a:r>
            <a:r>
              <a:rPr lang="en-US" dirty="0"/>
              <a:t>less than the respective alpha-to-merge </a:t>
            </a:r>
            <a:r>
              <a:rPr lang="en-US" dirty="0" smtClean="0"/>
              <a:t>value) will have a </a:t>
            </a:r>
            <a:r>
              <a:rPr lang="en-US" b="1" dirty="0"/>
              <a:t>Bonferroni adjusted </a:t>
            </a:r>
            <a:r>
              <a:rPr lang="en-US" b="1" i="1" dirty="0"/>
              <a:t>p</a:t>
            </a:r>
            <a:r>
              <a:rPr lang="en-US" b="1" dirty="0"/>
              <a:t>-value </a:t>
            </a:r>
            <a:r>
              <a:rPr lang="en-US" dirty="0" smtClean="0"/>
              <a:t>computed for </a:t>
            </a:r>
            <a:r>
              <a:rPr lang="en-US" dirty="0"/>
              <a:t>the set of categories </a:t>
            </a:r>
            <a:r>
              <a:rPr lang="en-US" dirty="0" smtClean="0"/>
              <a:t>of </a:t>
            </a:r>
            <a:r>
              <a:rPr lang="en-US" dirty="0"/>
              <a:t>the respective predictor</a:t>
            </a:r>
            <a:r>
              <a:rPr lang="en-US" dirty="0" smtClean="0"/>
              <a:t>.</a:t>
            </a:r>
          </a:p>
        </p:txBody>
      </p:sp>
    </p:spTree>
    <p:extLst>
      <p:ext uri="{BB962C8B-B14F-4D97-AF65-F5344CB8AC3E}">
        <p14:creationId xmlns:p14="http://schemas.microsoft.com/office/powerpoint/2010/main" val="33725146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Splitting</a:t>
            </a:r>
            <a:endParaRPr lang="en-US" dirty="0"/>
          </a:p>
        </p:txBody>
      </p:sp>
      <p:sp>
        <p:nvSpPr>
          <p:cNvPr id="3" name="TextBox 2"/>
          <p:cNvSpPr txBox="1"/>
          <p:nvPr/>
        </p:nvSpPr>
        <p:spPr>
          <a:xfrm>
            <a:off x="304800" y="2667000"/>
            <a:ext cx="8534400" cy="2585323"/>
          </a:xfrm>
          <a:prstGeom prst="rect">
            <a:avLst/>
          </a:prstGeom>
          <a:noFill/>
        </p:spPr>
        <p:txBody>
          <a:bodyPr wrap="square" rtlCol="0">
            <a:spAutoFit/>
          </a:bodyPr>
          <a:lstStyle/>
          <a:p>
            <a:pPr lvl="0"/>
            <a:r>
              <a:rPr lang="en-US" dirty="0" smtClean="0"/>
              <a:t>The </a:t>
            </a:r>
            <a:r>
              <a:rPr lang="en-US" dirty="0"/>
              <a:t>splitting step selects which predictor to be used to best split the node. Selection is accomplished by comparing the adjusted p-value associated with each predictor. </a:t>
            </a:r>
            <a:endParaRPr lang="en-US" dirty="0" smtClean="0"/>
          </a:p>
          <a:p>
            <a:pPr lvl="0"/>
            <a:endParaRPr lang="en-US" dirty="0"/>
          </a:p>
          <a:p>
            <a:pPr marL="285750" lvl="0" indent="-285750">
              <a:buFont typeface="Arial" panose="020B0604020202020204" pitchFamily="34" charset="0"/>
              <a:buChar char="•"/>
            </a:pPr>
            <a:r>
              <a:rPr lang="en-US" dirty="0" smtClean="0"/>
              <a:t>Choose the </a:t>
            </a:r>
            <a:r>
              <a:rPr lang="en-US" dirty="0"/>
              <a:t>predictor variable with the </a:t>
            </a:r>
            <a:r>
              <a:rPr lang="en-US" b="1" dirty="0"/>
              <a:t>smallest adjusted </a:t>
            </a:r>
            <a:r>
              <a:rPr lang="en-US" b="1" i="1" dirty="0"/>
              <a:t>p</a:t>
            </a:r>
            <a:r>
              <a:rPr lang="en-US" b="1" dirty="0"/>
              <a:t>-value</a:t>
            </a:r>
            <a:r>
              <a:rPr lang="en-US" dirty="0"/>
              <a:t>, i.e., the predictor variable that will yield the </a:t>
            </a:r>
            <a:r>
              <a:rPr lang="en-US" b="1" dirty="0"/>
              <a:t>most significant split</a:t>
            </a:r>
            <a:r>
              <a:rPr lang="en-US" dirty="0"/>
              <a:t>.  </a:t>
            </a:r>
            <a:endParaRPr lang="en-US" dirty="0" smtClean="0"/>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If this adjusted p-value is less than or equal to a user-specified alpha-level </a:t>
            </a:r>
            <a:r>
              <a:rPr lang="en-US" dirty="0" smtClean="0"/>
              <a:t>(</a:t>
            </a:r>
            <a:r>
              <a:rPr lang="en-US" dirty="0" err="1"/>
              <a:t>alpha_split</a:t>
            </a:r>
            <a:r>
              <a:rPr lang="en-US" dirty="0"/>
              <a:t>), split the node using this predictor. Else, do not split and the node is considered as a terminal node. </a:t>
            </a:r>
          </a:p>
        </p:txBody>
      </p:sp>
    </p:spTree>
    <p:extLst>
      <p:ext uri="{BB962C8B-B14F-4D97-AF65-F5344CB8AC3E}">
        <p14:creationId xmlns:p14="http://schemas.microsoft.com/office/powerpoint/2010/main" val="23633024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 Stopping</a:t>
            </a:r>
            <a:endParaRPr lang="en-US" dirty="0"/>
          </a:p>
        </p:txBody>
      </p:sp>
      <p:sp>
        <p:nvSpPr>
          <p:cNvPr id="3" name="TextBox 2"/>
          <p:cNvSpPr txBox="1"/>
          <p:nvPr/>
        </p:nvSpPr>
        <p:spPr>
          <a:xfrm>
            <a:off x="457200" y="2743200"/>
            <a:ext cx="8357616" cy="3970318"/>
          </a:xfrm>
          <a:prstGeom prst="rect">
            <a:avLst/>
          </a:prstGeom>
          <a:noFill/>
        </p:spPr>
        <p:txBody>
          <a:bodyPr wrap="square" rtlCol="0">
            <a:spAutoFit/>
          </a:bodyPr>
          <a:lstStyle/>
          <a:p>
            <a:r>
              <a:rPr lang="en-US" dirty="0"/>
              <a:t>The stopping step checks if the tree growing process should be </a:t>
            </a:r>
            <a:r>
              <a:rPr lang="en-US" dirty="0" smtClean="0"/>
              <a:t>stopped.</a:t>
            </a:r>
          </a:p>
          <a:p>
            <a:endParaRPr lang="en-US" dirty="0"/>
          </a:p>
          <a:p>
            <a:r>
              <a:rPr lang="en-US" dirty="0" smtClean="0"/>
              <a:t>The node will not be split if…</a:t>
            </a:r>
          </a:p>
          <a:p>
            <a:pPr marL="285750" indent="-285750">
              <a:buFont typeface="Arial" charset="0"/>
              <a:buChar char="•"/>
            </a:pPr>
            <a:r>
              <a:rPr lang="en-US" dirty="0" smtClean="0"/>
              <a:t>All cases in a node have identical values of the dependent variable</a:t>
            </a:r>
          </a:p>
          <a:p>
            <a:pPr marL="285750" indent="-285750">
              <a:buFont typeface="Arial" charset="0"/>
              <a:buChar char="•"/>
            </a:pPr>
            <a:r>
              <a:rPr lang="en-US" dirty="0" smtClean="0"/>
              <a:t>All cases in a node have identical values for each predictor</a:t>
            </a:r>
          </a:p>
          <a:p>
            <a:pPr marL="285750" indent="-285750">
              <a:buFont typeface="Arial" charset="0"/>
              <a:buChar char="•"/>
            </a:pPr>
            <a:r>
              <a:rPr lang="en-US" dirty="0" smtClean="0"/>
              <a:t>The current tree depth reaches the user specified maximum tree depth limit value</a:t>
            </a:r>
          </a:p>
          <a:p>
            <a:pPr marL="285750" indent="-285750">
              <a:buFont typeface="Arial" charset="0"/>
              <a:buChar char="•"/>
            </a:pPr>
            <a:r>
              <a:rPr lang="en-US" dirty="0" smtClean="0"/>
              <a:t>The size of a node is less than the user-specified minimum node size value</a:t>
            </a:r>
          </a:p>
          <a:p>
            <a:pPr marL="285750" indent="-285750">
              <a:buFont typeface="Arial" charset="0"/>
              <a:buChar char="•"/>
            </a:pPr>
            <a:r>
              <a:rPr lang="en-US" dirty="0" smtClean="0"/>
              <a:t>Resulting number of child nodes is 1</a:t>
            </a:r>
          </a:p>
          <a:p>
            <a:pPr marL="285750" indent="-285750">
              <a:buFont typeface="Arial" charset="0"/>
              <a:buChar char="•"/>
            </a:pPr>
            <a:endParaRPr lang="en-US" dirty="0"/>
          </a:p>
          <a:p>
            <a:pPr lvl="0"/>
            <a:r>
              <a:rPr lang="en-US" dirty="0"/>
              <a:t>Continue this </a:t>
            </a:r>
            <a:r>
              <a:rPr lang="en-US" dirty="0" smtClean="0"/>
              <a:t>Steps 2-3 until </a:t>
            </a:r>
            <a:r>
              <a:rPr lang="en-US" dirty="0"/>
              <a:t>no further splits can be performed (given the alpha-to-merge and alpha-to-split values).</a:t>
            </a:r>
          </a:p>
          <a:p>
            <a:endParaRPr lang="en-US" dirty="0" smtClean="0"/>
          </a:p>
          <a:p>
            <a:pPr marL="285750" indent="-285750">
              <a:buFont typeface="Arial" charset="0"/>
              <a:buChar char="•"/>
            </a:pPr>
            <a:endParaRPr lang="en-US" dirty="0" smtClean="0"/>
          </a:p>
          <a:p>
            <a:endParaRPr lang="en-US" dirty="0"/>
          </a:p>
        </p:txBody>
      </p:sp>
    </p:spTree>
    <p:extLst>
      <p:ext uri="{BB962C8B-B14F-4D97-AF65-F5344CB8AC3E}">
        <p14:creationId xmlns:p14="http://schemas.microsoft.com/office/powerpoint/2010/main" val="40875902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1252728"/>
          </a:xfrm>
        </p:spPr>
        <p:txBody>
          <a:bodyPr>
            <a:normAutofit fontScale="90000"/>
          </a:bodyPr>
          <a:lstStyle/>
          <a:p>
            <a:r>
              <a:rPr lang="en-US" dirty="0" smtClean="0"/>
              <a:t>Classification &amp; </a:t>
            </a:r>
            <a:r>
              <a:rPr lang="en-US" dirty="0"/>
              <a:t>Regression Tree </a:t>
            </a:r>
            <a:r>
              <a:rPr lang="en-US" dirty="0" smtClean="0"/>
              <a:t>Analysis</a:t>
            </a:r>
            <a:br>
              <a:rPr lang="en-US" dirty="0" smtClean="0"/>
            </a:br>
            <a:r>
              <a:rPr lang="en-US" dirty="0" smtClean="0"/>
              <a:t>CART</a:t>
            </a:r>
            <a:endParaRPr lang="en-US" dirty="0"/>
          </a:p>
        </p:txBody>
      </p:sp>
      <p:sp>
        <p:nvSpPr>
          <p:cNvPr id="4" name="TextBox 3"/>
          <p:cNvSpPr txBox="1"/>
          <p:nvPr/>
        </p:nvSpPr>
        <p:spPr>
          <a:xfrm>
            <a:off x="381000" y="3429000"/>
            <a:ext cx="8305800" cy="1200329"/>
          </a:xfrm>
          <a:prstGeom prst="rect">
            <a:avLst/>
          </a:prstGeom>
          <a:noFill/>
        </p:spPr>
        <p:txBody>
          <a:bodyPr wrap="square" rtlCol="0">
            <a:spAutoFit/>
          </a:bodyPr>
          <a:lstStyle/>
          <a:p>
            <a:r>
              <a:rPr lang="en-US" dirty="0"/>
              <a:t>CART is the same as CHAID except </a:t>
            </a:r>
            <a:r>
              <a:rPr lang="en-US" b="1" dirty="0"/>
              <a:t>only binary splits </a:t>
            </a:r>
            <a:r>
              <a:rPr lang="en-US" dirty="0"/>
              <a:t>are </a:t>
            </a:r>
            <a:r>
              <a:rPr lang="en-US" dirty="0" smtClean="0"/>
              <a:t>allowed and uses </a:t>
            </a:r>
            <a:r>
              <a:rPr lang="en-US" b="1" dirty="0" smtClean="0"/>
              <a:t>pruning </a:t>
            </a:r>
            <a:r>
              <a:rPr lang="en-US" dirty="0" smtClean="0"/>
              <a:t>to adjust for tree size.</a:t>
            </a:r>
          </a:p>
          <a:p>
            <a:endParaRPr lang="en-US" dirty="0"/>
          </a:p>
          <a:p>
            <a:r>
              <a:rPr lang="en-US" dirty="0"/>
              <a:t>CHAID is most useful for </a:t>
            </a:r>
            <a:r>
              <a:rPr lang="en-US" i="1" dirty="0"/>
              <a:t>analysis</a:t>
            </a:r>
            <a:r>
              <a:rPr lang="en-US" dirty="0"/>
              <a:t>, whereas CART is more suitable for </a:t>
            </a:r>
            <a:r>
              <a:rPr lang="en-US" i="1" dirty="0"/>
              <a:t>prediction</a:t>
            </a:r>
            <a:r>
              <a:rPr lang="en-US" dirty="0"/>
              <a:t>.</a:t>
            </a:r>
          </a:p>
        </p:txBody>
      </p:sp>
    </p:spTree>
    <p:extLst>
      <p:ext uri="{BB962C8B-B14F-4D97-AF65-F5344CB8AC3E}">
        <p14:creationId xmlns:p14="http://schemas.microsoft.com/office/powerpoint/2010/main" val="132740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CHAID Example</a:t>
            </a:r>
            <a:br>
              <a:rPr lang="en-US" dirty="0" smtClean="0"/>
            </a:br>
            <a:r>
              <a:rPr lang="en-US" dirty="0" smtClean="0"/>
              <a:t>Potential Duration as First Split</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8534400" cy="4814570"/>
          </a:xfrm>
          <a:prstGeom prst="rect">
            <a:avLst/>
          </a:prstGeom>
          <a:noFill/>
          <a:ln>
            <a:noFill/>
          </a:ln>
        </p:spPr>
      </p:pic>
    </p:spTree>
    <p:extLst>
      <p:ext uri="{BB962C8B-B14F-4D97-AF65-F5344CB8AC3E}">
        <p14:creationId xmlns:p14="http://schemas.microsoft.com/office/powerpoint/2010/main" val="10215450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CHAID </a:t>
            </a:r>
            <a:r>
              <a:rPr lang="en-US" dirty="0" smtClean="0"/>
              <a:t>Example (Cont.)</a:t>
            </a:r>
            <a:r>
              <a:rPr lang="en-US" dirty="0"/>
              <a:t/>
            </a:r>
            <a:br>
              <a:rPr lang="en-US" dirty="0"/>
            </a:br>
            <a:r>
              <a:rPr lang="en-US" dirty="0"/>
              <a:t>Potential Duration as First Split</a:t>
            </a:r>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8520176" cy="5022850"/>
          </a:xfrm>
          <a:prstGeom prst="rect">
            <a:avLst/>
          </a:prstGeom>
          <a:noFill/>
          <a:ln>
            <a:noFill/>
          </a:ln>
        </p:spPr>
      </p:pic>
    </p:spTree>
    <p:extLst>
      <p:ext uri="{BB962C8B-B14F-4D97-AF65-F5344CB8AC3E}">
        <p14:creationId xmlns:p14="http://schemas.microsoft.com/office/powerpoint/2010/main" val="11507555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514600"/>
            <a:ext cx="6516624" cy="4145915"/>
          </a:xfrm>
          <a:prstGeom prst="rect">
            <a:avLst/>
          </a:prstGeom>
          <a:noFill/>
          <a:ln>
            <a:noFill/>
          </a:ln>
        </p:spPr>
      </p:pic>
      <p:sp>
        <p:nvSpPr>
          <p:cNvPr id="4" name="TextBox 3"/>
          <p:cNvSpPr txBox="1"/>
          <p:nvPr/>
        </p:nvSpPr>
        <p:spPr>
          <a:xfrm>
            <a:off x="228600" y="1066800"/>
            <a:ext cx="4191000" cy="1477328"/>
          </a:xfrm>
          <a:prstGeom prst="rect">
            <a:avLst/>
          </a:prstGeom>
          <a:noFill/>
        </p:spPr>
        <p:txBody>
          <a:bodyPr wrap="square" rtlCol="0">
            <a:spAutoFit/>
          </a:bodyPr>
          <a:lstStyle/>
          <a:p>
            <a:r>
              <a:rPr lang="en-US" b="1" dirty="0" smtClean="0"/>
              <a:t>Root Node</a:t>
            </a:r>
            <a:r>
              <a:rPr lang="en-US" dirty="0" smtClean="0"/>
              <a:t>: Exhaustion</a:t>
            </a:r>
          </a:p>
          <a:p>
            <a:r>
              <a:rPr lang="en-US" b="1" dirty="0" smtClean="0"/>
              <a:t>Parent Node</a:t>
            </a:r>
            <a:r>
              <a:rPr lang="en-US" dirty="0" smtClean="0"/>
              <a:t>: YEARS_OF_EDUCATION</a:t>
            </a:r>
          </a:p>
          <a:p>
            <a:endParaRPr lang="en-US" dirty="0"/>
          </a:p>
          <a:p>
            <a:r>
              <a:rPr lang="en-US" dirty="0" smtClean="0"/>
              <a:t>How does this compare to what we did?</a:t>
            </a:r>
          </a:p>
          <a:p>
            <a:r>
              <a:rPr lang="en-US" dirty="0" smtClean="0"/>
              <a:t>Which seems more appropriate?</a:t>
            </a:r>
            <a:endParaRPr lang="en-US" dirty="0"/>
          </a:p>
        </p:txBody>
      </p:sp>
    </p:spTree>
    <p:extLst>
      <p:ext uri="{BB962C8B-B14F-4D97-AF65-F5344CB8AC3E}">
        <p14:creationId xmlns:p14="http://schemas.microsoft.com/office/powerpoint/2010/main" val="10783304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13845"/>
            <a:ext cx="7488936" cy="4237546"/>
          </a:xfrm>
          <a:prstGeom prst="rect">
            <a:avLst/>
          </a:prstGeom>
          <a:noFill/>
          <a:ln>
            <a:noFill/>
          </a:ln>
        </p:spPr>
      </p:pic>
      <p:sp>
        <p:nvSpPr>
          <p:cNvPr id="3" name="TextBox 2"/>
          <p:cNvSpPr txBox="1"/>
          <p:nvPr/>
        </p:nvSpPr>
        <p:spPr>
          <a:xfrm>
            <a:off x="228600" y="1066800"/>
            <a:ext cx="4191000" cy="1477328"/>
          </a:xfrm>
          <a:prstGeom prst="rect">
            <a:avLst/>
          </a:prstGeom>
          <a:noFill/>
        </p:spPr>
        <p:txBody>
          <a:bodyPr wrap="square" rtlCol="0">
            <a:spAutoFit/>
          </a:bodyPr>
          <a:lstStyle/>
          <a:p>
            <a:r>
              <a:rPr lang="en-US" b="1" dirty="0" smtClean="0"/>
              <a:t>Root Node</a:t>
            </a:r>
            <a:r>
              <a:rPr lang="en-US" dirty="0" smtClean="0"/>
              <a:t>: Exhaustion</a:t>
            </a:r>
          </a:p>
          <a:p>
            <a:r>
              <a:rPr lang="en-US" b="1" dirty="0" smtClean="0"/>
              <a:t>Parent Node</a:t>
            </a:r>
            <a:r>
              <a:rPr lang="en-US" dirty="0" smtClean="0"/>
              <a:t>: CLN_RND_TEN_YRS</a:t>
            </a:r>
          </a:p>
          <a:p>
            <a:endParaRPr lang="en-US" dirty="0"/>
          </a:p>
          <a:p>
            <a:r>
              <a:rPr lang="en-US" dirty="0" smtClean="0"/>
              <a:t>How does this compare to what we did?</a:t>
            </a:r>
          </a:p>
          <a:p>
            <a:r>
              <a:rPr lang="en-US" dirty="0" smtClean="0"/>
              <a:t>Which seems more appropriate?</a:t>
            </a:r>
            <a:endParaRPr lang="en-US" dirty="0"/>
          </a:p>
        </p:txBody>
      </p:sp>
    </p:spTree>
    <p:extLst>
      <p:ext uri="{BB962C8B-B14F-4D97-AF65-F5344CB8AC3E}">
        <p14:creationId xmlns:p14="http://schemas.microsoft.com/office/powerpoint/2010/main" val="17794230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932" y="2971800"/>
            <a:ext cx="9001588" cy="2780000"/>
          </a:xfrm>
          <a:prstGeom prst="rect">
            <a:avLst/>
          </a:prstGeom>
          <a:noFill/>
          <a:ln>
            <a:noFill/>
          </a:ln>
        </p:spPr>
      </p:pic>
      <p:sp>
        <p:nvSpPr>
          <p:cNvPr id="3" name="TextBox 2"/>
          <p:cNvSpPr txBox="1"/>
          <p:nvPr/>
        </p:nvSpPr>
        <p:spPr>
          <a:xfrm>
            <a:off x="228600" y="1066800"/>
            <a:ext cx="4191000" cy="1200329"/>
          </a:xfrm>
          <a:prstGeom prst="rect">
            <a:avLst/>
          </a:prstGeom>
          <a:noFill/>
        </p:spPr>
        <p:txBody>
          <a:bodyPr wrap="square" rtlCol="0">
            <a:spAutoFit/>
          </a:bodyPr>
          <a:lstStyle/>
          <a:p>
            <a:r>
              <a:rPr lang="en-US" b="1" dirty="0" smtClean="0"/>
              <a:t>Root Node</a:t>
            </a:r>
            <a:r>
              <a:rPr lang="en-US" dirty="0" smtClean="0"/>
              <a:t>: Exhaustion</a:t>
            </a:r>
          </a:p>
          <a:p>
            <a:r>
              <a:rPr lang="en-US" b="1" dirty="0" smtClean="0"/>
              <a:t>Parent Node</a:t>
            </a:r>
            <a:r>
              <a:rPr lang="en-US" dirty="0" smtClean="0"/>
              <a:t>: UNEMPLOYMENT RATE</a:t>
            </a:r>
          </a:p>
          <a:p>
            <a:endParaRPr lang="en-US" dirty="0"/>
          </a:p>
          <a:p>
            <a:r>
              <a:rPr lang="en-US" dirty="0" smtClean="0"/>
              <a:t>Does this make sense?</a:t>
            </a:r>
            <a:endParaRPr lang="en-US" dirty="0"/>
          </a:p>
        </p:txBody>
      </p:sp>
    </p:spTree>
    <p:extLst>
      <p:ext uri="{BB962C8B-B14F-4D97-AF65-F5344CB8AC3E}">
        <p14:creationId xmlns:p14="http://schemas.microsoft.com/office/powerpoint/2010/main" val="27444114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667000"/>
            <a:ext cx="8359570" cy="3977844"/>
          </a:xfrm>
          <a:prstGeom prst="rect">
            <a:avLst/>
          </a:prstGeom>
          <a:noFill/>
          <a:ln>
            <a:noFill/>
          </a:ln>
        </p:spPr>
      </p:pic>
      <p:sp>
        <p:nvSpPr>
          <p:cNvPr id="3" name="TextBox 2"/>
          <p:cNvSpPr txBox="1"/>
          <p:nvPr/>
        </p:nvSpPr>
        <p:spPr>
          <a:xfrm>
            <a:off x="228600" y="1066800"/>
            <a:ext cx="4191000" cy="1200329"/>
          </a:xfrm>
          <a:prstGeom prst="rect">
            <a:avLst/>
          </a:prstGeom>
          <a:noFill/>
        </p:spPr>
        <p:txBody>
          <a:bodyPr wrap="square" rtlCol="0">
            <a:spAutoFit/>
          </a:bodyPr>
          <a:lstStyle/>
          <a:p>
            <a:r>
              <a:rPr lang="en-US" b="1" dirty="0" smtClean="0"/>
              <a:t>Root Node</a:t>
            </a:r>
            <a:r>
              <a:rPr lang="en-US" dirty="0" smtClean="0"/>
              <a:t>: Exhaustion</a:t>
            </a:r>
          </a:p>
          <a:p>
            <a:r>
              <a:rPr lang="en-US" b="1" dirty="0" smtClean="0"/>
              <a:t>Parent Node</a:t>
            </a:r>
            <a:r>
              <a:rPr lang="en-US" dirty="0" smtClean="0"/>
              <a:t>: ONET_2</a:t>
            </a:r>
          </a:p>
          <a:p>
            <a:endParaRPr lang="en-US" dirty="0"/>
          </a:p>
          <a:p>
            <a:r>
              <a:rPr lang="en-US" dirty="0" smtClean="0"/>
              <a:t>Does this make sense?</a:t>
            </a:r>
            <a:endParaRPr lang="en-US" dirty="0"/>
          </a:p>
        </p:txBody>
      </p:sp>
    </p:spTree>
    <p:extLst>
      <p:ext uri="{BB962C8B-B14F-4D97-AF65-F5344CB8AC3E}">
        <p14:creationId xmlns:p14="http://schemas.microsoft.com/office/powerpoint/2010/main" val="395387308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NALYZING DATA RELATIONSHIPS&amp;quot;&quot;/&gt;&lt;property id=&quot;20307&quot; value=&quot;256&quot;/&gt;&lt;/object&gt;&lt;object type=&quot;3&quot; unique_id=&quot;10005&quot;&gt;&lt;property id=&quot;20148&quot; value=&quot;5&quot;/&gt;&lt;property id=&quot;20300&quot; value=&quot;Slide 2 - &amp;quot;Objective of UI Profiling Systems&amp;quot;&quot;/&gt;&lt;property id=&quot;20307&quot; value=&quot;257&quot;/&gt;&lt;/object&gt;&lt;object type=&quot;3&quot; unique_id=&quot;10006&quot;&gt;&lt;property id=&quot;20148&quot; value=&quot;5&quot;/&gt;&lt;property id=&quot;20300&quot; value=&quot;Slide 3 - &amp;quot;Profiling&amp;quot;&quot;/&gt;&lt;property id=&quot;20307&quot; value=&quot;258&quot;/&gt;&lt;/object&gt;&lt;object type=&quot;3&quot; unique_id=&quot;10007&quot;&gt;&lt;property id=&quot;20148&quot; value=&quot;5&quot;/&gt;&lt;property id=&quot;20300&quot; value=&quot;Slide 4 - &amp;quot;Characteristic Screen&amp;quot;&quot;/&gt;&lt;property id=&quot;20307&quot; value=&quot;259&quot;/&gt;&lt;/object&gt;&lt;object type=&quot;3&quot; unique_id=&quot;10008&quot;&gt;&lt;property id=&quot;20148&quot; value=&quot;5&quot;/&gt;&lt;property id=&quot;20300&quot; value=&quot;Slide 5 - &amp;quot;Characteristic Screens&amp;quot;&quot;/&gt;&lt;property id=&quot;20307&quot; value=&quot;260&quot;/&gt;&lt;/object&gt;&lt;object type=&quot;3&quot; unique_id=&quot;10009&quot;&gt;&lt;property id=&quot;20148&quot; value=&quot;5&quot;/&gt;&lt;property id=&quot;20300&quot; value=&quot;Slide 6 - &amp;quot;Example Characteristic Screen&amp;quot;&quot;/&gt;&lt;property id=&quot;20307&quot; value=&quot;264&quot;/&gt;&lt;/object&gt;&lt;object type=&quot;3&quot; unique_id=&quot;10010&quot;&gt;&lt;property id=&quot;20148&quot; value=&quot;5&quot;/&gt;&lt;property id=&quot;20300&quot; value=&quot;Slide 7 - &amp;quot;Advantages of Characteristic Screens&amp;quot;&quot;/&gt;&lt;property id=&quot;20307&quot; value=&quot;261&quot;/&gt;&lt;/object&gt;&lt;object type=&quot;3&quot; unique_id=&quot;10011&quot;&gt;&lt;property id=&quot;20148&quot; value=&quot;5&quot;/&gt;&lt;property id=&quot;20300&quot; value=&quot;Slide 8 - &amp;quot;Disadvantages of Characteristic Screens&amp;quot;&quot;/&gt;&lt;property id=&quot;20307&quot; value=&quot;262&quot;/&gt;&lt;/object&gt;&lt;object type=&quot;3&quot; unique_id=&quot;10012&quot;&gt;&lt;property id=&quot;20148&quot; value=&quot;5&quot;/&gt;&lt;property id=&quot;20300&quot; value=&quot;Slide 9 - &amp;quot;Two-Way Cross-Tabulations&amp;quot;&quot;/&gt;&lt;property id=&quot;20307&quot; value=&quot;265&quot;/&gt;&lt;/object&gt;&lt;object type=&quot;3&quot; unique_id=&quot;10013&quot;&gt;&lt;property id=&quot;20148&quot; value=&quot;5&quot;/&gt;&lt;property id=&quot;20300&quot; value=&quot;Slide 10&quot;/&gt;&lt;property id=&quot;20307&quot; value=&quot;266&quot;/&gt;&lt;/object&gt;&lt;object type=&quot;3&quot; unique_id=&quot;10014&quot;&gt;&lt;property id=&quot;20148&quot; value=&quot;5&quot;/&gt;&lt;property id=&quot;20300&quot; value=&quot;Slide 11&quot;/&gt;&lt;property id=&quot;20307&quot; value=&quot;267&quot;/&gt;&lt;/object&gt;&lt;object type=&quot;3&quot; unique_id=&quot;10015&quot;&gt;&lt;property id=&quot;20148&quot; value=&quot;5&quot;/&gt;&lt;property id=&quot;20300&quot; value=&quot;Slide 12&quot;/&gt;&lt;property id=&quot;20307&quot; value=&quot;268&quot;/&gt;&lt;/object&gt;&lt;object type=&quot;3&quot; unique_id=&quot;10016&quot;&gt;&lt;property id=&quot;20148&quot; value=&quot;5&quot;/&gt;&lt;property id=&quot;20300&quot; value=&quot;Slide 13 - &amp;quot;Education Less Than High School&amp;#x0D;&amp;#x0A;edcat = 0&amp;quot;&quot;/&gt;&lt;property id=&quot;20307&quot; value=&quot;269&quot;/&gt;&lt;/object&gt;&lt;object type=&quot;3&quot; unique_id=&quot;10017&quot;&gt;&lt;property id=&quot;20148&quot; value=&quot;5&quot;/&gt;&lt;property id=&quot;20300&quot; value=&quot;Slide 14 - &amp;quot;Education Equals High School&amp;#x0D;&amp;#x0A;edcat = 1&amp;quot;&quot;/&gt;&lt;property id=&quot;20307&quot; value=&quot;270&quot;/&gt;&lt;/object&gt;&lt;object type=&quot;3&quot; unique_id=&quot;10018&quot;&gt;&lt;property id=&quot;20148&quot; value=&quot;5&quot;/&gt;&lt;property id=&quot;20300&quot; value=&quot;Slide 15 - &amp;quot;Education is Some College&amp;#x0D;&amp;#x0A;edcat = 2&amp;quot;&quot;/&gt;&lt;property id=&quot;20307&quot; value=&quot;271&quot;/&gt;&lt;/object&gt;&lt;object type=&quot;3&quot; unique_id=&quot;10019&quot;&gt;&lt;property id=&quot;20148&quot; value=&quot;5&quot;/&gt;&lt;property id=&quot;20300&quot; value=&quot;Slide 16 - &amp;quot;Education is College Degree&amp;#x0D;&amp;#x0A;edcat = 3&amp;quot;&quot;/&gt;&lt;property id=&quot;20307&quot; value=&quot;272&quot;/&gt;&lt;/object&gt;&lt;object type=&quot;3&quot; unique_id=&quot;10020&quot;&gt;&lt;property id=&quot;20148&quot; value=&quot;5&quot;/&gt;&lt;property id=&quot;20300&quot; value=&quot;Slide 17 - &amp;quot;Education is More Than College Degree&amp;#x0D;&amp;#x0A;edcat = 4&amp;quot;&quot;/&gt;&lt;property id=&quot;20307&quot; value=&quot;273&quot;/&gt;&lt;/object&gt;&lt;object type=&quot;3&quot; unique_id=&quot;10021&quot;&gt;&lt;property id=&quot;20148&quot; value=&quot;5&quot;/&gt;&lt;property id=&quot;20300&quot; value=&quot;Slide 18 - &amp;quot;Analysis of Graphs&amp;quot;&quot;/&gt;&lt;property id=&quot;20307&quot; value=&quot;274&quot;/&gt;&lt;/object&gt;&lt;object type=&quot;3&quot; unique_id=&quot;10022&quot;&gt;&lt;property id=&quot;20148&quot; value=&quot;5&quot;/&gt;&lt;property id=&quot;20300&quot; value=&quot;Slide 19 - &amp;quot;Chi-Square Automatic Interaction Detection&amp;#x0D;&amp;#x0A;CHAID&amp;quot;&quot;/&gt;&lt;property id=&quot;20307&quot; value=&quot;275&quot;/&gt;&lt;/object&gt;&lt;object type=&quot;3&quot; unique_id=&quot;10023&quot;&gt;&lt;property id=&quot;20148&quot; value=&quot;5&quot;/&gt;&lt;property id=&quot;20300&quot; value=&quot;Slide 20 - &amp;quot;Components of a CHAID Decision Tree&amp;quot;&quot;/&gt;&lt;property id=&quot;20307&quot; value=&quot;283&quot;/&gt;&lt;/object&gt;&lt;object type=&quot;3&quot; unique_id=&quot;10024&quot;&gt;&lt;property id=&quot;20148&quot; value=&quot;5&quot;/&gt;&lt;property id=&quot;20300&quot; value=&quot;Slide 21 - &amp;quot;Step 1: Preparing Variables&amp;quot;&quot;/&gt;&lt;property id=&quot;20307&quot; value=&quot;276&quot;/&gt;&lt;/object&gt;&lt;object type=&quot;3&quot; unique_id=&quot;10025&quot;&gt;&lt;property id=&quot;20148&quot; value=&quot;5&quot;/&gt;&lt;property id=&quot;20300&quot; value=&quot;Slide 22 - &amp;quot;Step 2: Merging&amp;quot;&quot;/&gt;&lt;property id=&quot;20307&quot; value=&quot;277&quot;/&gt;&lt;/object&gt;&lt;object type=&quot;3&quot; unique_id=&quot;10026&quot;&gt;&lt;property id=&quot;20148&quot; value=&quot;5&quot;/&gt;&lt;property id=&quot;20300&quot; value=&quot;Slide 23 - &amp;quot;Step 3: Splitting&amp;quot;&quot;/&gt;&lt;property id=&quot;20307&quot; value=&quot;278&quot;/&gt;&lt;/object&gt;&lt;object type=&quot;3&quot; unique_id=&quot;10027&quot;&gt;&lt;property id=&quot;20148&quot; value=&quot;5&quot;/&gt;&lt;property id=&quot;20300&quot; value=&quot;Slide 24 - &amp;quot;Step 4: Stopping&amp;quot;&quot;/&gt;&lt;property id=&quot;20307&quot; value=&quot;279&quot;/&gt;&lt;/object&gt;&lt;object type=&quot;3&quot; unique_id=&quot;10028&quot;&gt;&lt;property id=&quot;20148&quot; value=&quot;5&quot;/&gt;&lt;property id=&quot;20300&quot; value=&quot;Slide 25 - &amp;quot;Classification &amp;amp; Regression Tree Analysis&amp;#x0D;&amp;#x0A;CART&amp;quot;&quot;/&gt;&lt;property id=&quot;20307&quot; value=&quot;280&quot;/&gt;&lt;/object&gt;&lt;object type=&quot;3&quot; unique_id=&quot;10029&quot;&gt;&lt;property id=&quot;20148&quot; value=&quot;5&quot;/&gt;&lt;property id=&quot;20300&quot; value=&quot;Slide 26 - &amp;quot;CHAID Example&amp;#x0D;&amp;#x0A;Potential Duration as First Split&amp;quot;&quot;/&gt;&lt;property id=&quot;20307&quot; value=&quot;281&quot;/&gt;&lt;/object&gt;&lt;object type=&quot;3&quot; unique_id=&quot;10030&quot;&gt;&lt;property id=&quot;20148&quot; value=&quot;5&quot;/&gt;&lt;property id=&quot;20300&quot; value=&quot;Slide 27 - &amp;quot;CHAID Example (Cont.)&amp;#x0D;&amp;#x0A;Potential Duration as First Split&amp;quot;&quot;/&gt;&lt;property id=&quot;20307&quot; value=&quot;282&quot;/&gt;&lt;/object&gt;&lt;object type=&quot;3&quot; unique_id=&quot;10031&quot;&gt;&lt;property id=&quot;20148&quot; value=&quot;5&quot;/&gt;&lt;property id=&quot;20300&quot; value=&quot;Slide 28&quot;/&gt;&lt;property id=&quot;20307&quot; value=&quot;284&quot;/&gt;&lt;/object&gt;&lt;object type=&quot;3&quot; unique_id=&quot;10032&quot;&gt;&lt;property id=&quot;20148&quot; value=&quot;5&quot;/&gt;&lt;property id=&quot;20300&quot; value=&quot;Slide 29&quot;/&gt;&lt;property id=&quot;20307&quot; value=&quot;285&quot;/&gt;&lt;/object&gt;&lt;object type=&quot;3&quot; unique_id=&quot;10033&quot;&gt;&lt;property id=&quot;20148&quot; value=&quot;5&quot;/&gt;&lt;property id=&quot;20300&quot; value=&quot;Slide 30&quot;/&gt;&lt;property id=&quot;20307&quot; value=&quot;286&quot;/&gt;&lt;/object&gt;&lt;object type=&quot;3&quot; unique_id=&quot;10034&quot;&gt;&lt;property id=&quot;20148&quot; value=&quot;5&quot;/&gt;&lt;property id=&quot;20300&quot; value=&quot;Slide 31&quot;/&gt;&lt;property id=&quot;20307&quot; value=&quot;287&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3177</TotalTime>
  <Words>1869</Words>
  <Application>Microsoft Office PowerPoint</Application>
  <PresentationFormat>On-screen Show (4:3)</PresentationFormat>
  <Paragraphs>240</Paragraphs>
  <Slides>31</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Candara</vt:lpstr>
      <vt:lpstr>Symbol</vt:lpstr>
      <vt:lpstr>Times New Roman</vt:lpstr>
      <vt:lpstr>Wingdings</vt:lpstr>
      <vt:lpstr>Waveform</vt:lpstr>
      <vt:lpstr>ANALYZING DATA RELATIONSHIPS</vt:lpstr>
      <vt:lpstr>Objective of UI Profiling Systems</vt:lpstr>
      <vt:lpstr>Profiling</vt:lpstr>
      <vt:lpstr>Characteristic Screen</vt:lpstr>
      <vt:lpstr>Characteristic Screens</vt:lpstr>
      <vt:lpstr>Example Characteristic Screen</vt:lpstr>
      <vt:lpstr>Advantages of Characteristic Screens</vt:lpstr>
      <vt:lpstr>Disadvantages of Characteristic Screens</vt:lpstr>
      <vt:lpstr>Two-Way Cross-Tabulations</vt:lpstr>
      <vt:lpstr>PowerPoint Presentation</vt:lpstr>
      <vt:lpstr>PowerPoint Presentation</vt:lpstr>
      <vt:lpstr>PowerPoint Presentation</vt:lpstr>
      <vt:lpstr>Education Less Than High School edcat = 0</vt:lpstr>
      <vt:lpstr>Education Equals High School edcat = 1</vt:lpstr>
      <vt:lpstr>Education is Some College edcat = 2</vt:lpstr>
      <vt:lpstr>Education is College Degree edcat = 3</vt:lpstr>
      <vt:lpstr>Education is More Than College Degree edcat = 4</vt:lpstr>
      <vt:lpstr>Analysis of Graphs</vt:lpstr>
      <vt:lpstr>Chi-Square Automatic Interaction Detection CHAID</vt:lpstr>
      <vt:lpstr>Components of a CHAID Decision Tree</vt:lpstr>
      <vt:lpstr>Step 1: Preparing Variables</vt:lpstr>
      <vt:lpstr>Step 2: Merging</vt:lpstr>
      <vt:lpstr>Step 3: Splitting</vt:lpstr>
      <vt:lpstr>Step 4: Stopping</vt:lpstr>
      <vt:lpstr>Classification &amp; Regression Tree Analysis CART</vt:lpstr>
      <vt:lpstr>CHAID Example Potential Duration as First Split</vt:lpstr>
      <vt:lpstr>CHAID Example (Cont.) Potential Duration as First Split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KS;Amanda Y</dc:creator>
  <cp:lastModifiedBy>Stapleton, Kevin - ETA</cp:lastModifiedBy>
  <cp:revision>43</cp:revision>
  <cp:lastPrinted>2016-04-08T14:28:46Z</cp:lastPrinted>
  <dcterms:created xsi:type="dcterms:W3CDTF">2016-02-01T14:57:05Z</dcterms:created>
  <dcterms:modified xsi:type="dcterms:W3CDTF">2019-10-09T12:13:21Z</dcterms:modified>
</cp:coreProperties>
</file>