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81" r:id="rId17"/>
    <p:sldId id="272" r:id="rId18"/>
    <p:sldId id="290" r:id="rId19"/>
    <p:sldId id="282" r:id="rId20"/>
    <p:sldId id="276" r:id="rId21"/>
    <p:sldId id="283" r:id="rId22"/>
    <p:sldId id="288" r:id="rId23"/>
    <p:sldId id="287" r:id="rId24"/>
    <p:sldId id="289" r:id="rId25"/>
    <p:sldId id="273" r:id="rId26"/>
    <p:sldId id="284" r:id="rId27"/>
    <p:sldId id="274" r:id="rId28"/>
    <p:sldId id="285" r:id="rId29"/>
    <p:sldId id="275" r:id="rId30"/>
    <p:sldId id="286" r:id="rId31"/>
    <p:sldId id="277" r:id="rId32"/>
    <p:sldId id="278" r:id="rId33"/>
    <p:sldId id="279" r:id="rId34"/>
    <p:sldId id="280" r:id="rId35"/>
  </p:sldIdLst>
  <p:sldSz cx="9144000" cy="6858000" type="screen4x3"/>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811" autoAdjust="0"/>
  </p:normalViewPr>
  <p:slideViewPr>
    <p:cSldViewPr>
      <p:cViewPr varScale="1">
        <p:scale>
          <a:sx n="102" d="100"/>
          <a:sy n="102" d="100"/>
        </p:scale>
        <p:origin x="188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image" Target="../media/image7.emf"/><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7A99A5-3581-4142-B386-8DDF4CEC0436}" type="datetimeFigureOut">
              <a:rPr lang="en-US" smtClean="0"/>
              <a:t>10/9/2019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829433-014C-4446-99EC-2C3D34F93350}" type="slidenum">
              <a:rPr lang="en-US" smtClean="0"/>
              <a:t>‹#›</a:t>
            </a:fld>
            <a:endParaRPr lang="en-US"/>
          </a:p>
        </p:txBody>
      </p:sp>
    </p:spTree>
    <p:extLst>
      <p:ext uri="{BB962C8B-B14F-4D97-AF65-F5344CB8AC3E}">
        <p14:creationId xmlns:p14="http://schemas.microsoft.com/office/powerpoint/2010/main" val="161874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n.wikipedia.org/wiki/Statistics"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en.wikipedia.org/wiki/Dataset" TargetMode="External"/><Relationship Id="rId4" Type="http://schemas.openxmlformats.org/officeDocument/2006/relationships/hyperlink" Target="https://en.wikipedia.org/wiki/Linear_regression_model"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tattrek.com/AP-Statistics-4/Margin-Of-Error.aspx"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Picture Source:</a:t>
            </a:r>
            <a:r>
              <a:rPr lang="en-US" baseline="0" dirty="0" smtClean="0"/>
              <a:t> </a:t>
            </a:r>
            <a:r>
              <a:rPr lang="en-US" dirty="0" smtClean="0"/>
              <a:t>https://madhureshkumar.files.wordpress.com/2015/07/cartoon_guide_regression.png?w=705</a:t>
            </a:r>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2</a:t>
            </a:fld>
            <a:endParaRPr lang="en-US"/>
          </a:p>
        </p:txBody>
      </p:sp>
    </p:spTree>
    <p:extLst>
      <p:ext uri="{BB962C8B-B14F-4D97-AF65-F5344CB8AC3E}">
        <p14:creationId xmlns:p14="http://schemas.microsoft.com/office/powerpoint/2010/main" val="2548972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https://onlinecourses.science.psu.edu/stat414/node/276</a:t>
            </a:r>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3</a:t>
            </a:fld>
            <a:endParaRPr lang="en-US"/>
          </a:p>
        </p:txBody>
      </p:sp>
    </p:spTree>
    <p:extLst>
      <p:ext uri="{BB962C8B-B14F-4D97-AF65-F5344CB8AC3E}">
        <p14:creationId xmlns:p14="http://schemas.microsoft.com/office/powerpoint/2010/main" val="3886171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determine the likelihood that an event has occurred, or revised probability that an event will occur, given a set of known information.  The conditional mean, </a:t>
            </a:r>
            <a:r>
              <a:rPr lang="en-US" sz="1200" b="1" kern="1200" dirty="0" smtClean="0">
                <a:solidFill>
                  <a:schemeClr val="tx1"/>
                </a:solidFill>
                <a:effectLst/>
                <a:latin typeface="+mn-lt"/>
                <a:ea typeface="+mn-ea"/>
                <a:cs typeface="+mn-cs"/>
              </a:rPr>
              <a:t>E(Y|X),</a:t>
            </a:r>
            <a:r>
              <a:rPr lang="en-US" sz="1200" kern="1200" dirty="0" smtClean="0">
                <a:solidFill>
                  <a:schemeClr val="tx1"/>
                </a:solidFill>
                <a:effectLst/>
                <a:latin typeface="+mn-lt"/>
                <a:ea typeface="+mn-ea"/>
                <a:cs typeface="+mn-cs"/>
              </a:rPr>
              <a:t> now represents a probability. </a:t>
            </a:r>
          </a:p>
          <a:p>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8</a:t>
            </a:fld>
            <a:endParaRPr lang="en-US"/>
          </a:p>
        </p:txBody>
      </p:sp>
    </p:spTree>
    <p:extLst>
      <p:ext uri="{BB962C8B-B14F-4D97-AF65-F5344CB8AC3E}">
        <p14:creationId xmlns:p14="http://schemas.microsoft.com/office/powerpoint/2010/main" val="2724622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OLS vs. Discriminant</a:t>
            </a:r>
            <a:r>
              <a:rPr lang="en-US" baseline="0" dirty="0" smtClean="0"/>
              <a:t> Analysis vs. Logistic Regression: </a:t>
            </a:r>
            <a:r>
              <a:rPr lang="en-US" dirty="0" smtClean="0"/>
              <a:t>http://www.sagepub.com/sites/default/files/upm-binaries/5081_Spicer_Chapter_5.pdf</a:t>
            </a:r>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10</a:t>
            </a:fld>
            <a:endParaRPr lang="en-US"/>
          </a:p>
        </p:txBody>
      </p:sp>
    </p:spTree>
    <p:extLst>
      <p:ext uri="{BB962C8B-B14F-4D97-AF65-F5344CB8AC3E}">
        <p14:creationId xmlns:p14="http://schemas.microsoft.com/office/powerpoint/2010/main" val="40996554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In </a:t>
            </a:r>
            <a:r>
              <a:rPr lang="en-US" sz="1200" b="0" i="0" u="none" strike="noStrike" kern="1200" dirty="0" smtClean="0">
                <a:solidFill>
                  <a:schemeClr val="tx1"/>
                </a:solidFill>
                <a:effectLst/>
                <a:latin typeface="+mn-lt"/>
                <a:ea typeface="+mn-ea"/>
                <a:cs typeface="+mn-cs"/>
                <a:hlinkClick r:id="rId3" tooltip="Statistics"/>
              </a:rPr>
              <a:t>statistics</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ordinary least squares</a:t>
            </a:r>
            <a:r>
              <a:rPr lang="en-US" sz="1200" b="0" i="0" kern="1200" dirty="0" smtClean="0">
                <a:solidFill>
                  <a:schemeClr val="tx1"/>
                </a:solidFill>
                <a:effectLst/>
                <a:latin typeface="+mn-lt"/>
                <a:ea typeface="+mn-ea"/>
                <a:cs typeface="+mn-cs"/>
              </a:rPr>
              <a:t> (</a:t>
            </a:r>
            <a:r>
              <a:rPr lang="en-US" sz="1200" b="1" i="0" kern="1200" dirty="0" smtClean="0">
                <a:solidFill>
                  <a:schemeClr val="tx1"/>
                </a:solidFill>
                <a:effectLst/>
                <a:latin typeface="+mn-lt"/>
                <a:ea typeface="+mn-ea"/>
                <a:cs typeface="+mn-cs"/>
              </a:rPr>
              <a:t>OLS</a:t>
            </a:r>
            <a:r>
              <a:rPr lang="en-US" sz="1200" b="0" i="0" kern="1200" dirty="0" smtClean="0">
                <a:solidFill>
                  <a:schemeClr val="tx1"/>
                </a:solidFill>
                <a:effectLst/>
                <a:latin typeface="+mn-lt"/>
                <a:ea typeface="+mn-ea"/>
                <a:cs typeface="+mn-cs"/>
              </a:rPr>
              <a:t>) or </a:t>
            </a:r>
            <a:r>
              <a:rPr lang="en-US" sz="1200" b="1" i="0" kern="1200" dirty="0" smtClean="0">
                <a:solidFill>
                  <a:schemeClr val="tx1"/>
                </a:solidFill>
                <a:effectLst/>
                <a:latin typeface="+mn-lt"/>
                <a:ea typeface="+mn-ea"/>
                <a:cs typeface="+mn-cs"/>
              </a:rPr>
              <a:t>linear least squares</a:t>
            </a:r>
            <a:r>
              <a:rPr lang="en-US" sz="1200" b="0" i="0" kern="1200" dirty="0" smtClean="0">
                <a:solidFill>
                  <a:schemeClr val="tx1"/>
                </a:solidFill>
                <a:effectLst/>
                <a:latin typeface="+mn-lt"/>
                <a:ea typeface="+mn-ea"/>
                <a:cs typeface="+mn-cs"/>
              </a:rPr>
              <a:t> is a method for estimating the unknown parameters in a </a:t>
            </a:r>
            <a:r>
              <a:rPr lang="en-US" sz="1200" b="0" i="0" u="none" strike="noStrike" kern="1200" dirty="0" smtClean="0">
                <a:solidFill>
                  <a:schemeClr val="tx1"/>
                </a:solidFill>
                <a:effectLst/>
                <a:latin typeface="+mn-lt"/>
                <a:ea typeface="+mn-ea"/>
                <a:cs typeface="+mn-cs"/>
                <a:hlinkClick r:id="rId4" tooltip="Linear regression model"/>
              </a:rPr>
              <a:t>linear regression model</a:t>
            </a:r>
            <a:r>
              <a:rPr lang="en-US" sz="1200" b="0" i="0" kern="1200" dirty="0" smtClean="0">
                <a:solidFill>
                  <a:schemeClr val="tx1"/>
                </a:solidFill>
                <a:effectLst/>
                <a:latin typeface="+mn-lt"/>
                <a:ea typeface="+mn-ea"/>
                <a:cs typeface="+mn-cs"/>
              </a:rPr>
              <a:t>, with the goal of minimizing the differences between the observed responses in some arbitrary </a:t>
            </a:r>
            <a:r>
              <a:rPr lang="en-US" sz="1200" b="0" i="0" u="none" strike="noStrike" kern="1200" dirty="0" smtClean="0">
                <a:solidFill>
                  <a:schemeClr val="tx1"/>
                </a:solidFill>
                <a:effectLst/>
                <a:latin typeface="+mn-lt"/>
                <a:ea typeface="+mn-ea"/>
                <a:cs typeface="+mn-cs"/>
                <a:hlinkClick r:id="rId5" tooltip="Dataset"/>
              </a:rPr>
              <a:t>dataset</a:t>
            </a:r>
            <a:r>
              <a:rPr lang="en-US" sz="1200" b="0" i="0" kern="1200" dirty="0" smtClean="0">
                <a:solidFill>
                  <a:schemeClr val="tx1"/>
                </a:solidFill>
                <a:effectLst/>
                <a:latin typeface="+mn-lt"/>
                <a:ea typeface="+mn-ea"/>
                <a:cs typeface="+mn-cs"/>
              </a:rPr>
              <a:t> and the responses predicted by the linear approximation of the data (visually this is seen as the sum of the vertical distances between each data point in the set and the corresponding point on the regression line - the smaller the differences, the better the model fits the data). </a:t>
            </a:r>
          </a:p>
          <a:p>
            <a:endParaRPr lang="en-US" sz="1200" b="0" i="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11</a:t>
            </a:fld>
            <a:endParaRPr lang="en-US"/>
          </a:p>
        </p:txBody>
      </p:sp>
    </p:spTree>
    <p:extLst>
      <p:ext uri="{BB962C8B-B14F-4D97-AF65-F5344CB8AC3E}">
        <p14:creationId xmlns:p14="http://schemas.microsoft.com/office/powerpoint/2010/main" val="7411972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Weeks claimed - intrastate (Y=</a:t>
            </a:r>
            <a:r>
              <a:rPr lang="en-US" sz="1200" kern="1200" dirty="0" err="1" smtClean="0">
                <a:solidFill>
                  <a:schemeClr val="tx1"/>
                </a:solidFill>
                <a:effectLst/>
                <a:latin typeface="+mn-lt"/>
                <a:ea typeface="+mn-ea"/>
                <a:cs typeface="+mn-cs"/>
              </a:rPr>
              <a:t>Wksclaim</a:t>
            </a:r>
            <a:r>
              <a:rPr lang="en-US" sz="1200" kern="1200" dirty="0" smtClean="0">
                <a:solidFill>
                  <a:schemeClr val="tx1"/>
                </a:solidFill>
                <a:effectLst/>
                <a:latin typeface="+mn-lt"/>
                <a:ea typeface="+mn-ea"/>
                <a:cs typeface="+mn-cs"/>
              </a:rPr>
              <a:t>) and Total CPS unemployment rate (X=</a:t>
            </a:r>
            <a:r>
              <a:rPr lang="en-US" sz="1200" kern="1200" dirty="0" err="1" smtClean="0">
                <a:solidFill>
                  <a:schemeClr val="tx1"/>
                </a:solidFill>
                <a:effectLst/>
                <a:latin typeface="+mn-lt"/>
                <a:ea typeface="+mn-ea"/>
                <a:cs typeface="+mn-cs"/>
              </a:rPr>
              <a:t>TotCPSUI</a:t>
            </a:r>
            <a:r>
              <a:rPr lang="en-US" sz="1200" kern="1200" dirty="0" smtClean="0">
                <a:solidFill>
                  <a:schemeClr val="tx1"/>
                </a:solidFill>
                <a:effectLst/>
                <a:latin typeface="+mn-lt"/>
                <a:ea typeface="+mn-ea"/>
                <a:cs typeface="+mn-cs"/>
              </a:rPr>
              <a:t>) for 1980</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15</a:t>
            </a:fld>
            <a:endParaRPr lang="en-US"/>
          </a:p>
        </p:txBody>
      </p:sp>
    </p:spTree>
    <p:extLst>
      <p:ext uri="{BB962C8B-B14F-4D97-AF65-F5344CB8AC3E}">
        <p14:creationId xmlns:p14="http://schemas.microsoft.com/office/powerpoint/2010/main" val="827910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http://www.rapidinsightinc.com/brushing-r-squared/</a:t>
            </a:r>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18</a:t>
            </a:fld>
            <a:endParaRPr lang="en-US"/>
          </a:p>
        </p:txBody>
      </p:sp>
    </p:spTree>
    <p:extLst>
      <p:ext uri="{BB962C8B-B14F-4D97-AF65-F5344CB8AC3E}">
        <p14:creationId xmlns:p14="http://schemas.microsoft.com/office/powerpoint/2010/main" val="499975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There are four steps to constructing a confidence interval.</a:t>
            </a:r>
          </a:p>
          <a:p>
            <a:r>
              <a:rPr lang="en-US" sz="1200" kern="1200" dirty="0" smtClean="0">
                <a:solidFill>
                  <a:schemeClr val="tx1"/>
                </a:solidFill>
                <a:latin typeface="+mn-lt"/>
                <a:ea typeface="+mn-ea"/>
                <a:cs typeface="+mn-cs"/>
              </a:rPr>
              <a:t>1. Identify a sample statistic. Choose the statistic (</a:t>
            </a:r>
            <a:r>
              <a:rPr lang="en-US" sz="1200" kern="1200" dirty="0" err="1" smtClean="0">
                <a:solidFill>
                  <a:schemeClr val="tx1"/>
                </a:solidFill>
                <a:latin typeface="+mn-lt"/>
                <a:ea typeface="+mn-ea"/>
                <a:cs typeface="+mn-cs"/>
              </a:rPr>
              <a:t>e.g</a:t>
            </a:r>
            <a:r>
              <a:rPr lang="en-US" sz="1200" kern="1200" dirty="0" smtClean="0">
                <a:solidFill>
                  <a:schemeClr val="tx1"/>
                </a:solidFill>
                <a:latin typeface="+mn-lt"/>
                <a:ea typeface="+mn-ea"/>
                <a:cs typeface="+mn-cs"/>
              </a:rPr>
              <a:t>, sample mean, sample proportion) that you will use to estimate a population parameter.</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2. Select a confidence level. As we noted in the previous section, the confidence level describes the uncertainty of a sampling method. Often, researchers choose 90%, 95%, or 99% confidence levels; but any percentage can be used.</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3. Find the margin of error. If you are working on a homework problem or a test question, the margin of error may be given. Often, however, you will need to compute the margin of error, based on one of the following equations. </a:t>
            </a:r>
          </a:p>
          <a:p>
            <a:r>
              <a:rPr lang="en-US" sz="1200" kern="1200" dirty="0" smtClean="0">
                <a:solidFill>
                  <a:schemeClr val="tx1"/>
                </a:solidFill>
                <a:latin typeface="+mn-lt"/>
                <a:ea typeface="+mn-ea"/>
                <a:cs typeface="+mn-cs"/>
              </a:rPr>
              <a:t>Margin of error = Critical value * Standard deviation of statistic  Margin of error = Critical value * Standard error of statistic </a:t>
            </a:r>
            <a:endParaRPr lang="en-US" sz="1200" kern="1200" dirty="0" smtClean="0">
              <a:solidFill>
                <a:schemeClr val="tx1"/>
              </a:solidFill>
              <a:latin typeface="+mn-lt"/>
              <a:ea typeface="+mn-ea"/>
              <a:cs typeface="+mn-cs"/>
              <a:hlinkClick r:id="rId3"/>
            </a:endParaRP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4. Specify the confidence interval. The uncertainty is denoted by the confidence level. And the range of the confidence interval is defined by the following equation. Confidence interval = sample statistic </a:t>
            </a:r>
            <a:r>
              <a:rPr lang="en-US" sz="1200" u="sng" kern="1200" dirty="0" smtClean="0">
                <a:solidFill>
                  <a:schemeClr val="tx1"/>
                </a:solidFill>
                <a:latin typeface="+mn-lt"/>
                <a:ea typeface="+mn-ea"/>
                <a:cs typeface="+mn-cs"/>
              </a:rPr>
              <a:t>+ Margin of error</a:t>
            </a:r>
            <a:endParaRPr lang="en-US" dirty="0" smtClean="0"/>
          </a:p>
          <a:p>
            <a:r>
              <a:rPr lang="en-US" dirty="0" smtClean="0"/>
              <a:t>---------------------------</a:t>
            </a:r>
          </a:p>
          <a:p>
            <a:r>
              <a:rPr lang="en-US" dirty="0" smtClean="0"/>
              <a:t>The P-value is the probability of observing a sample statistic as extreme as the test statistic. </a:t>
            </a:r>
            <a:r>
              <a:rPr lang="en-US" sz="1200" kern="1200" dirty="0" smtClean="0">
                <a:solidFill>
                  <a:schemeClr val="tx1"/>
                </a:solidFill>
                <a:latin typeface="+mn-lt"/>
                <a:ea typeface="+mn-ea"/>
                <a:cs typeface="+mn-cs"/>
              </a:rPr>
              <a:t>The test statistic is a t-score (t) defined by the following equation.</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(t = b</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 SE) where b</a:t>
            </a:r>
            <a:r>
              <a:rPr lang="en-US" sz="1200" kern="1200" baseline="-25000" dirty="0" smtClean="0">
                <a:solidFill>
                  <a:schemeClr val="tx1"/>
                </a:solidFill>
                <a:latin typeface="+mn-lt"/>
                <a:ea typeface="+mn-ea"/>
                <a:cs typeface="+mn-cs"/>
              </a:rPr>
              <a:t>1</a:t>
            </a:r>
            <a:r>
              <a:rPr lang="en-US" sz="1200" kern="1200" baseline="0" dirty="0" smtClean="0">
                <a:solidFill>
                  <a:schemeClr val="tx1"/>
                </a:solidFill>
                <a:latin typeface="+mn-lt"/>
                <a:ea typeface="+mn-ea"/>
                <a:cs typeface="+mn-cs"/>
              </a:rPr>
              <a:t> is the slope of the sample regression line, and SE is the standard error of the slope.</a:t>
            </a:r>
            <a:endParaRPr lang="en-US" sz="1200" b="1"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7829433-014C-4446-99EC-2C3D34F93350}" type="slidenum">
              <a:rPr lang="en-US" smtClean="0"/>
              <a:t>20</a:t>
            </a:fld>
            <a:endParaRPr lang="en-US"/>
          </a:p>
        </p:txBody>
      </p:sp>
    </p:spTree>
    <p:extLst>
      <p:ext uri="{BB962C8B-B14F-4D97-AF65-F5344CB8AC3E}">
        <p14:creationId xmlns:p14="http://schemas.microsoft.com/office/powerpoint/2010/main" val="536639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1.  Meaning of response function (conditional means are probabilities).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  For fixed X</a:t>
            </a:r>
            <a:r>
              <a:rPr lang="en-US" sz="1200" kern="1200" baseline="-25000" dirty="0" smtClean="0">
                <a:solidFill>
                  <a:schemeClr val="tx1"/>
                </a:solidFill>
                <a:effectLst/>
                <a:latin typeface="+mn-lt"/>
                <a:ea typeface="+mn-ea"/>
                <a:cs typeface="+mn-cs"/>
              </a:rPr>
              <a:t>i</a:t>
            </a:r>
            <a:r>
              <a:rPr lang="en-US" sz="1200" kern="1200" dirty="0" smtClean="0">
                <a:solidFill>
                  <a:schemeClr val="tx1"/>
                </a:solidFill>
                <a:effectLst/>
                <a:latin typeface="+mn-lt"/>
                <a:ea typeface="+mn-ea"/>
                <a:cs typeface="+mn-cs"/>
              </a:rPr>
              <a:t>, Y</a:t>
            </a:r>
            <a:r>
              <a:rPr lang="en-US" sz="1200" kern="1200" baseline="-25000" dirty="0" smtClean="0">
                <a:solidFill>
                  <a:schemeClr val="tx1"/>
                </a:solidFill>
                <a:effectLst/>
                <a:latin typeface="+mn-lt"/>
                <a:ea typeface="+mn-ea"/>
                <a:cs typeface="+mn-cs"/>
              </a:rPr>
              <a:t>i</a:t>
            </a:r>
            <a:r>
              <a:rPr lang="en-US" sz="1200" kern="1200" dirty="0" smtClean="0">
                <a:solidFill>
                  <a:schemeClr val="tx1"/>
                </a:solidFill>
                <a:effectLst/>
                <a:latin typeface="+mn-lt"/>
                <a:ea typeface="+mn-ea"/>
                <a:cs typeface="+mn-cs"/>
              </a:rPr>
              <a:t> is Bernoulli.  Hence the error terms are not normal. </a:t>
            </a:r>
          </a:p>
          <a:p>
            <a:r>
              <a:rPr lang="en-US" sz="1200" kern="1200" dirty="0" smtClean="0">
                <a:solidFill>
                  <a:schemeClr val="tx1"/>
                </a:solidFill>
                <a:effectLst/>
                <a:latin typeface="+mn-lt"/>
                <a:ea typeface="+mn-ea"/>
                <a:cs typeface="+mn-cs"/>
              </a:rPr>
              <a:t> </a:t>
            </a:r>
          </a:p>
          <a:p>
            <a:pPr marL="228600" indent="-228600">
              <a:buAutoNum type="arabicPeriod" startAt="3"/>
            </a:pPr>
            <a:r>
              <a:rPr lang="en-US" sz="1200" kern="1200" dirty="0" smtClean="0">
                <a:solidFill>
                  <a:schemeClr val="tx1"/>
                </a:solidFill>
                <a:effectLst/>
                <a:latin typeface="+mn-lt"/>
                <a:ea typeface="+mn-ea"/>
                <a:cs typeface="+mn-cs"/>
              </a:rPr>
              <a:t>Error terms are </a:t>
            </a:r>
            <a:r>
              <a:rPr lang="en-US" sz="1200" b="1" kern="1200" dirty="0" err="1" smtClean="0">
                <a:solidFill>
                  <a:schemeClr val="tx1"/>
                </a:solidFill>
                <a:latin typeface="+mn-lt"/>
                <a:ea typeface="+mn-ea"/>
                <a:cs typeface="+mn-cs"/>
              </a:rPr>
              <a:t>heteroscedastic</a:t>
            </a:r>
            <a:r>
              <a:rPr lang="en-US" sz="1200" kern="1200" dirty="0" smtClean="0">
                <a:solidFill>
                  <a:schemeClr val="tx1"/>
                </a:solidFill>
                <a:effectLst/>
                <a:latin typeface="+mn-lt"/>
                <a:ea typeface="+mn-ea"/>
                <a:cs typeface="+mn-cs"/>
              </a:rPr>
              <a:t> </a:t>
            </a:r>
          </a:p>
          <a:p>
            <a:pPr marL="228600" indent="-228600">
              <a:buAutoNum type="arabicPeriod" startAt="3"/>
            </a:pPr>
            <a:endParaRPr lang="en-US" sz="1200" kern="1200" dirty="0" smtClean="0">
              <a:solidFill>
                <a:schemeClr val="tx1"/>
              </a:solidFill>
              <a:effectLst/>
              <a:latin typeface="+mn-lt"/>
              <a:ea typeface="+mn-ea"/>
              <a:cs typeface="+mn-cs"/>
            </a:endParaRPr>
          </a:p>
          <a:p>
            <a:pPr marL="228600" indent="-228600">
              <a:buAutoNum type="arabicPeriod" startAt="4"/>
            </a:pPr>
            <a:r>
              <a:rPr lang="en-US" sz="1200" kern="1200" dirty="0" smtClean="0">
                <a:solidFill>
                  <a:schemeClr val="tx1"/>
                </a:solidFill>
                <a:effectLst/>
                <a:latin typeface="+mn-lt"/>
                <a:ea typeface="+mn-ea"/>
                <a:cs typeface="+mn-cs"/>
              </a:rPr>
              <a:t>Response surface is constrained to be between 0 and 1 since it is a probability</a:t>
            </a:r>
          </a:p>
          <a:p>
            <a:pPr marL="228600" indent="-228600">
              <a:buAutoNum type="arabicPeriod" startAt="4"/>
            </a:pPr>
            <a:r>
              <a:rPr lang="en-US" sz="1200" kern="1200" dirty="0" smtClean="0">
                <a:solidFill>
                  <a:schemeClr val="tx1"/>
                </a:solidFill>
                <a:effectLst/>
                <a:latin typeface="+mn-lt"/>
                <a:ea typeface="+mn-ea"/>
                <a:cs typeface="+mn-cs"/>
              </a:rPr>
              <a:t>Response surface may be nonlinear </a:t>
            </a:r>
          </a:p>
          <a:p>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32</a:t>
            </a:fld>
            <a:endParaRPr lang="en-US"/>
          </a:p>
        </p:txBody>
      </p:sp>
    </p:spTree>
    <p:extLst>
      <p:ext uri="{BB962C8B-B14F-4D97-AF65-F5344CB8AC3E}">
        <p14:creationId xmlns:p14="http://schemas.microsoft.com/office/powerpoint/2010/main" val="3350897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http://gerardnico.com/wiki/_media/data_mining/logistic_regression_vs_linear.jpg</a:t>
            </a:r>
          </a:p>
          <a:p>
            <a:endParaRPr lang="en-US" dirty="0"/>
          </a:p>
        </p:txBody>
      </p:sp>
      <p:sp>
        <p:nvSpPr>
          <p:cNvPr id="4" name="Slide Number Placeholder 3"/>
          <p:cNvSpPr>
            <a:spLocks noGrp="1"/>
          </p:cNvSpPr>
          <p:nvPr>
            <p:ph type="sldNum" sz="quarter" idx="10"/>
          </p:nvPr>
        </p:nvSpPr>
        <p:spPr/>
        <p:txBody>
          <a:bodyPr/>
          <a:lstStyle/>
          <a:p>
            <a:fld id="{47829433-014C-4446-99EC-2C3D34F93350}" type="slidenum">
              <a:rPr lang="en-US" smtClean="0"/>
              <a:t>33</a:t>
            </a:fld>
            <a:endParaRPr lang="en-US"/>
          </a:p>
        </p:txBody>
      </p:sp>
    </p:spTree>
    <p:extLst>
      <p:ext uri="{BB962C8B-B14F-4D97-AF65-F5344CB8AC3E}">
        <p14:creationId xmlns:p14="http://schemas.microsoft.com/office/powerpoint/2010/main" val="1397827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2BE298A-573C-4A6B-B9D4-CA518C41E96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BE09-763A-4065-B51D-2573B8D1302C}"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BE298A-573C-4A6B-B9D4-CA518C41E96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BE09-763A-4065-B51D-2573B8D1302C}"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BE298A-573C-4A6B-B9D4-CA518C41E96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BE09-763A-4065-B51D-2573B8D1302C}"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2BE298A-573C-4A6B-B9D4-CA518C41E964}"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7BE09-763A-4065-B51D-2573B8D1302C}" type="slidenum">
              <a:rPr lang="en-US" smtClean="0"/>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BE298A-573C-4A6B-B9D4-CA518C41E964}"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37BE09-763A-4065-B51D-2573B8D1302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BE298A-573C-4A6B-B9D4-CA518C41E964}"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37BE09-763A-4065-B51D-2573B8D1302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A2BE298A-573C-4A6B-B9D4-CA518C41E964}"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37BE09-763A-4065-B51D-2573B8D1302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2BE298A-573C-4A6B-B9D4-CA518C41E964}"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7BE09-763A-4065-B51D-2573B8D1302C}" type="slidenum">
              <a:rPr lang="en-US" smtClean="0"/>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BE298A-573C-4A6B-B9D4-CA518C41E964}"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7BE09-763A-4065-B51D-2573B8D1302C}" type="slidenum">
              <a:rPr lang="en-US" smtClean="0"/>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BE298A-573C-4A6B-B9D4-CA518C41E96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BE09-763A-4065-B51D-2573B8D1302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2BE298A-573C-4A6B-B9D4-CA518C41E964}"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7BE09-763A-4065-B51D-2573B8D1302C}" type="slidenum">
              <a:rPr lang="en-US" smtClean="0"/>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A2BE298A-573C-4A6B-B9D4-CA518C41E964}" type="datetimeFigureOut">
              <a:rPr lang="en-US" smtClean="0"/>
              <a:t>10/9/2019</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0437BE09-763A-4065-B51D-2573B8D1302C}" type="slidenum">
              <a:rPr lang="en-US" smtClean="0"/>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1.emf"/><Relationship Id="rId3" Type="http://schemas.openxmlformats.org/officeDocument/2006/relationships/image" Target="../media/image13.wmf"/><Relationship Id="rId7" Type="http://schemas.openxmlformats.org/officeDocument/2006/relationships/image" Target="../media/image8.e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0.emf"/><Relationship Id="rId5" Type="http://schemas.openxmlformats.org/officeDocument/2006/relationships/image" Target="../media/image7.emf"/><Relationship Id="rId15" Type="http://schemas.openxmlformats.org/officeDocument/2006/relationships/image" Target="../media/image12.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9.emf"/><Relationship Id="rId14" Type="http://schemas.openxmlformats.org/officeDocument/2006/relationships/oleObject" Target="../embeddings/oleObject6.bin"/></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895600"/>
            <a:ext cx="7772400" cy="1780108"/>
          </a:xfrm>
        </p:spPr>
        <p:txBody>
          <a:bodyPr>
            <a:noAutofit/>
          </a:bodyPr>
          <a:lstStyle/>
          <a:p>
            <a:r>
              <a:rPr lang="en-US" sz="5400" dirty="0" smtClean="0"/>
              <a:t>REGRESSION ANALYSIS</a:t>
            </a:r>
            <a:br>
              <a:rPr lang="en-US" sz="5400" dirty="0" smtClean="0"/>
            </a:br>
            <a:r>
              <a:rPr lang="en-US" sz="5400" dirty="0" smtClean="0"/>
              <a:t>AND</a:t>
            </a:r>
            <a:br>
              <a:rPr lang="en-US" sz="5400" dirty="0" smtClean="0"/>
            </a:br>
            <a:r>
              <a:rPr lang="en-US" sz="5400" dirty="0" smtClean="0"/>
              <a:t>ORDINARY LEAST SQUARES (OLS)</a:t>
            </a:r>
            <a:endParaRPr lang="en-US" sz="5400" dirty="0"/>
          </a:p>
        </p:txBody>
      </p:sp>
    </p:spTree>
    <p:extLst>
      <p:ext uri="{BB962C8B-B14F-4D97-AF65-F5344CB8AC3E}">
        <p14:creationId xmlns:p14="http://schemas.microsoft.com/office/powerpoint/2010/main" val="5832906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4400" y="2438400"/>
            <a:ext cx="7086599" cy="914400"/>
          </a:xfrm>
        </p:spPr>
        <p:txBody>
          <a:bodyPr>
            <a:normAutofit/>
          </a:bodyPr>
          <a:lstStyle/>
          <a:p>
            <a:pPr marL="0" indent="0" algn="ctr">
              <a:buNone/>
            </a:pPr>
            <a:r>
              <a:rPr lang="en-US" dirty="0" smtClean="0"/>
              <a:t>A statistical </a:t>
            </a:r>
            <a:r>
              <a:rPr lang="en-US" dirty="0"/>
              <a:t>process for estimating the relationships among variables. </a:t>
            </a:r>
            <a:endParaRPr lang="en-US" b="1" dirty="0"/>
          </a:p>
          <a:p>
            <a:pPr marL="0" indent="0" algn="ctr">
              <a:buNone/>
            </a:pPr>
            <a:endParaRPr lang="en-US" b="1" dirty="0"/>
          </a:p>
        </p:txBody>
      </p:sp>
      <p:sp>
        <p:nvSpPr>
          <p:cNvPr id="3" name="Title 2"/>
          <p:cNvSpPr>
            <a:spLocks noGrp="1"/>
          </p:cNvSpPr>
          <p:nvPr>
            <p:ph type="title"/>
          </p:nvPr>
        </p:nvSpPr>
        <p:spPr/>
        <p:txBody>
          <a:bodyPr/>
          <a:lstStyle/>
          <a:p>
            <a:r>
              <a:rPr lang="en-US" dirty="0" smtClean="0"/>
              <a:t>REGRESSION ANALYSIS</a:t>
            </a:r>
            <a:endParaRPr lang="en-US" dirty="0"/>
          </a:p>
        </p:txBody>
      </p:sp>
      <p:pic>
        <p:nvPicPr>
          <p:cNvPr id="3074" name="Picture 2" descr="https://madhureshkumar.files.wordpress.com/2015/07/cartoon_guide_regression.png?w=705"/>
          <p:cNvPicPr>
            <a:picLocks noChangeAspect="1" noChangeArrowheads="1"/>
          </p:cNvPicPr>
          <p:nvPr/>
        </p:nvPicPr>
        <p:blipFill rotWithShape="1">
          <a:blip r:embed="rId3">
            <a:extLst>
              <a:ext uri="{28A0092B-C50C-407E-A947-70E740481C1C}">
                <a14:useLocalDpi xmlns:a14="http://schemas.microsoft.com/office/drawing/2010/main" val="0"/>
              </a:ext>
            </a:extLst>
          </a:blip>
          <a:srcRect t="15777"/>
          <a:stretch/>
        </p:blipFill>
        <p:spPr bwMode="auto">
          <a:xfrm>
            <a:off x="838200" y="3259282"/>
            <a:ext cx="7827271" cy="3598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8122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675467"/>
            <a:ext cx="8610599" cy="3450696"/>
          </a:xfrm>
        </p:spPr>
        <p:txBody>
          <a:bodyPr numCol="2" spcCol="914400">
            <a:normAutofit lnSpcReduction="10000"/>
          </a:bodyPr>
          <a:lstStyle/>
          <a:p>
            <a:pPr marL="0" indent="0" algn="ctr">
              <a:buNone/>
            </a:pPr>
            <a:r>
              <a:rPr lang="en-US" sz="2000" b="1" dirty="0" smtClean="0"/>
              <a:t>Functional Relationship (Deterministic)</a:t>
            </a:r>
            <a:br>
              <a:rPr lang="en-US" sz="2000" b="1" dirty="0" smtClean="0"/>
            </a:br>
            <a:r>
              <a:rPr lang="en-US" sz="2000" dirty="0" smtClean="0"/>
              <a:t>An </a:t>
            </a:r>
            <a:r>
              <a:rPr lang="en-US" sz="2000" dirty="0"/>
              <a:t>exact relationship between the predictor </a:t>
            </a:r>
            <a:r>
              <a:rPr lang="en-US" sz="2000" i="1" dirty="0" smtClean="0"/>
              <a:t>X</a:t>
            </a:r>
            <a:r>
              <a:rPr lang="en-US" sz="2000" dirty="0"/>
              <a:t> and the response </a:t>
            </a:r>
            <a:r>
              <a:rPr lang="en-US" sz="2000" i="1" dirty="0" smtClean="0"/>
              <a:t>Y.</a:t>
            </a:r>
          </a:p>
          <a:p>
            <a:pPr marL="0" indent="0" algn="ctr">
              <a:buNone/>
            </a:pPr>
            <a:r>
              <a:rPr lang="en-US" sz="2000" dirty="0" smtClean="0"/>
              <a:t/>
            </a:r>
            <a:br>
              <a:rPr lang="en-US" sz="2000" dirty="0" smtClean="0"/>
            </a:br>
            <a:r>
              <a:rPr lang="en-US" sz="2000" dirty="0" smtClean="0">
                <a:solidFill>
                  <a:srgbClr val="00B050"/>
                </a:solidFill>
              </a:rPr>
              <a:t>Y </a:t>
            </a:r>
            <a:r>
              <a:rPr lang="en-US" sz="2000" dirty="0">
                <a:solidFill>
                  <a:srgbClr val="00B050"/>
                </a:solidFill>
              </a:rPr>
              <a:t>= f(X</a:t>
            </a:r>
            <a:r>
              <a:rPr lang="en-US" sz="2000" baseline="-25000" dirty="0">
                <a:solidFill>
                  <a:srgbClr val="00B050"/>
                </a:solidFill>
              </a:rPr>
              <a:t>1</a:t>
            </a:r>
            <a:r>
              <a:rPr lang="en-US" sz="2000" dirty="0">
                <a:solidFill>
                  <a:srgbClr val="00B050"/>
                </a:solidFill>
              </a:rPr>
              <a:t>,X</a:t>
            </a:r>
            <a:r>
              <a:rPr lang="en-US" sz="2000" baseline="-25000" dirty="0">
                <a:solidFill>
                  <a:srgbClr val="00B050"/>
                </a:solidFill>
              </a:rPr>
              <a:t>2</a:t>
            </a:r>
            <a:r>
              <a:rPr lang="en-US" sz="2000" dirty="0">
                <a:solidFill>
                  <a:srgbClr val="00B050"/>
                </a:solidFill>
              </a:rPr>
              <a:t>,...,</a:t>
            </a:r>
            <a:r>
              <a:rPr lang="en-US" sz="2000" dirty="0" err="1" smtClean="0">
                <a:solidFill>
                  <a:srgbClr val="00B050"/>
                </a:solidFill>
              </a:rPr>
              <a:t>X</a:t>
            </a:r>
            <a:r>
              <a:rPr lang="en-US" sz="2000" baseline="-25000" dirty="0" err="1" smtClean="0">
                <a:solidFill>
                  <a:srgbClr val="00B050"/>
                </a:solidFill>
              </a:rPr>
              <a:t>p</a:t>
            </a:r>
            <a:r>
              <a:rPr lang="en-US" sz="2000" dirty="0" smtClean="0">
                <a:solidFill>
                  <a:srgbClr val="00B050"/>
                </a:solidFill>
              </a:rPr>
              <a:t>)</a:t>
            </a:r>
            <a:endParaRPr lang="en-US" sz="2000" dirty="0">
              <a:solidFill>
                <a:srgbClr val="00B050"/>
              </a:solidFill>
            </a:endParaRPr>
          </a:p>
          <a:p>
            <a:pPr marL="0" indent="0" algn="ctr">
              <a:buNone/>
            </a:pPr>
            <a:r>
              <a:rPr lang="en-US" sz="2000" dirty="0">
                <a:solidFill>
                  <a:srgbClr val="00B050"/>
                </a:solidFill>
              </a:rPr>
              <a:t>Y = </a:t>
            </a:r>
            <a:r>
              <a:rPr lang="en-US" sz="2000" dirty="0" smtClean="0">
                <a:solidFill>
                  <a:srgbClr val="00B050"/>
                </a:solidFill>
              </a:rPr>
              <a:t>3X</a:t>
            </a:r>
            <a:r>
              <a:rPr lang="en-US" sz="2000" baseline="-25000" dirty="0" smtClean="0">
                <a:solidFill>
                  <a:srgbClr val="00B050"/>
                </a:solidFill>
              </a:rPr>
              <a:t>1</a:t>
            </a:r>
            <a:r>
              <a:rPr lang="en-US" sz="2000" dirty="0" smtClean="0">
                <a:solidFill>
                  <a:srgbClr val="00B050"/>
                </a:solidFill>
              </a:rPr>
              <a:t>+4X</a:t>
            </a:r>
            <a:r>
              <a:rPr lang="en-US" sz="2000" baseline="-25000" dirty="0" smtClean="0">
                <a:solidFill>
                  <a:srgbClr val="00B050"/>
                </a:solidFill>
              </a:rPr>
              <a:t>2</a:t>
            </a:r>
            <a:endParaRPr lang="en-US" sz="2000" i="1" dirty="0" smtClean="0">
              <a:solidFill>
                <a:srgbClr val="00B050"/>
              </a:solidFill>
            </a:endParaRPr>
          </a:p>
          <a:p>
            <a:pPr marL="0" indent="0" algn="ctr">
              <a:buNone/>
            </a:pPr>
            <a:endParaRPr lang="en-US" sz="2000" dirty="0" smtClean="0"/>
          </a:p>
          <a:p>
            <a:pPr marL="0" indent="0" algn="ctr">
              <a:buNone/>
            </a:pPr>
            <a:endParaRPr lang="en-US" sz="2000" b="1" dirty="0" smtClean="0"/>
          </a:p>
          <a:p>
            <a:pPr marL="0" indent="0" algn="ctr">
              <a:buNone/>
            </a:pPr>
            <a:endParaRPr lang="en-US" sz="2000" b="1" dirty="0"/>
          </a:p>
          <a:p>
            <a:pPr marL="0" indent="0" algn="ctr">
              <a:buNone/>
            </a:pPr>
            <a:r>
              <a:rPr lang="en-US" sz="2000" b="1" dirty="0" smtClean="0"/>
              <a:t>Statistical Relationship </a:t>
            </a:r>
            <a:br>
              <a:rPr lang="en-US" sz="2000" b="1" dirty="0" smtClean="0"/>
            </a:br>
            <a:r>
              <a:rPr lang="en-US" sz="2000" b="1" dirty="0" smtClean="0"/>
              <a:t>(Stochastic : “Random”)</a:t>
            </a:r>
          </a:p>
          <a:p>
            <a:pPr marL="0" indent="0" algn="ctr">
              <a:buNone/>
            </a:pPr>
            <a:r>
              <a:rPr lang="en-US" sz="2000" b="1" dirty="0"/>
              <a:t> </a:t>
            </a:r>
            <a:r>
              <a:rPr lang="en-US" sz="2000" dirty="0" smtClean="0"/>
              <a:t>It is not </a:t>
            </a:r>
            <a:r>
              <a:rPr lang="en-US" sz="2000" dirty="0"/>
              <a:t>an exact relationship. It is instead a relationship in which </a:t>
            </a:r>
            <a:r>
              <a:rPr lang="en-US" sz="2000" dirty="0" smtClean="0"/>
              <a:t>“</a:t>
            </a:r>
            <a:r>
              <a:rPr lang="en-US" sz="2000" b="1" dirty="0" smtClean="0"/>
              <a:t>trend</a:t>
            </a:r>
            <a:r>
              <a:rPr lang="en-US" sz="2000" dirty="0" smtClean="0"/>
              <a:t>” </a:t>
            </a:r>
            <a:r>
              <a:rPr lang="en-US" sz="2000" dirty="0"/>
              <a:t>exists between the predictor </a:t>
            </a:r>
            <a:r>
              <a:rPr lang="en-US" sz="2000" dirty="0" smtClean="0"/>
              <a:t>X </a:t>
            </a:r>
            <a:r>
              <a:rPr lang="en-US" sz="2000" dirty="0"/>
              <a:t>and the response </a:t>
            </a:r>
            <a:r>
              <a:rPr lang="en-US" sz="2000" dirty="0" smtClean="0"/>
              <a:t>Y, </a:t>
            </a:r>
            <a:r>
              <a:rPr lang="en-US" sz="2000" dirty="0"/>
              <a:t>but there is also some </a:t>
            </a:r>
            <a:r>
              <a:rPr lang="en-US" sz="2000" dirty="0" smtClean="0"/>
              <a:t>“</a:t>
            </a:r>
            <a:r>
              <a:rPr lang="en-US" sz="2000" b="1" dirty="0" smtClean="0"/>
              <a:t>scatter</a:t>
            </a:r>
            <a:r>
              <a:rPr lang="en-US" sz="2000" dirty="0" smtClean="0"/>
              <a:t>.”</a:t>
            </a:r>
          </a:p>
          <a:p>
            <a:pPr marL="0" indent="0" algn="ctr">
              <a:buNone/>
            </a:pPr>
            <a:r>
              <a:rPr lang="en-US" sz="2000" dirty="0" smtClean="0"/>
              <a:t/>
            </a:r>
            <a:br>
              <a:rPr lang="en-US" sz="2000" dirty="0" smtClean="0"/>
            </a:br>
            <a:r>
              <a:rPr lang="en-US" sz="2000" dirty="0" smtClean="0">
                <a:solidFill>
                  <a:srgbClr val="00B050"/>
                </a:solidFill>
              </a:rPr>
              <a:t>Y </a:t>
            </a:r>
            <a:r>
              <a:rPr lang="en-US" sz="2000" dirty="0">
                <a:solidFill>
                  <a:srgbClr val="00B050"/>
                </a:solidFill>
              </a:rPr>
              <a:t>= f(X</a:t>
            </a:r>
            <a:r>
              <a:rPr lang="en-US" sz="2000" baseline="-25000" dirty="0">
                <a:solidFill>
                  <a:srgbClr val="00B050"/>
                </a:solidFill>
              </a:rPr>
              <a:t>1</a:t>
            </a:r>
            <a:r>
              <a:rPr lang="en-US" sz="2000" dirty="0">
                <a:solidFill>
                  <a:srgbClr val="00B050"/>
                </a:solidFill>
              </a:rPr>
              <a:t>,X</a:t>
            </a:r>
            <a:r>
              <a:rPr lang="en-US" sz="2000" baseline="-25000" dirty="0">
                <a:solidFill>
                  <a:srgbClr val="00B050"/>
                </a:solidFill>
              </a:rPr>
              <a:t>2</a:t>
            </a:r>
            <a:r>
              <a:rPr lang="en-US" sz="2000" dirty="0">
                <a:solidFill>
                  <a:srgbClr val="00B050"/>
                </a:solidFill>
              </a:rPr>
              <a:t>,...,</a:t>
            </a:r>
            <a:r>
              <a:rPr lang="en-US" sz="2000" dirty="0" err="1" smtClean="0">
                <a:solidFill>
                  <a:srgbClr val="00B050"/>
                </a:solidFill>
              </a:rPr>
              <a:t>X</a:t>
            </a:r>
            <a:r>
              <a:rPr lang="en-US" sz="2000" baseline="-25000" dirty="0" err="1" smtClean="0">
                <a:solidFill>
                  <a:srgbClr val="00B050"/>
                </a:solidFill>
              </a:rPr>
              <a:t>p</a:t>
            </a:r>
            <a:r>
              <a:rPr lang="en-US" sz="2000" dirty="0" smtClean="0">
                <a:solidFill>
                  <a:srgbClr val="00B050"/>
                </a:solidFill>
              </a:rPr>
              <a:t>) </a:t>
            </a:r>
            <a:r>
              <a:rPr lang="en-US" sz="2000" dirty="0">
                <a:solidFill>
                  <a:srgbClr val="00B050"/>
                </a:solidFill>
              </a:rPr>
              <a:t>+ </a:t>
            </a:r>
            <a:r>
              <a:rPr lang="el-GR" sz="2000" b="1" dirty="0" smtClean="0">
                <a:solidFill>
                  <a:srgbClr val="00B050"/>
                </a:solidFill>
              </a:rPr>
              <a:t>ε</a:t>
            </a:r>
            <a:endParaRPr lang="en-US" sz="2000" b="1" dirty="0" smtClean="0">
              <a:solidFill>
                <a:srgbClr val="00B050"/>
              </a:solidFill>
            </a:endParaRPr>
          </a:p>
          <a:p>
            <a:pPr marL="0" indent="0" algn="ctr">
              <a:buNone/>
            </a:pPr>
            <a:r>
              <a:rPr lang="en-US" sz="2000" dirty="0" smtClean="0"/>
              <a:t>where </a:t>
            </a:r>
            <a:r>
              <a:rPr lang="el-GR" sz="2000" b="1" dirty="0" smtClean="0">
                <a:solidFill>
                  <a:srgbClr val="00B050"/>
                </a:solidFill>
              </a:rPr>
              <a:t>ε</a:t>
            </a:r>
            <a:r>
              <a:rPr lang="en-US" sz="2000" dirty="0" smtClean="0"/>
              <a:t> = stochastic error term or “noise”</a:t>
            </a:r>
            <a:endParaRPr lang="en-US" sz="2000" dirty="0"/>
          </a:p>
        </p:txBody>
      </p:sp>
      <p:sp>
        <p:nvSpPr>
          <p:cNvPr id="3" name="Title 2"/>
          <p:cNvSpPr>
            <a:spLocks noGrp="1"/>
          </p:cNvSpPr>
          <p:nvPr>
            <p:ph type="title"/>
          </p:nvPr>
        </p:nvSpPr>
        <p:spPr/>
        <p:txBody>
          <a:bodyPr>
            <a:normAutofit fontScale="90000"/>
          </a:bodyPr>
          <a:lstStyle/>
          <a:p>
            <a:r>
              <a:rPr lang="en-US" dirty="0" smtClean="0"/>
              <a:t>FUNCTIONAL vs. STATISTICAL INFERENCE</a:t>
            </a:r>
            <a:endParaRPr lang="en-US" dirty="0"/>
          </a:p>
        </p:txBody>
      </p:sp>
      <p:pic>
        <p:nvPicPr>
          <p:cNvPr id="1026" name="Picture 2" descr="Deterministic Mode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5399"/>
            <a:ext cx="3619500" cy="1257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16372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lgn="ctr">
              <a:buNone/>
            </a:pPr>
            <a:r>
              <a:rPr lang="en-US" dirty="0">
                <a:solidFill>
                  <a:srgbClr val="00B050"/>
                </a:solidFill>
              </a:rPr>
              <a:t>Y = f(X</a:t>
            </a:r>
            <a:r>
              <a:rPr lang="en-US" baseline="-25000" dirty="0">
                <a:solidFill>
                  <a:srgbClr val="00B050"/>
                </a:solidFill>
              </a:rPr>
              <a:t>1</a:t>
            </a:r>
            <a:r>
              <a:rPr lang="en-US" dirty="0">
                <a:solidFill>
                  <a:srgbClr val="00B050"/>
                </a:solidFill>
              </a:rPr>
              <a:t>,X</a:t>
            </a:r>
            <a:r>
              <a:rPr lang="en-US" baseline="-25000" dirty="0">
                <a:solidFill>
                  <a:srgbClr val="00B050"/>
                </a:solidFill>
              </a:rPr>
              <a:t>2</a:t>
            </a:r>
            <a:r>
              <a:rPr lang="en-US" dirty="0">
                <a:solidFill>
                  <a:srgbClr val="00B050"/>
                </a:solidFill>
              </a:rPr>
              <a:t>,...,</a:t>
            </a:r>
            <a:r>
              <a:rPr lang="en-US" dirty="0" err="1" smtClean="0">
                <a:solidFill>
                  <a:srgbClr val="00B050"/>
                </a:solidFill>
              </a:rPr>
              <a:t>X</a:t>
            </a:r>
            <a:r>
              <a:rPr lang="en-US" baseline="-25000" dirty="0" err="1" smtClean="0">
                <a:solidFill>
                  <a:srgbClr val="00B050"/>
                </a:solidFill>
              </a:rPr>
              <a:t>p</a:t>
            </a:r>
            <a:r>
              <a:rPr lang="en-US" dirty="0" smtClean="0">
                <a:solidFill>
                  <a:srgbClr val="00B050"/>
                </a:solidFill>
              </a:rPr>
              <a:t>) </a:t>
            </a:r>
            <a:r>
              <a:rPr lang="en-US" dirty="0">
                <a:solidFill>
                  <a:srgbClr val="00B050"/>
                </a:solidFill>
              </a:rPr>
              <a:t>+ </a:t>
            </a:r>
            <a:r>
              <a:rPr lang="el-GR" dirty="0" smtClean="0">
                <a:solidFill>
                  <a:srgbClr val="00B050"/>
                </a:solidFill>
              </a:rPr>
              <a:t>ε</a:t>
            </a:r>
            <a:endParaRPr lang="en-US" dirty="0" smtClean="0">
              <a:solidFill>
                <a:srgbClr val="00B050"/>
              </a:solidFill>
            </a:endParaRPr>
          </a:p>
          <a:p>
            <a:pPr marL="0" indent="0" algn="ctr">
              <a:buNone/>
            </a:pPr>
            <a:endParaRPr lang="en-US" dirty="0"/>
          </a:p>
          <a:p>
            <a:pPr lvl="0"/>
            <a:r>
              <a:rPr lang="en-US" dirty="0" smtClean="0"/>
              <a:t>Relationship </a:t>
            </a:r>
            <a:r>
              <a:rPr lang="en-US" dirty="0"/>
              <a:t>is not </a:t>
            </a:r>
            <a:r>
              <a:rPr lang="en-US" dirty="0" smtClean="0"/>
              <a:t>perfect</a:t>
            </a:r>
            <a:endParaRPr lang="en-US" dirty="0"/>
          </a:p>
          <a:p>
            <a:pPr marL="0" indent="0">
              <a:buNone/>
            </a:pPr>
            <a:endParaRPr lang="en-US" dirty="0"/>
          </a:p>
          <a:p>
            <a:pPr lvl="0"/>
            <a:r>
              <a:rPr lang="en-US" dirty="0"/>
              <a:t>Y is the response (dependent) variable</a:t>
            </a:r>
          </a:p>
          <a:p>
            <a:pPr marL="0" indent="0">
              <a:buNone/>
            </a:pPr>
            <a:endParaRPr lang="en-US" dirty="0"/>
          </a:p>
          <a:p>
            <a:pPr lvl="0"/>
            <a:r>
              <a:rPr lang="en-US" dirty="0"/>
              <a:t>X</a:t>
            </a:r>
            <a:r>
              <a:rPr lang="en-US" baseline="-25000" dirty="0"/>
              <a:t>1</a:t>
            </a:r>
            <a:r>
              <a:rPr lang="en-US" dirty="0"/>
              <a:t>,X</a:t>
            </a:r>
            <a:r>
              <a:rPr lang="en-US" baseline="-25000" dirty="0"/>
              <a:t>2</a:t>
            </a:r>
            <a:r>
              <a:rPr lang="en-US" dirty="0"/>
              <a:t>,...,</a:t>
            </a:r>
            <a:r>
              <a:rPr lang="en-US" dirty="0" err="1" smtClean="0"/>
              <a:t>X</a:t>
            </a:r>
            <a:r>
              <a:rPr lang="en-US" baseline="-25000" dirty="0" err="1" smtClean="0"/>
              <a:t>p</a:t>
            </a:r>
            <a:r>
              <a:rPr lang="en-US" dirty="0" smtClean="0"/>
              <a:t> </a:t>
            </a:r>
            <a:r>
              <a:rPr lang="en-US" dirty="0"/>
              <a:t>are the predictor (independent) </a:t>
            </a:r>
            <a:r>
              <a:rPr lang="en-US" dirty="0" smtClean="0"/>
              <a:t>variables</a:t>
            </a:r>
          </a:p>
        </p:txBody>
      </p:sp>
      <p:sp>
        <p:nvSpPr>
          <p:cNvPr id="3" name="Title 2"/>
          <p:cNvSpPr>
            <a:spLocks noGrp="1"/>
          </p:cNvSpPr>
          <p:nvPr>
            <p:ph type="title"/>
          </p:nvPr>
        </p:nvSpPr>
        <p:spPr/>
        <p:txBody>
          <a:bodyPr>
            <a:normAutofit fontScale="90000"/>
          </a:bodyPr>
          <a:lstStyle/>
          <a:p>
            <a:r>
              <a:rPr lang="en-US" dirty="0" smtClean="0"/>
              <a:t>STATISTICAL (STOCHASTIC) RELATIONSHIP</a:t>
            </a:r>
            <a:endParaRPr lang="en-US" dirty="0"/>
          </a:p>
        </p:txBody>
      </p:sp>
    </p:spTree>
    <p:extLst>
      <p:ext uri="{BB962C8B-B14F-4D97-AF65-F5344CB8AC3E}">
        <p14:creationId xmlns:p14="http://schemas.microsoft.com/office/powerpoint/2010/main" val="25551629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38200" y="3124200"/>
            <a:ext cx="7408333" cy="1972733"/>
          </a:xfrm>
        </p:spPr>
        <p:txBody>
          <a:bodyPr/>
          <a:lstStyle/>
          <a:p>
            <a:pPr algn="ctr"/>
            <a:r>
              <a:rPr lang="en-US" dirty="0" smtClean="0"/>
              <a:t>Qualitative </a:t>
            </a:r>
            <a:r>
              <a:rPr lang="en-US" dirty="0"/>
              <a:t>variables capture the presence or absence of some non-numeric quantity</a:t>
            </a:r>
            <a:r>
              <a:rPr lang="en-US" dirty="0" smtClean="0"/>
              <a:t>.</a:t>
            </a:r>
          </a:p>
          <a:p>
            <a:pPr algn="ctr"/>
            <a:endParaRPr lang="en-US" dirty="0"/>
          </a:p>
          <a:p>
            <a:pPr algn="ctr"/>
            <a:r>
              <a:rPr lang="en-US" dirty="0" smtClean="0"/>
              <a:t>Binary </a:t>
            </a:r>
            <a:r>
              <a:rPr lang="en-US" dirty="0"/>
              <a:t>variable with values of 0 and </a:t>
            </a:r>
            <a:r>
              <a:rPr lang="en-US" dirty="0" smtClean="0"/>
              <a:t>1</a:t>
            </a:r>
            <a:endParaRPr lang="en-US" dirty="0"/>
          </a:p>
          <a:p>
            <a:pPr marL="0" indent="0" algn="ctr">
              <a:buNone/>
            </a:pPr>
            <a:endParaRPr lang="en-US" dirty="0"/>
          </a:p>
        </p:txBody>
      </p:sp>
      <p:sp>
        <p:nvSpPr>
          <p:cNvPr id="3" name="Title 2"/>
          <p:cNvSpPr>
            <a:spLocks noGrp="1"/>
          </p:cNvSpPr>
          <p:nvPr>
            <p:ph type="title"/>
          </p:nvPr>
        </p:nvSpPr>
        <p:spPr/>
        <p:txBody>
          <a:bodyPr>
            <a:normAutofit fontScale="90000"/>
          </a:bodyPr>
          <a:lstStyle/>
          <a:p>
            <a:r>
              <a:rPr lang="en-US" dirty="0" smtClean="0"/>
              <a:t>QUALITATIVE RESPONSE VARIABLES</a:t>
            </a:r>
            <a:endParaRPr lang="en-US" dirty="0"/>
          </a:p>
        </p:txBody>
      </p:sp>
    </p:spTree>
    <p:extLst>
      <p:ext uri="{BB962C8B-B14F-4D97-AF65-F5344CB8AC3E}">
        <p14:creationId xmlns:p14="http://schemas.microsoft.com/office/powerpoint/2010/main" val="31406882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600200" y="2971800"/>
            <a:ext cx="6781800" cy="3450696"/>
          </a:xfrm>
        </p:spPr>
        <p:txBody>
          <a:bodyPr>
            <a:normAutofit/>
          </a:bodyPr>
          <a:lstStyle/>
          <a:p>
            <a:r>
              <a:rPr lang="en-US" dirty="0" smtClean="0"/>
              <a:t>Over-Paid vs. Not Over-Paid</a:t>
            </a:r>
          </a:p>
          <a:p>
            <a:r>
              <a:rPr lang="en-US" dirty="0" smtClean="0"/>
              <a:t>Eligible vs. Ineligible</a:t>
            </a:r>
          </a:p>
          <a:p>
            <a:r>
              <a:rPr lang="en-US" dirty="0" smtClean="0"/>
              <a:t>Searched for Work vs. Did Not Search for Work</a:t>
            </a:r>
          </a:p>
          <a:p>
            <a:r>
              <a:rPr lang="en-US" dirty="0" smtClean="0"/>
              <a:t>Exhausted Benefits vs. Did Not Exhaust Benefits</a:t>
            </a:r>
          </a:p>
        </p:txBody>
      </p:sp>
      <p:sp>
        <p:nvSpPr>
          <p:cNvPr id="3" name="Title 2"/>
          <p:cNvSpPr>
            <a:spLocks noGrp="1"/>
          </p:cNvSpPr>
          <p:nvPr>
            <p:ph type="title"/>
          </p:nvPr>
        </p:nvSpPr>
        <p:spPr/>
        <p:txBody>
          <a:bodyPr>
            <a:normAutofit fontScale="90000"/>
          </a:bodyPr>
          <a:lstStyle/>
          <a:p>
            <a:r>
              <a:rPr lang="en-US" dirty="0" smtClean="0"/>
              <a:t>EXAMPLES OF A BINARY RESPONSE VARIABLE</a:t>
            </a:r>
            <a:endParaRPr lang="en-US" dirty="0"/>
          </a:p>
        </p:txBody>
      </p:sp>
    </p:spTree>
    <p:extLst>
      <p:ext uri="{BB962C8B-B14F-4D97-AF65-F5344CB8AC3E}">
        <p14:creationId xmlns:p14="http://schemas.microsoft.com/office/powerpoint/2010/main" val="41099518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a:t>Consider the simple model: </a:t>
            </a:r>
          </a:p>
          <a:p>
            <a:pPr marL="0" indent="0" algn="ctr">
              <a:buNone/>
            </a:pPr>
            <a:r>
              <a:rPr lang="en-US" sz="3300" dirty="0" smtClean="0">
                <a:solidFill>
                  <a:srgbClr val="00B050"/>
                </a:solidFill>
              </a:rPr>
              <a:t>Y</a:t>
            </a:r>
            <a:r>
              <a:rPr lang="en-US" sz="3300" baseline="-25000" dirty="0" smtClean="0">
                <a:solidFill>
                  <a:srgbClr val="00B050"/>
                </a:solidFill>
              </a:rPr>
              <a:t>i</a:t>
            </a:r>
            <a:r>
              <a:rPr lang="en-US" sz="3300" dirty="0" smtClean="0">
                <a:solidFill>
                  <a:srgbClr val="00B050"/>
                </a:solidFill>
              </a:rPr>
              <a:t> </a:t>
            </a:r>
            <a:r>
              <a:rPr lang="en-US" sz="3300" dirty="0">
                <a:solidFill>
                  <a:srgbClr val="00B050"/>
                </a:solidFill>
              </a:rPr>
              <a:t>= </a:t>
            </a:r>
            <a:r>
              <a:rPr lang="el-GR" sz="3300" dirty="0">
                <a:solidFill>
                  <a:srgbClr val="00B050"/>
                </a:solidFill>
              </a:rPr>
              <a:t>α</a:t>
            </a:r>
            <a:r>
              <a:rPr lang="en-US" sz="3300" dirty="0">
                <a:solidFill>
                  <a:srgbClr val="00B050"/>
                </a:solidFill>
              </a:rPr>
              <a:t> + </a:t>
            </a:r>
            <a:r>
              <a:rPr lang="el-GR" sz="3300" dirty="0">
                <a:solidFill>
                  <a:srgbClr val="00B050"/>
                </a:solidFill>
              </a:rPr>
              <a:t>β</a:t>
            </a:r>
            <a:r>
              <a:rPr lang="en-US" sz="3300" dirty="0" smtClean="0">
                <a:solidFill>
                  <a:srgbClr val="00B050"/>
                </a:solidFill>
              </a:rPr>
              <a:t>X</a:t>
            </a:r>
            <a:r>
              <a:rPr lang="en-US" sz="3300" baseline="-25000" dirty="0" smtClean="0">
                <a:solidFill>
                  <a:srgbClr val="00B050"/>
                </a:solidFill>
              </a:rPr>
              <a:t>i</a:t>
            </a:r>
            <a:r>
              <a:rPr lang="en-US" sz="3300" dirty="0" smtClean="0">
                <a:solidFill>
                  <a:srgbClr val="00B050"/>
                </a:solidFill>
              </a:rPr>
              <a:t>+ </a:t>
            </a:r>
            <a:r>
              <a:rPr lang="el-GR" sz="3300" dirty="0" smtClean="0">
                <a:solidFill>
                  <a:srgbClr val="00B050"/>
                </a:solidFill>
              </a:rPr>
              <a:t>ε</a:t>
            </a:r>
            <a:r>
              <a:rPr lang="el-GR" sz="3300" baseline="-25000" dirty="0" smtClean="0">
                <a:solidFill>
                  <a:srgbClr val="00B050"/>
                </a:solidFill>
              </a:rPr>
              <a:t>i</a:t>
            </a:r>
            <a:endParaRPr lang="en-US" sz="3300" i="1" baseline="-25000" dirty="0">
              <a:solidFill>
                <a:srgbClr val="00B050"/>
              </a:solidFill>
            </a:endParaRPr>
          </a:p>
          <a:p>
            <a:pPr marL="0" indent="0">
              <a:buNone/>
            </a:pPr>
            <a:r>
              <a:rPr lang="en-US" dirty="0" smtClean="0"/>
              <a:t/>
            </a:r>
            <a:br>
              <a:rPr lang="en-US" dirty="0" smtClean="0"/>
            </a:br>
            <a:r>
              <a:rPr lang="en-US" dirty="0" smtClean="0"/>
              <a:t>where </a:t>
            </a:r>
            <a:r>
              <a:rPr lang="en-US" dirty="0" smtClean="0">
                <a:solidFill>
                  <a:srgbClr val="00B050"/>
                </a:solidFill>
              </a:rPr>
              <a:t>X</a:t>
            </a:r>
            <a:r>
              <a:rPr lang="en-US" baseline="-25000" dirty="0" smtClean="0">
                <a:solidFill>
                  <a:srgbClr val="00B050"/>
                </a:solidFill>
              </a:rPr>
              <a:t> </a:t>
            </a:r>
            <a:r>
              <a:rPr lang="en-US" dirty="0">
                <a:solidFill>
                  <a:srgbClr val="00B050"/>
                </a:solidFill>
              </a:rPr>
              <a:t>= EDUCATION </a:t>
            </a:r>
            <a:r>
              <a:rPr lang="en-US" dirty="0" smtClean="0"/>
              <a:t>(Continuous)</a:t>
            </a:r>
            <a:endParaRPr lang="en-US" dirty="0"/>
          </a:p>
          <a:p>
            <a:pPr marL="0" indent="0">
              <a:buNone/>
            </a:pPr>
            <a:r>
              <a:rPr lang="en-US" dirty="0">
                <a:solidFill>
                  <a:srgbClr val="00B050"/>
                </a:solidFill>
              </a:rPr>
              <a:t>Y</a:t>
            </a:r>
            <a:r>
              <a:rPr lang="en-US" baseline="-25000" dirty="0">
                <a:solidFill>
                  <a:srgbClr val="00B050"/>
                </a:solidFill>
              </a:rPr>
              <a:t>i</a:t>
            </a:r>
            <a:r>
              <a:rPr lang="en-US" dirty="0">
                <a:solidFill>
                  <a:srgbClr val="00B050"/>
                </a:solidFill>
              </a:rPr>
              <a:t> = </a:t>
            </a:r>
            <a:r>
              <a:rPr lang="en-US" sz="3500" b="1" dirty="0">
                <a:solidFill>
                  <a:srgbClr val="00B050"/>
                </a:solidFill>
              </a:rPr>
              <a:t>1</a:t>
            </a:r>
            <a:r>
              <a:rPr lang="en-US" dirty="0">
                <a:solidFill>
                  <a:srgbClr val="00B050"/>
                </a:solidFill>
              </a:rPr>
              <a:t> </a:t>
            </a:r>
            <a:r>
              <a:rPr lang="en-US" dirty="0"/>
              <a:t>if </a:t>
            </a:r>
            <a:r>
              <a:rPr lang="en-US" dirty="0" smtClean="0"/>
              <a:t>EXHAUSTED BENEFITS</a:t>
            </a:r>
            <a:endParaRPr lang="en-US" dirty="0"/>
          </a:p>
          <a:p>
            <a:pPr marL="0" indent="0">
              <a:buNone/>
            </a:pPr>
            <a:r>
              <a:rPr lang="en-US" dirty="0">
                <a:solidFill>
                  <a:srgbClr val="00B050"/>
                </a:solidFill>
              </a:rPr>
              <a:t>Y</a:t>
            </a:r>
            <a:r>
              <a:rPr lang="en-US" baseline="-25000" dirty="0">
                <a:solidFill>
                  <a:srgbClr val="00B050"/>
                </a:solidFill>
              </a:rPr>
              <a:t>i</a:t>
            </a:r>
            <a:r>
              <a:rPr lang="en-US" dirty="0">
                <a:solidFill>
                  <a:srgbClr val="00B050"/>
                </a:solidFill>
              </a:rPr>
              <a:t> = </a:t>
            </a:r>
            <a:r>
              <a:rPr lang="en-US" sz="3500" b="1" dirty="0">
                <a:solidFill>
                  <a:srgbClr val="00B050"/>
                </a:solidFill>
              </a:rPr>
              <a:t>0</a:t>
            </a:r>
            <a:r>
              <a:rPr lang="en-US" dirty="0">
                <a:solidFill>
                  <a:srgbClr val="00B050"/>
                </a:solidFill>
              </a:rPr>
              <a:t> </a:t>
            </a:r>
            <a:r>
              <a:rPr lang="en-US" dirty="0"/>
              <a:t>if </a:t>
            </a:r>
            <a:r>
              <a:rPr lang="en-US" dirty="0" smtClean="0"/>
              <a:t>DID NOT EXHAUST BENEFITS</a:t>
            </a:r>
          </a:p>
          <a:p>
            <a:pPr marL="0" indent="0">
              <a:buNone/>
            </a:pPr>
            <a:endParaRPr lang="en-US" dirty="0" smtClean="0"/>
          </a:p>
          <a:p>
            <a:pPr marL="0" indent="0">
              <a:buNone/>
            </a:pPr>
            <a:r>
              <a:rPr lang="en-US" dirty="0" smtClean="0"/>
              <a:t>The dichotomous </a:t>
            </a:r>
            <a:r>
              <a:rPr lang="en-US" dirty="0"/>
              <a:t>Y</a:t>
            </a:r>
            <a:r>
              <a:rPr lang="en-US" baseline="-25000" dirty="0"/>
              <a:t>i </a:t>
            </a:r>
            <a:r>
              <a:rPr lang="en-US" baseline="-25000" dirty="0" smtClean="0"/>
              <a:t> </a:t>
            </a:r>
            <a:r>
              <a:rPr lang="en-US" dirty="0" smtClean="0"/>
              <a:t>is represented as a linear function of X.</a:t>
            </a:r>
            <a:endParaRPr lang="en-US" dirty="0"/>
          </a:p>
          <a:p>
            <a:pPr marL="0" indent="0">
              <a:buNone/>
            </a:pPr>
            <a:endParaRPr lang="en-US" dirty="0"/>
          </a:p>
        </p:txBody>
      </p:sp>
      <p:sp>
        <p:nvSpPr>
          <p:cNvPr id="3" name="Title 2"/>
          <p:cNvSpPr>
            <a:spLocks noGrp="1"/>
          </p:cNvSpPr>
          <p:nvPr>
            <p:ph type="title"/>
          </p:nvPr>
        </p:nvSpPr>
        <p:spPr/>
        <p:txBody>
          <a:bodyPr/>
          <a:lstStyle/>
          <a:p>
            <a:r>
              <a:rPr lang="en-US" dirty="0" smtClean="0"/>
              <a:t>OBJECTIVE OF THE ANALYSIS</a:t>
            </a:r>
            <a:endParaRPr lang="en-US" dirty="0"/>
          </a:p>
        </p:txBody>
      </p:sp>
    </p:spTree>
    <p:extLst>
      <p:ext uri="{BB962C8B-B14F-4D97-AF65-F5344CB8AC3E}">
        <p14:creationId xmlns:p14="http://schemas.microsoft.com/office/powerpoint/2010/main" val="21508451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2675467"/>
            <a:ext cx="8686799" cy="3450696"/>
          </a:xfrm>
        </p:spPr>
        <p:txBody>
          <a:bodyPr>
            <a:normAutofit/>
          </a:bodyPr>
          <a:lstStyle/>
          <a:p>
            <a:pPr marL="0" indent="0" algn="ctr">
              <a:buNone/>
            </a:pPr>
            <a:r>
              <a:rPr lang="en-US" dirty="0" smtClean="0">
                <a:solidFill>
                  <a:srgbClr val="00B050"/>
                </a:solidFill>
              </a:rPr>
              <a:t>Y</a:t>
            </a:r>
            <a:r>
              <a:rPr lang="en-US" baseline="-25000" dirty="0" smtClean="0">
                <a:solidFill>
                  <a:srgbClr val="00B050"/>
                </a:solidFill>
              </a:rPr>
              <a:t>i</a:t>
            </a:r>
            <a:r>
              <a:rPr lang="en-US" dirty="0" smtClean="0">
                <a:solidFill>
                  <a:srgbClr val="00B050"/>
                </a:solidFill>
              </a:rPr>
              <a:t> </a:t>
            </a:r>
            <a:r>
              <a:rPr lang="en-US" dirty="0">
                <a:solidFill>
                  <a:srgbClr val="00B050"/>
                </a:solidFill>
              </a:rPr>
              <a:t>= </a:t>
            </a:r>
            <a:r>
              <a:rPr lang="el-GR" dirty="0">
                <a:solidFill>
                  <a:srgbClr val="00B050"/>
                </a:solidFill>
              </a:rPr>
              <a:t>α</a:t>
            </a:r>
            <a:r>
              <a:rPr lang="en-US" dirty="0">
                <a:solidFill>
                  <a:srgbClr val="00B050"/>
                </a:solidFill>
              </a:rPr>
              <a:t> + </a:t>
            </a:r>
            <a:r>
              <a:rPr lang="el-GR" dirty="0">
                <a:solidFill>
                  <a:srgbClr val="00B050"/>
                </a:solidFill>
              </a:rPr>
              <a:t>β</a:t>
            </a:r>
            <a:r>
              <a:rPr lang="en-US" dirty="0" smtClean="0">
                <a:solidFill>
                  <a:srgbClr val="00B050"/>
                </a:solidFill>
              </a:rPr>
              <a:t>X</a:t>
            </a:r>
            <a:r>
              <a:rPr lang="en-US" baseline="-25000" dirty="0" smtClean="0">
                <a:solidFill>
                  <a:srgbClr val="00B050"/>
                </a:solidFill>
              </a:rPr>
              <a:t>i</a:t>
            </a:r>
            <a:r>
              <a:rPr lang="en-US" dirty="0" smtClean="0">
                <a:solidFill>
                  <a:srgbClr val="00B050"/>
                </a:solidFill>
              </a:rPr>
              <a:t>+ </a:t>
            </a:r>
            <a:r>
              <a:rPr lang="el-GR" dirty="0" smtClean="0">
                <a:solidFill>
                  <a:srgbClr val="00B050"/>
                </a:solidFill>
              </a:rPr>
              <a:t>ε</a:t>
            </a:r>
            <a:r>
              <a:rPr lang="en-US" baseline="-25000" dirty="0" err="1" smtClean="0">
                <a:solidFill>
                  <a:srgbClr val="00B050"/>
                </a:solidFill>
              </a:rPr>
              <a:t>i</a:t>
            </a:r>
            <a:r>
              <a:rPr lang="en-US" dirty="0" smtClean="0">
                <a:solidFill>
                  <a:srgbClr val="00B050"/>
                </a:solidFill>
              </a:rPr>
              <a:t> </a:t>
            </a:r>
            <a:r>
              <a:rPr lang="en-US" dirty="0" smtClean="0"/>
              <a:t/>
            </a:r>
            <a:br>
              <a:rPr lang="en-US" dirty="0" smtClean="0"/>
            </a:br>
            <a:endParaRPr lang="en-US" dirty="0" smtClean="0"/>
          </a:p>
          <a:p>
            <a:pPr marL="0" indent="0" algn="ctr">
              <a:buNone/>
            </a:pPr>
            <a:r>
              <a:rPr lang="en-US" dirty="0" smtClean="0"/>
              <a:t>is called a </a:t>
            </a:r>
            <a:r>
              <a:rPr lang="en-US" b="1" dirty="0" smtClean="0"/>
              <a:t>linear probability model </a:t>
            </a:r>
            <a:r>
              <a:rPr lang="en-US" dirty="0" smtClean="0"/>
              <a:t>since the conditional expectation </a:t>
            </a:r>
            <a:r>
              <a:rPr lang="en-US" b="1" dirty="0" smtClean="0"/>
              <a:t>E(Y|X)</a:t>
            </a:r>
            <a:r>
              <a:rPr lang="en-US" dirty="0" smtClean="0"/>
              <a:t> can be interpreted as the conditional probability that the event will occur given X = X</a:t>
            </a:r>
            <a:r>
              <a:rPr lang="en-US" baseline="-25000" dirty="0" smtClean="0"/>
              <a:t>i</a:t>
            </a:r>
            <a:r>
              <a:rPr lang="en-US" dirty="0" smtClean="0"/>
              <a:t>; that is, </a:t>
            </a:r>
          </a:p>
          <a:p>
            <a:pPr marL="0" indent="0">
              <a:buNone/>
            </a:pPr>
            <a:endParaRPr lang="en-US" dirty="0"/>
          </a:p>
          <a:p>
            <a:pPr marL="0" indent="0" algn="ctr">
              <a:buNone/>
            </a:pPr>
            <a:r>
              <a:rPr lang="en-US" dirty="0" smtClean="0"/>
              <a:t>E(Y|X) </a:t>
            </a:r>
            <a:r>
              <a:rPr lang="en-US" b="1" dirty="0" smtClean="0">
                <a:solidFill>
                  <a:srgbClr val="00B050"/>
                </a:solidFill>
              </a:rPr>
              <a:t>=</a:t>
            </a:r>
            <a:r>
              <a:rPr lang="en-US" dirty="0" smtClean="0"/>
              <a:t> Probability(Y </a:t>
            </a:r>
            <a:r>
              <a:rPr lang="en-US" dirty="0"/>
              <a:t>= </a:t>
            </a:r>
            <a:r>
              <a:rPr lang="en-US" sz="3500" b="1" dirty="0"/>
              <a:t>1</a:t>
            </a:r>
            <a:r>
              <a:rPr lang="en-US" dirty="0"/>
              <a:t> | X</a:t>
            </a:r>
            <a:r>
              <a:rPr lang="en-US" dirty="0" smtClean="0"/>
              <a:t>) </a:t>
            </a:r>
            <a:r>
              <a:rPr lang="en-US" b="1" dirty="0" smtClean="0">
                <a:solidFill>
                  <a:srgbClr val="00B050"/>
                </a:solidFill>
              </a:rPr>
              <a:t>=</a:t>
            </a:r>
            <a:r>
              <a:rPr lang="en-US" dirty="0" smtClean="0"/>
              <a:t> f(X</a:t>
            </a:r>
            <a:r>
              <a:rPr lang="en-US" dirty="0"/>
              <a:t>) </a:t>
            </a:r>
            <a:r>
              <a:rPr lang="en-US" b="1" dirty="0" smtClean="0">
                <a:solidFill>
                  <a:srgbClr val="00B050"/>
                </a:solidFill>
              </a:rPr>
              <a:t>=</a:t>
            </a:r>
            <a:r>
              <a:rPr lang="en-US" dirty="0" smtClean="0"/>
              <a:t> </a:t>
            </a:r>
            <a:r>
              <a:rPr lang="el-GR" dirty="0"/>
              <a:t>α</a:t>
            </a:r>
            <a:r>
              <a:rPr lang="en-US" dirty="0"/>
              <a:t> + </a:t>
            </a:r>
            <a:r>
              <a:rPr lang="el-GR" dirty="0"/>
              <a:t>β</a:t>
            </a:r>
            <a:r>
              <a:rPr lang="en-US" dirty="0" smtClean="0"/>
              <a:t>X</a:t>
            </a:r>
            <a:endParaRPr lang="en-US" dirty="0"/>
          </a:p>
        </p:txBody>
      </p:sp>
      <p:sp>
        <p:nvSpPr>
          <p:cNvPr id="3" name="Title 2"/>
          <p:cNvSpPr>
            <a:spLocks noGrp="1"/>
          </p:cNvSpPr>
          <p:nvPr>
            <p:ph type="title"/>
          </p:nvPr>
        </p:nvSpPr>
        <p:spPr/>
        <p:txBody>
          <a:bodyPr>
            <a:normAutofit fontScale="90000"/>
          </a:bodyPr>
          <a:lstStyle/>
          <a:p>
            <a:r>
              <a:rPr lang="en-US" dirty="0" smtClean="0"/>
              <a:t>OBJECTIVE OF THE ANALYSIS (CONT.)</a:t>
            </a:r>
            <a:endParaRPr lang="en-US" dirty="0"/>
          </a:p>
        </p:txBody>
      </p:sp>
    </p:spTree>
    <p:extLst>
      <p:ext uri="{BB962C8B-B14F-4D97-AF65-F5344CB8AC3E}">
        <p14:creationId xmlns:p14="http://schemas.microsoft.com/office/powerpoint/2010/main" val="2205053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3200400"/>
            <a:ext cx="8686799" cy="1905000"/>
          </a:xfrm>
        </p:spPr>
        <p:txBody>
          <a:bodyPr/>
          <a:lstStyle/>
          <a:p>
            <a:pPr marL="457200" indent="-457200">
              <a:buFont typeface="+mj-lt"/>
              <a:buAutoNum type="arabicPeriod"/>
            </a:pPr>
            <a:r>
              <a:rPr lang="en-US" dirty="0" smtClean="0"/>
              <a:t>Which claimants should be put on mail claims?</a:t>
            </a:r>
          </a:p>
          <a:p>
            <a:pPr marL="457200" indent="-457200">
              <a:buFont typeface="+mj-lt"/>
              <a:buAutoNum type="arabicPeriod"/>
            </a:pPr>
            <a:r>
              <a:rPr lang="en-US" dirty="0" smtClean="0"/>
              <a:t>Which claimants should receive job placement assistance?</a:t>
            </a:r>
          </a:p>
          <a:p>
            <a:pPr marL="457200" indent="-457200">
              <a:buFont typeface="+mj-lt"/>
              <a:buAutoNum type="arabicPeriod"/>
            </a:pPr>
            <a:r>
              <a:rPr lang="en-US" dirty="0" smtClean="0"/>
              <a:t>Which claimants should receive seated periodic interviews?</a:t>
            </a:r>
          </a:p>
          <a:p>
            <a:pPr marL="457200" indent="-457200">
              <a:buFont typeface="+mj-lt"/>
              <a:buAutoNum type="arabicPeriod"/>
            </a:pPr>
            <a:r>
              <a:rPr lang="en-US" dirty="0" smtClean="0"/>
              <a:t>Which employers should be investigated for tax evasion?</a:t>
            </a:r>
            <a:endParaRPr lang="en-US" dirty="0"/>
          </a:p>
        </p:txBody>
      </p:sp>
      <p:sp>
        <p:nvSpPr>
          <p:cNvPr id="3" name="Title 2"/>
          <p:cNvSpPr>
            <a:spLocks noGrp="1"/>
          </p:cNvSpPr>
          <p:nvPr>
            <p:ph type="title"/>
          </p:nvPr>
        </p:nvSpPr>
        <p:spPr/>
        <p:txBody>
          <a:bodyPr/>
          <a:lstStyle/>
          <a:p>
            <a:r>
              <a:rPr lang="en-US" dirty="0" smtClean="0"/>
              <a:t>USES OF THE ANALYSIS</a:t>
            </a:r>
            <a:endParaRPr lang="en-US" dirty="0"/>
          </a:p>
        </p:txBody>
      </p:sp>
    </p:spTree>
    <p:extLst>
      <p:ext uri="{BB962C8B-B14F-4D97-AF65-F5344CB8AC3E}">
        <p14:creationId xmlns:p14="http://schemas.microsoft.com/office/powerpoint/2010/main" val="3398676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2438400"/>
            <a:ext cx="7408333" cy="4114800"/>
          </a:xfrm>
        </p:spPr>
        <p:txBody>
          <a:bodyPr>
            <a:normAutofit/>
          </a:bodyPr>
          <a:lstStyle/>
          <a:p>
            <a:pPr marL="457200" indent="-457200">
              <a:buFont typeface="+mj-lt"/>
              <a:buAutoNum type="arabicPeriod"/>
            </a:pPr>
            <a:r>
              <a:rPr lang="en-US" dirty="0" smtClean="0"/>
              <a:t>ORDINARY LEAST SQUARES (</a:t>
            </a:r>
            <a:r>
              <a:rPr lang="en-US" dirty="0"/>
              <a:t>OLS</a:t>
            </a:r>
            <a:r>
              <a:rPr lang="en-US" dirty="0" smtClean="0"/>
              <a:t>) </a:t>
            </a:r>
            <a:r>
              <a:rPr lang="en-US" dirty="0"/>
              <a:t/>
            </a:r>
            <a:br>
              <a:rPr lang="en-US" dirty="0"/>
            </a:br>
            <a:r>
              <a:rPr lang="en-US" sz="1800" dirty="0">
                <a:solidFill>
                  <a:srgbClr val="00B050"/>
                </a:solidFill>
              </a:rPr>
              <a:t>model binary variables using linear probability </a:t>
            </a:r>
            <a:r>
              <a:rPr lang="en-US" sz="1800" dirty="0" smtClean="0">
                <a:solidFill>
                  <a:srgbClr val="00B050"/>
                </a:solidFill>
              </a:rPr>
              <a:t>models. There </a:t>
            </a:r>
            <a:r>
              <a:rPr lang="en-US" sz="1800" dirty="0">
                <a:solidFill>
                  <a:srgbClr val="00B050"/>
                </a:solidFill>
              </a:rPr>
              <a:t>is constant variance in the errors (which is called </a:t>
            </a:r>
            <a:r>
              <a:rPr lang="en-US" sz="1800" b="1" dirty="0" smtClean="0">
                <a:solidFill>
                  <a:srgbClr val="00B050"/>
                </a:solidFill>
              </a:rPr>
              <a:t>homoscedasticity</a:t>
            </a:r>
            <a:r>
              <a:rPr lang="en-US" sz="1800" dirty="0" smtClean="0">
                <a:solidFill>
                  <a:srgbClr val="00B050"/>
                </a:solidFill>
              </a:rPr>
              <a:t>). </a:t>
            </a:r>
          </a:p>
          <a:p>
            <a:pPr marL="457200" lvl="0" indent="-457200">
              <a:buClr>
                <a:srgbClr val="31B6FD"/>
              </a:buClr>
              <a:buFont typeface="+mj-lt"/>
              <a:buAutoNum type="arabicPeriod"/>
            </a:pPr>
            <a:r>
              <a:rPr lang="en-US" dirty="0" smtClean="0"/>
              <a:t>WEIGHTED LEAST SQUARES</a:t>
            </a:r>
            <a:r>
              <a:rPr lang="en-US" dirty="0"/>
              <a:t/>
            </a:r>
            <a:br>
              <a:rPr lang="en-US" dirty="0"/>
            </a:br>
            <a:r>
              <a:rPr lang="en-US" sz="1900" dirty="0">
                <a:solidFill>
                  <a:srgbClr val="00B050"/>
                </a:solidFill>
              </a:rPr>
              <a:t>can be used when the ordinary least squares assumption of constant variance in the errors is violated (which is called </a:t>
            </a:r>
            <a:r>
              <a:rPr lang="en-US" sz="1900" b="1" dirty="0" smtClean="0">
                <a:solidFill>
                  <a:srgbClr val="00B050"/>
                </a:solidFill>
              </a:rPr>
              <a:t>heteroscedasticity</a:t>
            </a:r>
            <a:r>
              <a:rPr lang="en-US" sz="1900" dirty="0" smtClean="0">
                <a:solidFill>
                  <a:srgbClr val="00B050"/>
                </a:solidFill>
              </a:rPr>
              <a:t>).</a:t>
            </a:r>
            <a:endParaRPr lang="en-US" sz="1900" dirty="0">
              <a:solidFill>
                <a:srgbClr val="00B050"/>
              </a:solidFill>
            </a:endParaRPr>
          </a:p>
          <a:p>
            <a:pPr marL="457200" indent="-457200">
              <a:buFont typeface="+mj-lt"/>
              <a:buAutoNum type="arabicPeriod"/>
            </a:pPr>
            <a:r>
              <a:rPr lang="en-US" dirty="0"/>
              <a:t>DISCRIMINANT </a:t>
            </a:r>
            <a:r>
              <a:rPr lang="en-US" dirty="0" smtClean="0"/>
              <a:t>ANALYSIS</a:t>
            </a:r>
            <a:r>
              <a:rPr lang="en-US" dirty="0"/>
              <a:t/>
            </a:r>
            <a:br>
              <a:rPr lang="en-US" dirty="0"/>
            </a:br>
            <a:r>
              <a:rPr lang="en-US" sz="1900" dirty="0">
                <a:solidFill>
                  <a:srgbClr val="00B050"/>
                </a:solidFill>
              </a:rPr>
              <a:t>predicts membership in a group or category based on observed values of several continuous variables. </a:t>
            </a:r>
          </a:p>
          <a:p>
            <a:pPr marL="457200" indent="-457200">
              <a:buFont typeface="+mj-lt"/>
              <a:buAutoNum type="arabicPeriod"/>
            </a:pPr>
            <a:r>
              <a:rPr lang="en-US" dirty="0" smtClean="0"/>
              <a:t>LOGISTIC REGRESSION</a:t>
            </a:r>
            <a:r>
              <a:rPr lang="en-US" dirty="0">
                <a:sym typeface="Wingdings"/>
              </a:rPr>
              <a:t> </a:t>
            </a:r>
            <a:r>
              <a:rPr lang="en-US" dirty="0" smtClean="0">
                <a:sym typeface="Wingdings"/>
              </a:rPr>
              <a:t>(LOGIT)</a:t>
            </a:r>
            <a:br>
              <a:rPr lang="en-US" dirty="0" smtClean="0">
                <a:sym typeface="Wingdings"/>
              </a:rPr>
            </a:br>
            <a:r>
              <a:rPr lang="en-US" sz="1900" dirty="0" smtClean="0">
                <a:solidFill>
                  <a:srgbClr val="00B050"/>
                </a:solidFill>
                <a:sym typeface="Wingdings"/>
              </a:rPr>
              <a:t>estimates </a:t>
            </a:r>
            <a:r>
              <a:rPr lang="en-US" sz="1900" dirty="0">
                <a:solidFill>
                  <a:srgbClr val="00B050"/>
                </a:solidFill>
                <a:sym typeface="Wingdings"/>
              </a:rPr>
              <a:t>the probability of an </a:t>
            </a:r>
            <a:r>
              <a:rPr lang="en-US" sz="1900" dirty="0" smtClean="0">
                <a:solidFill>
                  <a:srgbClr val="00B050"/>
                </a:solidFill>
                <a:sym typeface="Wingdings"/>
              </a:rPr>
              <a:t>outcome. </a:t>
            </a:r>
            <a:endParaRPr lang="en-US" sz="1900" dirty="0">
              <a:solidFill>
                <a:srgbClr val="00B050"/>
              </a:solidFill>
            </a:endParaRPr>
          </a:p>
        </p:txBody>
      </p:sp>
      <p:sp>
        <p:nvSpPr>
          <p:cNvPr id="3" name="Title 2"/>
          <p:cNvSpPr>
            <a:spLocks noGrp="1"/>
          </p:cNvSpPr>
          <p:nvPr>
            <p:ph type="title"/>
          </p:nvPr>
        </p:nvSpPr>
        <p:spPr>
          <a:xfrm>
            <a:off x="76200" y="338328"/>
            <a:ext cx="8991600" cy="1252728"/>
          </a:xfrm>
        </p:spPr>
        <p:txBody>
          <a:bodyPr>
            <a:noAutofit/>
          </a:bodyPr>
          <a:lstStyle/>
          <a:p>
            <a:r>
              <a:rPr lang="en-US" sz="3600" b="1" dirty="0" smtClean="0"/>
              <a:t>Possible Techniques </a:t>
            </a:r>
            <a:br>
              <a:rPr lang="en-US" sz="3600" b="1" dirty="0" smtClean="0"/>
            </a:br>
            <a:r>
              <a:rPr lang="en-US" sz="3600" dirty="0" smtClean="0"/>
              <a:t>if </a:t>
            </a:r>
            <a:r>
              <a:rPr lang="en-US" sz="3600" dirty="0"/>
              <a:t>a </a:t>
            </a:r>
            <a:r>
              <a:rPr lang="en-US" sz="3600" dirty="0" smtClean="0"/>
              <a:t>Dependent Variable </a:t>
            </a:r>
            <a:r>
              <a:rPr lang="en-US" sz="3600" dirty="0"/>
              <a:t>is </a:t>
            </a:r>
            <a:r>
              <a:rPr lang="en-US" sz="3600" dirty="0" smtClean="0"/>
              <a:t>a Binary Outcome:</a:t>
            </a:r>
            <a:endParaRPr lang="en-US" sz="3600" dirty="0"/>
          </a:p>
        </p:txBody>
      </p:sp>
    </p:spTree>
    <p:extLst>
      <p:ext uri="{BB962C8B-B14F-4D97-AF65-F5344CB8AC3E}">
        <p14:creationId xmlns:p14="http://schemas.microsoft.com/office/powerpoint/2010/main" val="1836947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ORDINARY LEAST SQUARES</a:t>
            </a:r>
            <a:endParaRPr lang="en-US" dirty="0"/>
          </a:p>
        </p:txBody>
      </p:sp>
      <p:sp>
        <p:nvSpPr>
          <p:cNvPr id="2" name="TextBox 1"/>
          <p:cNvSpPr txBox="1"/>
          <p:nvPr/>
        </p:nvSpPr>
        <p:spPr>
          <a:xfrm>
            <a:off x="235085" y="5410200"/>
            <a:ext cx="8686800" cy="646331"/>
          </a:xfrm>
          <a:prstGeom prst="rect">
            <a:avLst/>
          </a:prstGeom>
          <a:noFill/>
        </p:spPr>
        <p:txBody>
          <a:bodyPr wrap="square" rtlCol="0">
            <a:spAutoFit/>
          </a:bodyPr>
          <a:lstStyle/>
          <a:p>
            <a:pPr algn="ctr"/>
            <a:r>
              <a:rPr lang="en-US" dirty="0">
                <a:solidFill>
                  <a:srgbClr val="002060"/>
                </a:solidFill>
              </a:rPr>
              <a:t>The goal of OLS is to closely "fit" a function with the data. </a:t>
            </a:r>
            <a:endParaRPr lang="en-US" dirty="0" smtClean="0">
              <a:solidFill>
                <a:srgbClr val="002060"/>
              </a:solidFill>
            </a:endParaRPr>
          </a:p>
          <a:p>
            <a:pPr algn="ctr"/>
            <a:r>
              <a:rPr lang="en-US" dirty="0" smtClean="0">
                <a:solidFill>
                  <a:srgbClr val="002060"/>
                </a:solidFill>
              </a:rPr>
              <a:t>It </a:t>
            </a:r>
            <a:r>
              <a:rPr lang="en-US" dirty="0">
                <a:solidFill>
                  <a:srgbClr val="002060"/>
                </a:solidFill>
              </a:rPr>
              <a:t>does so by minimizing the sum of squared errors from the data.</a:t>
            </a:r>
          </a:p>
        </p:txBody>
      </p:sp>
    </p:spTree>
    <p:extLst>
      <p:ext uri="{BB962C8B-B14F-4D97-AF65-F5344CB8AC3E}">
        <p14:creationId xmlns:p14="http://schemas.microsoft.com/office/powerpoint/2010/main" val="3605721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STATISTICAL MODEL</a:t>
            </a:r>
            <a:endParaRPr lang="en-US" dirty="0"/>
          </a:p>
        </p:txBody>
      </p:sp>
      <p:sp>
        <p:nvSpPr>
          <p:cNvPr id="2" name="TextBox 1"/>
          <p:cNvSpPr txBox="1"/>
          <p:nvPr/>
        </p:nvSpPr>
        <p:spPr>
          <a:xfrm>
            <a:off x="1524000" y="2895600"/>
            <a:ext cx="6172200" cy="3231654"/>
          </a:xfrm>
          <a:prstGeom prst="rect">
            <a:avLst/>
          </a:prstGeom>
          <a:noFill/>
        </p:spPr>
        <p:txBody>
          <a:bodyPr wrap="square" rtlCol="0">
            <a:spAutoFit/>
          </a:bodyPr>
          <a:lstStyle/>
          <a:p>
            <a:pPr algn="ctr"/>
            <a:r>
              <a:rPr lang="en-US" sz="3600" dirty="0" smtClean="0">
                <a:solidFill>
                  <a:srgbClr val="00B050"/>
                </a:solidFill>
              </a:rPr>
              <a:t>Y</a:t>
            </a:r>
            <a:r>
              <a:rPr lang="en-US" sz="3600" baseline="-25000" dirty="0" smtClean="0">
                <a:solidFill>
                  <a:srgbClr val="00B050"/>
                </a:solidFill>
              </a:rPr>
              <a:t>i</a:t>
            </a:r>
            <a:r>
              <a:rPr lang="en-US" sz="3600" dirty="0" smtClean="0">
                <a:solidFill>
                  <a:srgbClr val="00B050"/>
                </a:solidFill>
              </a:rPr>
              <a:t> </a:t>
            </a:r>
            <a:r>
              <a:rPr lang="en-US" sz="3600" dirty="0">
                <a:solidFill>
                  <a:srgbClr val="00B050"/>
                </a:solidFill>
              </a:rPr>
              <a:t>= </a:t>
            </a:r>
            <a:r>
              <a:rPr lang="el-GR" sz="3600" dirty="0" smtClean="0">
                <a:solidFill>
                  <a:srgbClr val="00B050"/>
                </a:solidFill>
              </a:rPr>
              <a:t>β</a:t>
            </a:r>
            <a:r>
              <a:rPr lang="en-US" sz="3600" baseline="-25000" dirty="0" smtClean="0">
                <a:solidFill>
                  <a:srgbClr val="00B050"/>
                </a:solidFill>
              </a:rPr>
              <a:t>0 </a:t>
            </a:r>
            <a:r>
              <a:rPr lang="en-US" sz="3600" dirty="0" smtClean="0">
                <a:solidFill>
                  <a:srgbClr val="00B050"/>
                </a:solidFill>
              </a:rPr>
              <a:t>+ </a:t>
            </a:r>
            <a:r>
              <a:rPr lang="el-GR" sz="3600" dirty="0" smtClean="0">
                <a:solidFill>
                  <a:srgbClr val="00B050"/>
                </a:solidFill>
              </a:rPr>
              <a:t>β</a:t>
            </a:r>
            <a:r>
              <a:rPr lang="en-US" sz="3600" baseline="-25000" dirty="0" smtClean="0">
                <a:solidFill>
                  <a:srgbClr val="00B050"/>
                </a:solidFill>
              </a:rPr>
              <a:t>1</a:t>
            </a:r>
            <a:r>
              <a:rPr lang="en-US" sz="3600" dirty="0" smtClean="0">
                <a:solidFill>
                  <a:srgbClr val="00B050"/>
                </a:solidFill>
              </a:rPr>
              <a:t>X</a:t>
            </a:r>
            <a:r>
              <a:rPr lang="en-US" sz="3600" baseline="-25000" dirty="0" smtClean="0">
                <a:solidFill>
                  <a:srgbClr val="00B050"/>
                </a:solidFill>
              </a:rPr>
              <a:t>i</a:t>
            </a:r>
            <a:r>
              <a:rPr lang="en-US" sz="3600" dirty="0" smtClean="0">
                <a:solidFill>
                  <a:srgbClr val="00B050"/>
                </a:solidFill>
              </a:rPr>
              <a:t>+ </a:t>
            </a:r>
            <a:r>
              <a:rPr lang="el-GR" sz="3600" dirty="0" smtClean="0">
                <a:solidFill>
                  <a:srgbClr val="00B050"/>
                </a:solidFill>
              </a:rPr>
              <a:t>ε</a:t>
            </a:r>
            <a:r>
              <a:rPr lang="en-US" baseline="-25000" dirty="0" err="1">
                <a:solidFill>
                  <a:srgbClr val="00B050"/>
                </a:solidFill>
              </a:rPr>
              <a:t>i</a:t>
            </a:r>
            <a:endParaRPr lang="en-US" dirty="0">
              <a:latin typeface="Times New Roman"/>
              <a:ea typeface="Times New Roman"/>
            </a:endParaRPr>
          </a:p>
          <a:p>
            <a:pPr marL="457200" marR="0" algn="ctr">
              <a:spcBef>
                <a:spcPts val="0"/>
              </a:spcBef>
              <a:spcAft>
                <a:spcPts val="0"/>
              </a:spcAft>
            </a:pPr>
            <a:endParaRPr lang="en-US" dirty="0" smtClean="0">
              <a:latin typeface="Times New Roman"/>
              <a:ea typeface="Times New Roman"/>
            </a:endParaRPr>
          </a:p>
          <a:p>
            <a:pPr marL="457200" marR="0">
              <a:spcBef>
                <a:spcPts val="0"/>
              </a:spcBef>
              <a:spcAft>
                <a:spcPts val="0"/>
              </a:spcAft>
            </a:pPr>
            <a:r>
              <a:rPr lang="en-US" dirty="0" smtClean="0">
                <a:solidFill>
                  <a:srgbClr val="00B050"/>
                </a:solidFill>
              </a:rPr>
              <a:t>Y</a:t>
            </a:r>
            <a:r>
              <a:rPr lang="en-US" baseline="-25000" dirty="0" smtClean="0">
                <a:solidFill>
                  <a:srgbClr val="00B050"/>
                </a:solidFill>
              </a:rPr>
              <a:t>i </a:t>
            </a:r>
            <a:r>
              <a:rPr lang="en-US" dirty="0" smtClean="0">
                <a:solidFill>
                  <a:srgbClr val="002060"/>
                </a:solidFill>
                <a:latin typeface="Times New Roman"/>
                <a:ea typeface="Times New Roman"/>
              </a:rPr>
              <a:t>= </a:t>
            </a:r>
            <a:r>
              <a:rPr lang="en-US" dirty="0">
                <a:solidFill>
                  <a:srgbClr val="002060"/>
                </a:solidFill>
                <a:ea typeface="Times New Roman"/>
              </a:rPr>
              <a:t>value of response variable on trial </a:t>
            </a:r>
            <a:r>
              <a:rPr lang="en-US" dirty="0" err="1" smtClean="0">
                <a:solidFill>
                  <a:srgbClr val="00B050"/>
                </a:solidFill>
                <a:ea typeface="Times New Roman"/>
              </a:rPr>
              <a:t>i</a:t>
            </a:r>
            <a:endParaRPr lang="en-US" sz="1050" dirty="0">
              <a:solidFill>
                <a:srgbClr val="00B050"/>
              </a:solidFill>
              <a:ea typeface="Times New Roman"/>
            </a:endParaRPr>
          </a:p>
          <a:p>
            <a:pPr marL="457200" marR="0">
              <a:spcBef>
                <a:spcPts val="0"/>
              </a:spcBef>
              <a:spcAft>
                <a:spcPts val="0"/>
              </a:spcAft>
            </a:pPr>
            <a:r>
              <a:rPr lang="en-US" dirty="0">
                <a:latin typeface="Times New Roman"/>
                <a:ea typeface="Times New Roman"/>
              </a:rPr>
              <a:t> </a:t>
            </a:r>
            <a:endParaRPr lang="en-US" sz="1050" dirty="0">
              <a:latin typeface="Times New Roman"/>
              <a:ea typeface="Times New Roman"/>
            </a:endParaRPr>
          </a:p>
          <a:p>
            <a:pPr marL="457200" marR="0">
              <a:spcBef>
                <a:spcPts val="0"/>
              </a:spcBef>
              <a:spcAft>
                <a:spcPts val="0"/>
              </a:spcAft>
            </a:pPr>
            <a:r>
              <a:rPr lang="el-GR" dirty="0">
                <a:solidFill>
                  <a:srgbClr val="00B050"/>
                </a:solidFill>
              </a:rPr>
              <a:t>β</a:t>
            </a:r>
            <a:r>
              <a:rPr lang="en-US" baseline="-25000" dirty="0">
                <a:solidFill>
                  <a:srgbClr val="00B050"/>
                </a:solidFill>
              </a:rPr>
              <a:t>0</a:t>
            </a:r>
            <a:r>
              <a:rPr lang="en-US" dirty="0" smtClean="0">
                <a:latin typeface="Times New Roman"/>
                <a:ea typeface="Times New Roman"/>
              </a:rPr>
              <a:t>, </a:t>
            </a:r>
            <a:r>
              <a:rPr lang="el-GR" dirty="0">
                <a:solidFill>
                  <a:srgbClr val="00B050"/>
                </a:solidFill>
              </a:rPr>
              <a:t>β</a:t>
            </a:r>
            <a:r>
              <a:rPr lang="en-US" baseline="-25000" dirty="0">
                <a:solidFill>
                  <a:srgbClr val="00B050"/>
                </a:solidFill>
              </a:rPr>
              <a:t>1</a:t>
            </a:r>
            <a:r>
              <a:rPr lang="en-US" dirty="0" smtClean="0">
                <a:latin typeface="Times New Roman"/>
                <a:ea typeface="Times New Roman"/>
              </a:rPr>
              <a:t> </a:t>
            </a:r>
            <a:r>
              <a:rPr lang="en-US" dirty="0">
                <a:solidFill>
                  <a:srgbClr val="002060"/>
                </a:solidFill>
                <a:latin typeface="Times New Roman"/>
                <a:ea typeface="Times New Roman"/>
              </a:rPr>
              <a:t>=</a:t>
            </a:r>
            <a:r>
              <a:rPr lang="en-US" dirty="0">
                <a:latin typeface="Times New Roman"/>
                <a:ea typeface="Times New Roman"/>
              </a:rPr>
              <a:t> </a:t>
            </a:r>
            <a:r>
              <a:rPr lang="en-US" dirty="0">
                <a:solidFill>
                  <a:srgbClr val="002060"/>
                </a:solidFill>
                <a:ea typeface="Times New Roman"/>
              </a:rPr>
              <a:t>parameters of the population</a:t>
            </a:r>
            <a:endParaRPr lang="en-US" sz="1050" dirty="0">
              <a:solidFill>
                <a:srgbClr val="002060"/>
              </a:solidFill>
              <a:ea typeface="Times New Roman"/>
            </a:endParaRPr>
          </a:p>
          <a:p>
            <a:pPr marL="457200" marR="0">
              <a:spcBef>
                <a:spcPts val="0"/>
              </a:spcBef>
              <a:spcAft>
                <a:spcPts val="0"/>
              </a:spcAft>
            </a:pPr>
            <a:r>
              <a:rPr lang="en-US" dirty="0">
                <a:latin typeface="Times New Roman"/>
                <a:ea typeface="Times New Roman"/>
              </a:rPr>
              <a:t> </a:t>
            </a:r>
            <a:endParaRPr lang="en-US" sz="1050" dirty="0">
              <a:latin typeface="Times New Roman"/>
              <a:ea typeface="Times New Roman"/>
            </a:endParaRPr>
          </a:p>
          <a:p>
            <a:pPr marL="457200" marR="0">
              <a:spcBef>
                <a:spcPts val="0"/>
              </a:spcBef>
              <a:spcAft>
                <a:spcPts val="0"/>
              </a:spcAft>
            </a:pPr>
            <a:r>
              <a:rPr lang="en-US" dirty="0" smtClean="0">
                <a:solidFill>
                  <a:srgbClr val="00B050"/>
                </a:solidFill>
              </a:rPr>
              <a:t>X</a:t>
            </a:r>
            <a:r>
              <a:rPr lang="en-US" baseline="-25000" dirty="0" smtClean="0">
                <a:solidFill>
                  <a:srgbClr val="00B050"/>
                </a:solidFill>
              </a:rPr>
              <a:t>i</a:t>
            </a:r>
            <a:r>
              <a:rPr lang="en-US" dirty="0" smtClean="0">
                <a:latin typeface="Times New Roman"/>
                <a:ea typeface="Times New Roman"/>
              </a:rPr>
              <a:t> </a:t>
            </a:r>
            <a:r>
              <a:rPr lang="en-US" dirty="0">
                <a:solidFill>
                  <a:srgbClr val="002060"/>
                </a:solidFill>
                <a:latin typeface="Times New Roman"/>
                <a:ea typeface="Times New Roman"/>
              </a:rPr>
              <a:t>= </a:t>
            </a:r>
            <a:r>
              <a:rPr lang="en-US" dirty="0">
                <a:solidFill>
                  <a:srgbClr val="002060"/>
                </a:solidFill>
                <a:ea typeface="Times New Roman"/>
              </a:rPr>
              <a:t>known value</a:t>
            </a:r>
            <a:endParaRPr lang="en-US" sz="1050" dirty="0">
              <a:solidFill>
                <a:srgbClr val="002060"/>
              </a:solidFill>
              <a:ea typeface="Times New Roman"/>
            </a:endParaRPr>
          </a:p>
          <a:p>
            <a:pPr marL="457200" marR="0">
              <a:spcBef>
                <a:spcPts val="0"/>
              </a:spcBef>
              <a:spcAft>
                <a:spcPts val="0"/>
              </a:spcAft>
            </a:pPr>
            <a:r>
              <a:rPr lang="en-US" dirty="0">
                <a:latin typeface="Times New Roman"/>
                <a:ea typeface="Times New Roman"/>
              </a:rPr>
              <a:t> </a:t>
            </a:r>
            <a:endParaRPr lang="en-US" sz="1050" dirty="0">
              <a:latin typeface="Times New Roman"/>
              <a:ea typeface="Times New Roman"/>
            </a:endParaRPr>
          </a:p>
          <a:p>
            <a:pPr marL="457200"/>
            <a:r>
              <a:rPr lang="el-GR" dirty="0" smtClean="0">
                <a:solidFill>
                  <a:srgbClr val="00B050"/>
                </a:solidFill>
              </a:rPr>
              <a:t>ε</a:t>
            </a:r>
            <a:r>
              <a:rPr lang="en-US" baseline="-25000" dirty="0" err="1">
                <a:solidFill>
                  <a:srgbClr val="00B050"/>
                </a:solidFill>
              </a:rPr>
              <a:t>i</a:t>
            </a:r>
            <a:r>
              <a:rPr lang="en-US" dirty="0" smtClean="0">
                <a:latin typeface="Times New Roman"/>
                <a:ea typeface="Times New Roman"/>
              </a:rPr>
              <a:t> </a:t>
            </a:r>
            <a:r>
              <a:rPr lang="en-US" dirty="0">
                <a:solidFill>
                  <a:srgbClr val="002060"/>
                </a:solidFill>
                <a:ea typeface="Times New Roman"/>
              </a:rPr>
              <a:t>= random error</a:t>
            </a:r>
            <a:endParaRPr lang="en-US" sz="1050" dirty="0">
              <a:solidFill>
                <a:srgbClr val="002060"/>
              </a:solidFill>
              <a:ea typeface="Times New Roman"/>
            </a:endParaRPr>
          </a:p>
          <a:p>
            <a:endParaRPr lang="en-US" dirty="0"/>
          </a:p>
        </p:txBody>
      </p:sp>
    </p:spTree>
    <p:extLst>
      <p:ext uri="{BB962C8B-B14F-4D97-AF65-F5344CB8AC3E}">
        <p14:creationId xmlns:p14="http://schemas.microsoft.com/office/powerpoint/2010/main" val="7251404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 ASSUMPTIONS</a:t>
            </a:r>
            <a:endParaRPr lang="en-US" dirty="0"/>
          </a:p>
        </p:txBody>
      </p:sp>
      <p:sp>
        <p:nvSpPr>
          <p:cNvPr id="3" name="TextBox 2"/>
          <p:cNvSpPr txBox="1"/>
          <p:nvPr/>
        </p:nvSpPr>
        <p:spPr>
          <a:xfrm>
            <a:off x="228600" y="2362200"/>
            <a:ext cx="8686800" cy="3108543"/>
          </a:xfrm>
          <a:prstGeom prst="rect">
            <a:avLst/>
          </a:prstGeom>
          <a:noFill/>
        </p:spPr>
        <p:txBody>
          <a:bodyPr wrap="square" rtlCol="0">
            <a:spAutoFit/>
          </a:bodyPr>
          <a:lstStyle/>
          <a:p>
            <a:endParaRPr lang="en-US" sz="2800" b="1" dirty="0" smtClean="0">
              <a:solidFill>
                <a:srgbClr val="002060"/>
              </a:solidFill>
            </a:endParaRPr>
          </a:p>
          <a:p>
            <a:pPr marL="342900" indent="-342900">
              <a:buFont typeface="Arial" panose="020B0604020202020204" pitchFamily="34" charset="0"/>
              <a:buChar char="•"/>
            </a:pPr>
            <a:r>
              <a:rPr lang="en-US" sz="2800" dirty="0" smtClean="0">
                <a:solidFill>
                  <a:srgbClr val="002060"/>
                </a:solidFill>
              </a:rPr>
              <a:t>The </a:t>
            </a:r>
            <a:r>
              <a:rPr lang="en-US" sz="2800" dirty="0">
                <a:solidFill>
                  <a:srgbClr val="002060"/>
                </a:solidFill>
              </a:rPr>
              <a:t>model is </a:t>
            </a:r>
            <a:r>
              <a:rPr lang="en-US" sz="2800" b="1" dirty="0">
                <a:solidFill>
                  <a:srgbClr val="002060"/>
                </a:solidFill>
              </a:rPr>
              <a:t>linear</a:t>
            </a:r>
            <a:r>
              <a:rPr lang="en-US" sz="2800" dirty="0">
                <a:solidFill>
                  <a:srgbClr val="002060"/>
                </a:solidFill>
              </a:rPr>
              <a:t> in the coefficients of the </a:t>
            </a:r>
            <a:r>
              <a:rPr lang="en-US" sz="2800" dirty="0" smtClean="0">
                <a:solidFill>
                  <a:srgbClr val="002060"/>
                </a:solidFill>
              </a:rPr>
              <a:t>predictor</a:t>
            </a:r>
            <a:br>
              <a:rPr lang="en-US" sz="2800" dirty="0" smtClean="0">
                <a:solidFill>
                  <a:srgbClr val="002060"/>
                </a:solidFill>
              </a:rPr>
            </a:br>
            <a:endParaRPr lang="en-US" sz="2800" dirty="0" smtClean="0">
              <a:solidFill>
                <a:srgbClr val="002060"/>
              </a:solidFill>
            </a:endParaRPr>
          </a:p>
          <a:p>
            <a:pPr marL="342900" indent="-342900">
              <a:buFont typeface="Arial" panose="020B0604020202020204" pitchFamily="34" charset="0"/>
              <a:buChar char="•"/>
            </a:pPr>
            <a:r>
              <a:rPr lang="en-US" sz="2800" b="1" dirty="0" smtClean="0">
                <a:solidFill>
                  <a:srgbClr val="002060"/>
                </a:solidFill>
              </a:rPr>
              <a:t>Error Terms</a:t>
            </a:r>
            <a:r>
              <a:rPr lang="en-US" sz="2800" dirty="0" smtClean="0">
                <a:solidFill>
                  <a:srgbClr val="002060"/>
                </a:solidFill>
              </a:rPr>
              <a:t>:</a:t>
            </a:r>
          </a:p>
          <a:p>
            <a:pPr marL="800100" lvl="1" indent="-342900">
              <a:buFont typeface="Arial" panose="020B0604020202020204" pitchFamily="34" charset="0"/>
              <a:buChar char="•"/>
            </a:pPr>
            <a:r>
              <a:rPr lang="en-US" sz="2800" dirty="0" smtClean="0">
                <a:solidFill>
                  <a:srgbClr val="002060"/>
                </a:solidFill>
              </a:rPr>
              <a:t>Are from </a:t>
            </a:r>
            <a:r>
              <a:rPr lang="en-US" sz="2800" b="1" dirty="0" smtClean="0">
                <a:solidFill>
                  <a:srgbClr val="002060"/>
                </a:solidFill>
              </a:rPr>
              <a:t>normal distribution</a:t>
            </a:r>
          </a:p>
          <a:p>
            <a:pPr marL="800100" lvl="1" indent="-342900">
              <a:buFont typeface="Arial" panose="020B0604020202020204" pitchFamily="34" charset="0"/>
              <a:buChar char="•"/>
            </a:pPr>
            <a:r>
              <a:rPr lang="en-US" sz="2800" dirty="0" smtClean="0">
                <a:solidFill>
                  <a:srgbClr val="002060"/>
                </a:solidFill>
              </a:rPr>
              <a:t>Have </a:t>
            </a:r>
            <a:r>
              <a:rPr lang="en-US" sz="2800" b="1" dirty="0" smtClean="0">
                <a:solidFill>
                  <a:srgbClr val="002060"/>
                </a:solidFill>
              </a:rPr>
              <a:t>constant variance </a:t>
            </a:r>
            <a:r>
              <a:rPr lang="el-GR" sz="2800" b="1" dirty="0" smtClean="0">
                <a:solidFill>
                  <a:srgbClr val="002060"/>
                </a:solidFill>
              </a:rPr>
              <a:t>σ</a:t>
            </a:r>
            <a:r>
              <a:rPr lang="el-GR" sz="2800" b="1" dirty="0" smtClean="0">
                <a:solidFill>
                  <a:srgbClr val="002060"/>
                </a:solidFill>
                <a:latin typeface="Calibri"/>
              </a:rPr>
              <a:t>²</a:t>
            </a:r>
            <a:endParaRPr lang="en-US" sz="2800" b="1" dirty="0" smtClean="0">
              <a:solidFill>
                <a:srgbClr val="002060"/>
              </a:solidFill>
              <a:latin typeface="Calibri"/>
            </a:endParaRPr>
          </a:p>
          <a:p>
            <a:pPr marL="800100" lvl="1" indent="-342900">
              <a:buFont typeface="Arial" panose="020B0604020202020204" pitchFamily="34" charset="0"/>
              <a:buChar char="•"/>
            </a:pPr>
            <a:r>
              <a:rPr lang="en-US" sz="2800" dirty="0" smtClean="0">
                <a:solidFill>
                  <a:srgbClr val="002060"/>
                </a:solidFill>
              </a:rPr>
              <a:t>Are </a:t>
            </a:r>
            <a:r>
              <a:rPr lang="en-US" sz="2800" b="1" dirty="0" smtClean="0">
                <a:solidFill>
                  <a:srgbClr val="002060"/>
                </a:solidFill>
              </a:rPr>
              <a:t>independent</a:t>
            </a:r>
            <a:endParaRPr lang="en-US" sz="2800" b="1" dirty="0"/>
          </a:p>
        </p:txBody>
      </p:sp>
    </p:spTree>
    <p:extLst>
      <p:ext uri="{BB962C8B-B14F-4D97-AF65-F5344CB8AC3E}">
        <p14:creationId xmlns:p14="http://schemas.microsoft.com/office/powerpoint/2010/main" val="18320477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GRAPHICAL REPRESENTATION</a:t>
            </a:r>
            <a:endParaRPr lang="en-US" dirty="0"/>
          </a:p>
        </p:txBody>
      </p:sp>
      <p:pic>
        <p:nvPicPr>
          <p:cNvPr id="3" name="Picture 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438400"/>
            <a:ext cx="5476875" cy="4095750"/>
          </a:xfrm>
          <a:prstGeom prst="rect">
            <a:avLst/>
          </a:prstGeom>
          <a:noFill/>
          <a:ln>
            <a:noFill/>
          </a:ln>
        </p:spPr>
      </p:pic>
      <p:sp>
        <p:nvSpPr>
          <p:cNvPr id="4" name="TextBox 3"/>
          <p:cNvSpPr txBox="1"/>
          <p:nvPr/>
        </p:nvSpPr>
        <p:spPr>
          <a:xfrm>
            <a:off x="5867400" y="2667000"/>
            <a:ext cx="3200400" cy="3970318"/>
          </a:xfrm>
          <a:prstGeom prst="rect">
            <a:avLst/>
          </a:prstGeom>
          <a:noFill/>
        </p:spPr>
        <p:txBody>
          <a:bodyPr wrap="square" rtlCol="0">
            <a:spAutoFit/>
          </a:bodyPr>
          <a:lstStyle/>
          <a:p>
            <a:r>
              <a:rPr lang="en-US" b="1" dirty="0" smtClean="0">
                <a:solidFill>
                  <a:srgbClr val="00B050"/>
                </a:solidFill>
              </a:rPr>
              <a:t>Y</a:t>
            </a:r>
            <a:r>
              <a:rPr lang="en-US" dirty="0" smtClean="0">
                <a:solidFill>
                  <a:srgbClr val="00B050"/>
                </a:solidFill>
              </a:rPr>
              <a:t> </a:t>
            </a:r>
            <a:r>
              <a:rPr lang="en-US" dirty="0" smtClean="0">
                <a:solidFill>
                  <a:srgbClr val="002060"/>
                </a:solidFill>
              </a:rPr>
              <a:t>= Weeks Claimed (</a:t>
            </a:r>
            <a:r>
              <a:rPr lang="en-US" dirty="0" err="1" smtClean="0">
                <a:solidFill>
                  <a:srgbClr val="002060"/>
                </a:solidFill>
              </a:rPr>
              <a:t>Wksclaim</a:t>
            </a:r>
            <a:r>
              <a:rPr lang="en-US" dirty="0" smtClean="0">
                <a:solidFill>
                  <a:srgbClr val="002060"/>
                </a:solidFill>
              </a:rPr>
              <a:t>)</a:t>
            </a:r>
          </a:p>
          <a:p>
            <a:r>
              <a:rPr lang="en-US" b="1" dirty="0" smtClean="0">
                <a:solidFill>
                  <a:srgbClr val="00B050"/>
                </a:solidFill>
              </a:rPr>
              <a:t>X</a:t>
            </a:r>
            <a:r>
              <a:rPr lang="en-US" dirty="0" smtClean="0">
                <a:solidFill>
                  <a:srgbClr val="002060"/>
                </a:solidFill>
              </a:rPr>
              <a:t> = Total CPS Unemployment Rate (</a:t>
            </a:r>
            <a:r>
              <a:rPr lang="en-US" dirty="0" err="1" smtClean="0">
                <a:solidFill>
                  <a:srgbClr val="002060"/>
                </a:solidFill>
              </a:rPr>
              <a:t>TotCPSUI</a:t>
            </a:r>
            <a:r>
              <a:rPr lang="en-US" dirty="0" smtClean="0">
                <a:solidFill>
                  <a:srgbClr val="002060"/>
                </a:solidFill>
              </a:rPr>
              <a:t>)</a:t>
            </a:r>
          </a:p>
          <a:p>
            <a:endParaRPr lang="en-US" dirty="0">
              <a:solidFill>
                <a:srgbClr val="002060"/>
              </a:solidFill>
            </a:endParaRPr>
          </a:p>
          <a:p>
            <a:pPr marL="285750" indent="-285750">
              <a:buFont typeface="Arial" panose="020B0604020202020204" pitchFamily="34" charset="0"/>
              <a:buChar char="•"/>
            </a:pPr>
            <a:r>
              <a:rPr lang="en-US" dirty="0" smtClean="0">
                <a:solidFill>
                  <a:srgbClr val="002060"/>
                </a:solidFill>
              </a:rPr>
              <a:t>Definition of </a:t>
            </a:r>
            <a:r>
              <a:rPr lang="el-GR" dirty="0">
                <a:solidFill>
                  <a:srgbClr val="00B050"/>
                </a:solidFill>
              </a:rPr>
              <a:t>β</a:t>
            </a:r>
            <a:r>
              <a:rPr lang="en-US" baseline="-25000" dirty="0">
                <a:solidFill>
                  <a:srgbClr val="00B050"/>
                </a:solidFill>
              </a:rPr>
              <a:t>0</a:t>
            </a:r>
            <a:r>
              <a:rPr lang="en-US" dirty="0">
                <a:solidFill>
                  <a:srgbClr val="002060"/>
                </a:solidFill>
                <a:latin typeface="Times New Roman"/>
                <a:ea typeface="Times New Roman"/>
              </a:rPr>
              <a:t>, </a:t>
            </a:r>
            <a:r>
              <a:rPr lang="el-GR" dirty="0">
                <a:solidFill>
                  <a:srgbClr val="00B050"/>
                </a:solidFill>
              </a:rPr>
              <a:t>β</a:t>
            </a:r>
            <a:r>
              <a:rPr lang="en-US" baseline="-25000" dirty="0">
                <a:solidFill>
                  <a:srgbClr val="00B050"/>
                </a:solidFill>
              </a:rPr>
              <a:t>1</a:t>
            </a:r>
            <a:r>
              <a:rPr lang="en-US" dirty="0">
                <a:solidFill>
                  <a:srgbClr val="002060"/>
                </a:solidFill>
                <a:latin typeface="Times New Roman"/>
                <a:ea typeface="Times New Roman"/>
              </a:rPr>
              <a:t> </a:t>
            </a:r>
            <a:endParaRPr lang="en-US" dirty="0" smtClean="0">
              <a:solidFill>
                <a:srgbClr val="002060"/>
              </a:solidFill>
              <a:latin typeface="Times New Roman"/>
              <a:ea typeface="Times New Roman"/>
            </a:endParaRPr>
          </a:p>
          <a:p>
            <a:pPr marL="285750" indent="-285750">
              <a:buFont typeface="Arial" panose="020B0604020202020204" pitchFamily="34" charset="0"/>
              <a:buChar char="•"/>
            </a:pPr>
            <a:endParaRPr lang="en-US" dirty="0">
              <a:solidFill>
                <a:srgbClr val="002060"/>
              </a:solidFill>
              <a:latin typeface="Times New Roman"/>
            </a:endParaRPr>
          </a:p>
          <a:p>
            <a:pPr marL="285750" indent="-285750">
              <a:buFont typeface="Arial" panose="020B0604020202020204" pitchFamily="34" charset="0"/>
              <a:buChar char="•"/>
            </a:pPr>
            <a:r>
              <a:rPr lang="en-US" dirty="0" smtClean="0">
                <a:solidFill>
                  <a:srgbClr val="002060"/>
                </a:solidFill>
              </a:rPr>
              <a:t>We are interested in the means of many subpopulations</a:t>
            </a:r>
          </a:p>
          <a:p>
            <a:pPr marL="285750" indent="-285750">
              <a:buFont typeface="Arial" panose="020B0604020202020204" pitchFamily="34" charset="0"/>
              <a:buChar char="•"/>
            </a:pPr>
            <a:endParaRPr lang="en-US" dirty="0">
              <a:solidFill>
                <a:srgbClr val="002060"/>
              </a:solidFill>
            </a:endParaRPr>
          </a:p>
          <a:p>
            <a:pPr marL="285750" indent="-285750">
              <a:buFont typeface="Arial" panose="020B0604020202020204" pitchFamily="34" charset="0"/>
              <a:buChar char="•"/>
            </a:pPr>
            <a:r>
              <a:rPr lang="en-US" dirty="0" smtClean="0">
                <a:solidFill>
                  <a:srgbClr val="002060"/>
                </a:solidFill>
              </a:rPr>
              <a:t>Model can be used for prediction of new observations or estimation of subpopulation means.</a:t>
            </a:r>
            <a:endParaRPr lang="en-US" dirty="0">
              <a:solidFill>
                <a:srgbClr val="002060"/>
              </a:solidFill>
            </a:endParaRPr>
          </a:p>
        </p:txBody>
      </p:sp>
    </p:spTree>
    <p:extLst>
      <p:ext uri="{BB962C8B-B14F-4D97-AF65-F5344CB8AC3E}">
        <p14:creationId xmlns:p14="http://schemas.microsoft.com/office/powerpoint/2010/main" val="3057293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REGRESSION FUNCTION</a:t>
            </a:r>
            <a:endParaRPr lang="en-US" dirty="0"/>
          </a:p>
        </p:txBody>
      </p:sp>
      <p:sp>
        <p:nvSpPr>
          <p:cNvPr id="3" name="TextBox 2"/>
          <p:cNvSpPr txBox="1"/>
          <p:nvPr/>
        </p:nvSpPr>
        <p:spPr>
          <a:xfrm>
            <a:off x="228600" y="2133600"/>
            <a:ext cx="8686800" cy="369332"/>
          </a:xfrm>
          <a:prstGeom prst="rect">
            <a:avLst/>
          </a:prstGeom>
          <a:noFill/>
        </p:spPr>
        <p:txBody>
          <a:bodyPr wrap="square" rtlCol="0">
            <a:spAutoFit/>
          </a:bodyPr>
          <a:lstStyle/>
          <a:p>
            <a:pPr marL="342900" indent="-342900">
              <a:buAutoNum type="arabicPeriod"/>
            </a:pPr>
            <a:r>
              <a:rPr lang="en-US" b="1" dirty="0" smtClean="0">
                <a:solidFill>
                  <a:srgbClr val="008000"/>
                </a:solidFill>
              </a:rPr>
              <a:t>Scatter Diagram</a:t>
            </a:r>
          </a:p>
        </p:txBody>
      </p:sp>
      <p:graphicFrame>
        <p:nvGraphicFramePr>
          <p:cNvPr id="5" name="Table 4"/>
          <p:cNvGraphicFramePr>
            <a:graphicFrameLocks noGrp="1"/>
          </p:cNvGraphicFramePr>
          <p:nvPr>
            <p:extLst>
              <p:ext uri="{D42A27DB-BD31-4B8C-83A1-F6EECF244321}">
                <p14:modId xmlns:p14="http://schemas.microsoft.com/office/powerpoint/2010/main" val="3691631036"/>
              </p:ext>
            </p:extLst>
          </p:nvPr>
        </p:nvGraphicFramePr>
        <p:xfrm>
          <a:off x="228600" y="2819400"/>
          <a:ext cx="3733800" cy="3731260"/>
        </p:xfrm>
        <a:graphic>
          <a:graphicData uri="http://schemas.openxmlformats.org/drawingml/2006/table">
            <a:tbl>
              <a:tblPr/>
              <a:tblGrid>
                <a:gridCol w="691444">
                  <a:extLst>
                    <a:ext uri="{9D8B030D-6E8A-4147-A177-3AD203B41FA5}">
                      <a16:colId xmlns:a16="http://schemas.microsoft.com/office/drawing/2014/main" val="20000"/>
                    </a:ext>
                  </a:extLst>
                </a:gridCol>
                <a:gridCol w="829733">
                  <a:extLst>
                    <a:ext uri="{9D8B030D-6E8A-4147-A177-3AD203B41FA5}">
                      <a16:colId xmlns:a16="http://schemas.microsoft.com/office/drawing/2014/main" val="20001"/>
                    </a:ext>
                  </a:extLst>
                </a:gridCol>
                <a:gridCol w="1126067">
                  <a:extLst>
                    <a:ext uri="{9D8B030D-6E8A-4147-A177-3AD203B41FA5}">
                      <a16:colId xmlns:a16="http://schemas.microsoft.com/office/drawing/2014/main" val="20002"/>
                    </a:ext>
                  </a:extLst>
                </a:gridCol>
                <a:gridCol w="1086556">
                  <a:extLst>
                    <a:ext uri="{9D8B030D-6E8A-4147-A177-3AD203B41FA5}">
                      <a16:colId xmlns:a16="http://schemas.microsoft.com/office/drawing/2014/main" val="20003"/>
                    </a:ext>
                  </a:extLst>
                </a:gridCol>
              </a:tblGrid>
              <a:tr h="269631">
                <a:tc>
                  <a:txBody>
                    <a:bodyPr/>
                    <a:lstStyle/>
                    <a:p>
                      <a:pPr algn="ctr" fontAlgn="b"/>
                      <a:r>
                        <a:rPr lang="en-US" sz="1800" b="1" i="0" u="sng" strike="noStrike" dirty="0">
                          <a:solidFill>
                            <a:srgbClr val="000000"/>
                          </a:solidFill>
                          <a:effectLst/>
                          <a:latin typeface="Candara"/>
                        </a:rPr>
                        <a:t>Year</a:t>
                      </a:r>
                    </a:p>
                  </a:txBody>
                  <a:tcPr marL="12700" marR="12700" marT="12700" marB="0" anchor="b">
                    <a:lnL>
                      <a:noFill/>
                    </a:lnL>
                    <a:lnR>
                      <a:noFill/>
                    </a:lnR>
                    <a:lnT>
                      <a:noFill/>
                    </a:lnT>
                    <a:lnB>
                      <a:noFill/>
                    </a:lnB>
                  </a:tcPr>
                </a:tc>
                <a:tc>
                  <a:txBody>
                    <a:bodyPr/>
                    <a:lstStyle/>
                    <a:p>
                      <a:pPr algn="ctr" fontAlgn="b"/>
                      <a:r>
                        <a:rPr lang="en-US" sz="1800" b="1" i="0" u="sng" strike="noStrike" dirty="0">
                          <a:solidFill>
                            <a:srgbClr val="000000"/>
                          </a:solidFill>
                          <a:effectLst/>
                          <a:latin typeface="Candara"/>
                        </a:rPr>
                        <a:t>Month</a:t>
                      </a:r>
                    </a:p>
                  </a:txBody>
                  <a:tcPr marL="12700" marR="12700" marT="12700" marB="0" anchor="b">
                    <a:lnL>
                      <a:noFill/>
                    </a:lnL>
                    <a:lnR>
                      <a:noFill/>
                    </a:lnR>
                    <a:lnT>
                      <a:noFill/>
                    </a:lnT>
                    <a:lnB>
                      <a:noFill/>
                    </a:lnB>
                  </a:tcPr>
                </a:tc>
                <a:tc>
                  <a:txBody>
                    <a:bodyPr/>
                    <a:lstStyle/>
                    <a:p>
                      <a:pPr algn="ctr" fontAlgn="b"/>
                      <a:r>
                        <a:rPr lang="en-US" sz="1800" b="1" i="0" u="sng" strike="noStrike">
                          <a:solidFill>
                            <a:srgbClr val="000000"/>
                          </a:solidFill>
                          <a:effectLst/>
                          <a:latin typeface="Candara"/>
                        </a:rPr>
                        <a:t>Wksclaim</a:t>
                      </a:r>
                    </a:p>
                  </a:txBody>
                  <a:tcPr marL="12700" marR="12700" marT="12700" marB="0" anchor="b">
                    <a:lnL>
                      <a:noFill/>
                    </a:lnL>
                    <a:lnR>
                      <a:noFill/>
                    </a:lnR>
                    <a:lnT>
                      <a:noFill/>
                    </a:lnT>
                    <a:lnB>
                      <a:noFill/>
                    </a:lnB>
                  </a:tcPr>
                </a:tc>
                <a:tc>
                  <a:txBody>
                    <a:bodyPr/>
                    <a:lstStyle/>
                    <a:p>
                      <a:pPr algn="ctr" fontAlgn="b"/>
                      <a:r>
                        <a:rPr lang="en-US" sz="1800" b="1" i="0" u="sng" strike="noStrike" dirty="0" err="1">
                          <a:solidFill>
                            <a:srgbClr val="000000"/>
                          </a:solidFill>
                          <a:effectLst/>
                          <a:latin typeface="Candara"/>
                        </a:rPr>
                        <a:t>TotCPSUI</a:t>
                      </a:r>
                      <a:endParaRPr lang="en-US" sz="1800" b="1" i="0" u="sng" strike="noStrike" dirty="0">
                        <a:solidFill>
                          <a:srgbClr val="000000"/>
                        </a:solidFill>
                        <a:effectLst/>
                        <a:latin typeface="Candara"/>
                      </a:endParaRPr>
                    </a:p>
                  </a:txBody>
                  <a:tcPr marL="12700" marR="12700" marT="12700" marB="0" anchor="b">
                    <a:lnL>
                      <a:noFill/>
                    </a:lnL>
                    <a:lnR>
                      <a:noFill/>
                    </a:lnR>
                    <a:lnT>
                      <a:noFill/>
                    </a:lnT>
                    <a:lnB>
                      <a:noFill/>
                    </a:lnB>
                  </a:tcPr>
                </a:tc>
                <a:extLst>
                  <a:ext uri="{0D108BD9-81ED-4DB2-BD59-A6C34878D82A}">
                    <a16:rowId xmlns:a16="http://schemas.microsoft.com/office/drawing/2014/main" val="10000"/>
                  </a:ext>
                </a:extLst>
              </a:tr>
              <a:tr h="269631">
                <a:tc>
                  <a:txBody>
                    <a:bodyPr/>
                    <a:lstStyle/>
                    <a:p>
                      <a:pPr algn="ctr" fontAlgn="ctr"/>
                      <a:r>
                        <a:rPr lang="en-US" sz="1800" b="0" i="0" u="none" strike="noStrike" dirty="0">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1</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65,263</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5.50</a:t>
                      </a:r>
                    </a:p>
                  </a:txBody>
                  <a:tcPr marL="12700" marR="12700" marT="12700" marB="0" anchor="ctr">
                    <a:lnL>
                      <a:noFill/>
                    </a:lnL>
                    <a:lnR>
                      <a:noFill/>
                    </a:lnR>
                    <a:lnT>
                      <a:noFill/>
                    </a:lnT>
                    <a:lnB>
                      <a:noFill/>
                    </a:lnB>
                  </a:tcPr>
                </a:tc>
                <a:extLst>
                  <a:ext uri="{0D108BD9-81ED-4DB2-BD59-A6C34878D82A}">
                    <a16:rowId xmlns:a16="http://schemas.microsoft.com/office/drawing/2014/main" val="10001"/>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2</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67,035</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5.80</a:t>
                      </a:r>
                    </a:p>
                  </a:txBody>
                  <a:tcPr marL="12700" marR="12700" marT="12700" marB="0" anchor="ctr">
                    <a:lnL>
                      <a:noFill/>
                    </a:lnL>
                    <a:lnR>
                      <a:noFill/>
                    </a:lnR>
                    <a:lnT>
                      <a:noFill/>
                    </a:lnT>
                    <a:lnB>
                      <a:noFill/>
                    </a:lnB>
                  </a:tcPr>
                </a:tc>
                <a:extLst>
                  <a:ext uri="{0D108BD9-81ED-4DB2-BD59-A6C34878D82A}">
                    <a16:rowId xmlns:a16="http://schemas.microsoft.com/office/drawing/2014/main" val="10002"/>
                  </a:ext>
                </a:extLst>
              </a:tr>
              <a:tr h="269631">
                <a:tc>
                  <a:txBody>
                    <a:bodyPr/>
                    <a:lstStyle/>
                    <a:p>
                      <a:pPr algn="ctr" fontAlgn="ctr"/>
                      <a:r>
                        <a:rPr lang="en-US" sz="1800" b="0" i="0" u="none" strike="noStrike" dirty="0">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3</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71,876</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5.80</a:t>
                      </a:r>
                    </a:p>
                  </a:txBody>
                  <a:tcPr marL="12700" marR="12700" marT="12700" marB="0" anchor="ctr">
                    <a:lnL>
                      <a:noFill/>
                    </a:lnL>
                    <a:lnR>
                      <a:noFill/>
                    </a:lnR>
                    <a:lnT>
                      <a:noFill/>
                    </a:lnT>
                    <a:lnB>
                      <a:noFill/>
                    </a:lnB>
                  </a:tcPr>
                </a:tc>
                <a:extLst>
                  <a:ext uri="{0D108BD9-81ED-4DB2-BD59-A6C34878D82A}">
                    <a16:rowId xmlns:a16="http://schemas.microsoft.com/office/drawing/2014/main" val="10003"/>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4</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83,748</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5.70</a:t>
                      </a:r>
                    </a:p>
                  </a:txBody>
                  <a:tcPr marL="12700" marR="12700" marT="12700" marB="0" anchor="ctr">
                    <a:lnL>
                      <a:noFill/>
                    </a:lnL>
                    <a:lnR>
                      <a:noFill/>
                    </a:lnR>
                    <a:lnT>
                      <a:noFill/>
                    </a:lnT>
                    <a:lnB>
                      <a:noFill/>
                    </a:lnB>
                  </a:tcPr>
                </a:tc>
                <a:extLst>
                  <a:ext uri="{0D108BD9-81ED-4DB2-BD59-A6C34878D82A}">
                    <a16:rowId xmlns:a16="http://schemas.microsoft.com/office/drawing/2014/main" val="10004"/>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5</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77,892</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6.50</a:t>
                      </a:r>
                    </a:p>
                  </a:txBody>
                  <a:tcPr marL="12700" marR="12700" marT="12700" marB="0" anchor="ctr">
                    <a:lnL>
                      <a:noFill/>
                    </a:lnL>
                    <a:lnR>
                      <a:noFill/>
                    </a:lnR>
                    <a:lnT>
                      <a:noFill/>
                    </a:lnT>
                    <a:lnB>
                      <a:noFill/>
                    </a:lnB>
                  </a:tcPr>
                </a:tc>
                <a:extLst>
                  <a:ext uri="{0D108BD9-81ED-4DB2-BD59-A6C34878D82A}">
                    <a16:rowId xmlns:a16="http://schemas.microsoft.com/office/drawing/2014/main" val="10005"/>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6</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90,244</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8.00</a:t>
                      </a:r>
                    </a:p>
                  </a:txBody>
                  <a:tcPr marL="12700" marR="12700" marT="12700" marB="0" anchor="ctr">
                    <a:lnL>
                      <a:noFill/>
                    </a:lnL>
                    <a:lnR>
                      <a:noFill/>
                    </a:lnR>
                    <a:lnT>
                      <a:noFill/>
                    </a:lnT>
                    <a:lnB>
                      <a:noFill/>
                    </a:lnB>
                  </a:tcPr>
                </a:tc>
                <a:extLst>
                  <a:ext uri="{0D108BD9-81ED-4DB2-BD59-A6C34878D82A}">
                    <a16:rowId xmlns:a16="http://schemas.microsoft.com/office/drawing/2014/main" val="10006"/>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7</a:t>
                      </a:r>
                    </a:p>
                  </a:txBody>
                  <a:tcPr marL="12700" marR="12700" marT="12700" marB="0" anchor="ctr">
                    <a:lnL>
                      <a:noFill/>
                    </a:lnL>
                    <a:lnR>
                      <a:noFill/>
                    </a:lnR>
                    <a:lnT>
                      <a:noFill/>
                    </a:lnT>
                    <a:lnB>
                      <a:noFill/>
                    </a:lnB>
                  </a:tcPr>
                </a:tc>
                <a:tc>
                  <a:txBody>
                    <a:bodyPr/>
                    <a:lstStyle/>
                    <a:p>
                      <a:pPr algn="ctr" fontAlgn="b"/>
                      <a:r>
                        <a:rPr lang="en-US" sz="1800" b="0" i="0" u="none" strike="noStrike" dirty="0">
                          <a:solidFill>
                            <a:srgbClr val="000000"/>
                          </a:solidFill>
                          <a:effectLst/>
                          <a:latin typeface="Candara"/>
                        </a:rPr>
                        <a:t>107,163</a:t>
                      </a:r>
                    </a:p>
                  </a:txBody>
                  <a:tcPr marL="12700" marR="12700" marT="12700" marB="0" anchor="b">
                    <a:lnL>
                      <a:noFill/>
                    </a:lnL>
                    <a:lnR>
                      <a:noFill/>
                    </a:lnR>
                    <a:lnT>
                      <a:noFill/>
                    </a:lnT>
                    <a:lnB>
                      <a:noFill/>
                    </a:lnB>
                  </a:tcPr>
                </a:tc>
                <a:tc>
                  <a:txBody>
                    <a:bodyPr/>
                    <a:lstStyle/>
                    <a:p>
                      <a:pPr algn="ctr" fontAlgn="ctr"/>
                      <a:r>
                        <a:rPr lang="en-US" sz="1800" b="0" i="0" u="none" strike="noStrike">
                          <a:solidFill>
                            <a:srgbClr val="000000"/>
                          </a:solidFill>
                          <a:effectLst/>
                          <a:latin typeface="Candara"/>
                        </a:rPr>
                        <a:t>8.10</a:t>
                      </a:r>
                    </a:p>
                  </a:txBody>
                  <a:tcPr marL="12700" marR="12700" marT="12700" marB="0" anchor="ctr">
                    <a:lnL>
                      <a:noFill/>
                    </a:lnL>
                    <a:lnR>
                      <a:noFill/>
                    </a:lnR>
                    <a:lnT>
                      <a:noFill/>
                    </a:lnT>
                    <a:lnB>
                      <a:noFill/>
                    </a:lnB>
                  </a:tcPr>
                </a:tc>
                <a:extLst>
                  <a:ext uri="{0D108BD9-81ED-4DB2-BD59-A6C34878D82A}">
                    <a16:rowId xmlns:a16="http://schemas.microsoft.com/office/drawing/2014/main" val="10007"/>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8</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94,534</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8.00</a:t>
                      </a:r>
                    </a:p>
                  </a:txBody>
                  <a:tcPr marL="12700" marR="12700" marT="12700" marB="0" anchor="ctr">
                    <a:lnL>
                      <a:noFill/>
                    </a:lnL>
                    <a:lnR>
                      <a:noFill/>
                    </a:lnR>
                    <a:lnT>
                      <a:noFill/>
                    </a:lnT>
                    <a:lnB>
                      <a:noFill/>
                    </a:lnB>
                  </a:tcPr>
                </a:tc>
                <a:extLst>
                  <a:ext uri="{0D108BD9-81ED-4DB2-BD59-A6C34878D82A}">
                    <a16:rowId xmlns:a16="http://schemas.microsoft.com/office/drawing/2014/main" val="10008"/>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9</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91,106</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7.50</a:t>
                      </a:r>
                    </a:p>
                  </a:txBody>
                  <a:tcPr marL="12700" marR="12700" marT="12700" marB="0" anchor="ctr">
                    <a:lnL>
                      <a:noFill/>
                    </a:lnL>
                    <a:lnR>
                      <a:noFill/>
                    </a:lnR>
                    <a:lnT>
                      <a:noFill/>
                    </a:lnT>
                    <a:lnB>
                      <a:noFill/>
                    </a:lnB>
                  </a:tcPr>
                </a:tc>
                <a:extLst>
                  <a:ext uri="{0D108BD9-81ED-4DB2-BD59-A6C34878D82A}">
                    <a16:rowId xmlns:a16="http://schemas.microsoft.com/office/drawing/2014/main" val="10009"/>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10</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84,715</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7.20</a:t>
                      </a:r>
                    </a:p>
                  </a:txBody>
                  <a:tcPr marL="12700" marR="12700" marT="12700" marB="0" anchor="ctr">
                    <a:lnL>
                      <a:noFill/>
                    </a:lnL>
                    <a:lnR>
                      <a:noFill/>
                    </a:lnR>
                    <a:lnT>
                      <a:noFill/>
                    </a:lnT>
                    <a:lnB>
                      <a:noFill/>
                    </a:lnB>
                  </a:tcPr>
                </a:tc>
                <a:extLst>
                  <a:ext uri="{0D108BD9-81ED-4DB2-BD59-A6C34878D82A}">
                    <a16:rowId xmlns:a16="http://schemas.microsoft.com/office/drawing/2014/main" val="10010"/>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11</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69,626</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6.70</a:t>
                      </a:r>
                    </a:p>
                  </a:txBody>
                  <a:tcPr marL="12700" marR="12700" marT="12700" marB="0" anchor="ctr">
                    <a:lnL>
                      <a:noFill/>
                    </a:lnL>
                    <a:lnR>
                      <a:noFill/>
                    </a:lnR>
                    <a:lnT>
                      <a:noFill/>
                    </a:lnT>
                    <a:lnB>
                      <a:noFill/>
                    </a:lnB>
                  </a:tcPr>
                </a:tc>
                <a:extLst>
                  <a:ext uri="{0D108BD9-81ED-4DB2-BD59-A6C34878D82A}">
                    <a16:rowId xmlns:a16="http://schemas.microsoft.com/office/drawing/2014/main" val="10011"/>
                  </a:ext>
                </a:extLst>
              </a:tr>
              <a:tr h="269631">
                <a:tc>
                  <a:txBody>
                    <a:bodyPr/>
                    <a:lstStyle/>
                    <a:p>
                      <a:pPr algn="ctr" fontAlgn="ctr"/>
                      <a:r>
                        <a:rPr lang="en-US" sz="1800" b="0" i="0" u="none" strike="noStrike">
                          <a:solidFill>
                            <a:srgbClr val="000000"/>
                          </a:solidFill>
                          <a:effectLst/>
                          <a:latin typeface="Candara"/>
                        </a:rPr>
                        <a:t>1980</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12</a:t>
                      </a:r>
                    </a:p>
                  </a:txBody>
                  <a:tcPr marL="12700" marR="12700" marT="12700" marB="0" anchor="ctr">
                    <a:lnL>
                      <a:noFill/>
                    </a:lnL>
                    <a:lnR>
                      <a:noFill/>
                    </a:lnR>
                    <a:lnT>
                      <a:noFill/>
                    </a:lnT>
                    <a:lnB>
                      <a:noFill/>
                    </a:lnB>
                  </a:tcPr>
                </a:tc>
                <a:tc>
                  <a:txBody>
                    <a:bodyPr/>
                    <a:lstStyle/>
                    <a:p>
                      <a:pPr algn="ctr" fontAlgn="ctr"/>
                      <a:r>
                        <a:rPr lang="en-US" sz="1800" b="0" i="0" u="none" strike="noStrike">
                          <a:solidFill>
                            <a:srgbClr val="000000"/>
                          </a:solidFill>
                          <a:effectLst/>
                          <a:latin typeface="Candara"/>
                        </a:rPr>
                        <a:t>85,122</a:t>
                      </a:r>
                    </a:p>
                  </a:txBody>
                  <a:tcPr marL="12700" marR="12700" marT="12700" marB="0" anchor="ctr">
                    <a:lnL>
                      <a:noFill/>
                    </a:lnL>
                    <a:lnR>
                      <a:noFill/>
                    </a:lnR>
                    <a:lnT>
                      <a:noFill/>
                    </a:lnT>
                    <a:lnB>
                      <a:noFill/>
                    </a:lnB>
                  </a:tcPr>
                </a:tc>
                <a:tc>
                  <a:txBody>
                    <a:bodyPr/>
                    <a:lstStyle/>
                    <a:p>
                      <a:pPr algn="ctr" fontAlgn="ctr"/>
                      <a:r>
                        <a:rPr lang="en-US" sz="1800" b="0" i="0" u="none" strike="noStrike" dirty="0">
                          <a:solidFill>
                            <a:srgbClr val="000000"/>
                          </a:solidFill>
                          <a:effectLst/>
                          <a:latin typeface="Candara"/>
                        </a:rPr>
                        <a:t>5.60</a:t>
                      </a:r>
                    </a:p>
                  </a:txBody>
                  <a:tcPr marL="12700" marR="12700" marT="12700" marB="0" anchor="ctr">
                    <a:lnL>
                      <a:noFill/>
                    </a:lnL>
                    <a:lnR>
                      <a:noFill/>
                    </a:lnR>
                    <a:lnT>
                      <a:noFill/>
                    </a:lnT>
                    <a:lnB>
                      <a:noFill/>
                    </a:lnB>
                  </a:tcPr>
                </a:tc>
                <a:extLst>
                  <a:ext uri="{0D108BD9-81ED-4DB2-BD59-A6C34878D82A}">
                    <a16:rowId xmlns:a16="http://schemas.microsoft.com/office/drawing/2014/main" val="10012"/>
                  </a:ext>
                </a:extLst>
              </a:tr>
            </a:tbl>
          </a:graphicData>
        </a:graphic>
      </p:graphicFrame>
      <p:pic>
        <p:nvPicPr>
          <p:cNvPr id="7" name="Pictur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71814" y="2816884"/>
            <a:ext cx="5187950" cy="4006215"/>
          </a:xfrm>
          <a:prstGeom prst="rect">
            <a:avLst/>
          </a:prstGeom>
          <a:noFill/>
          <a:ln>
            <a:noFill/>
          </a:ln>
        </p:spPr>
      </p:pic>
    </p:spTree>
    <p:extLst>
      <p:ext uri="{BB962C8B-B14F-4D97-AF65-F5344CB8AC3E}">
        <p14:creationId xmlns:p14="http://schemas.microsoft.com/office/powerpoint/2010/main" val="17863547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0"/>
            <a:ext cx="7924800" cy="752856"/>
          </a:xfrm>
        </p:spPr>
        <p:txBody>
          <a:bodyPr>
            <a:normAutofit/>
          </a:bodyPr>
          <a:lstStyle/>
          <a:p>
            <a:r>
              <a:rPr lang="en-US" sz="3600" dirty="0" smtClean="0"/>
              <a:t>SCATTERPLOT OF VALUES</a:t>
            </a:r>
            <a:endParaRPr lang="en-US" sz="3600" dirty="0"/>
          </a:p>
        </p:txBody>
      </p:sp>
      <p:pic>
        <p:nvPicPr>
          <p:cNvPr id="3" name="Picture 2"/>
          <p:cNvPicPr>
            <a:picLocks noChangeAspect="1"/>
          </p:cNvPicPr>
          <p:nvPr/>
        </p:nvPicPr>
        <p:blipFill>
          <a:blip r:embed="rId2">
            <a:lum bright="-5000" contrast="17000"/>
          </a:blip>
          <a:stretch>
            <a:fillRect/>
          </a:stretch>
        </p:blipFill>
        <p:spPr>
          <a:xfrm>
            <a:off x="834525" y="1219200"/>
            <a:ext cx="7474950" cy="5431923"/>
          </a:xfrm>
          <a:prstGeom prst="rect">
            <a:avLst/>
          </a:prstGeom>
        </p:spPr>
      </p:pic>
    </p:spTree>
    <p:extLst>
      <p:ext uri="{BB962C8B-B14F-4D97-AF65-F5344CB8AC3E}">
        <p14:creationId xmlns:p14="http://schemas.microsoft.com/office/powerpoint/2010/main" val="1297950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914400"/>
            <a:ext cx="4038600" cy="1477328"/>
          </a:xfrm>
          <a:prstGeom prst="rect">
            <a:avLst/>
          </a:prstGeom>
          <a:noFill/>
        </p:spPr>
        <p:txBody>
          <a:bodyPr wrap="square" rtlCol="0">
            <a:spAutoFit/>
          </a:bodyPr>
          <a:lstStyle/>
          <a:p>
            <a:pPr marR="0" lvl="0">
              <a:spcBef>
                <a:spcPts val="0"/>
              </a:spcBef>
              <a:spcAft>
                <a:spcPts val="0"/>
              </a:spcAft>
            </a:pPr>
            <a:r>
              <a:rPr lang="en-US" b="1" dirty="0" smtClean="0">
                <a:solidFill>
                  <a:srgbClr val="008000"/>
                </a:solidFill>
                <a:ea typeface="Times New Roman"/>
                <a:cs typeface="Times New Roman"/>
              </a:rPr>
              <a:t>2. Method of Least Squares</a:t>
            </a:r>
          </a:p>
          <a:p>
            <a:pPr marR="0" lvl="0">
              <a:spcBef>
                <a:spcPts val="0"/>
              </a:spcBef>
              <a:spcAft>
                <a:spcPts val="0"/>
              </a:spcAft>
            </a:pPr>
            <a:endParaRPr lang="en-US" dirty="0">
              <a:ea typeface="Times New Roman"/>
              <a:cs typeface="Times New Roman"/>
            </a:endParaRPr>
          </a:p>
          <a:p>
            <a:pPr marR="0" lvl="0">
              <a:spcBef>
                <a:spcPts val="0"/>
              </a:spcBef>
              <a:spcAft>
                <a:spcPts val="0"/>
              </a:spcAft>
            </a:pPr>
            <a:r>
              <a:rPr lang="en-US" dirty="0" smtClean="0">
                <a:ea typeface="Times New Roman"/>
                <a:cs typeface="Times New Roman"/>
              </a:rPr>
              <a:t>Estimates </a:t>
            </a:r>
            <a:r>
              <a:rPr lang="el-GR" dirty="0">
                <a:solidFill>
                  <a:srgbClr val="00B050"/>
                </a:solidFill>
              </a:rPr>
              <a:t>β</a:t>
            </a:r>
            <a:r>
              <a:rPr lang="en-US" baseline="-25000" dirty="0">
                <a:solidFill>
                  <a:srgbClr val="00B050"/>
                </a:solidFill>
              </a:rPr>
              <a:t>0</a:t>
            </a:r>
            <a:r>
              <a:rPr lang="en-US" baseline="-25000" dirty="0" smtClean="0">
                <a:ea typeface="Times New Roman"/>
                <a:cs typeface="Times New Roman"/>
              </a:rPr>
              <a:t> </a:t>
            </a:r>
            <a:r>
              <a:rPr lang="en-US" dirty="0">
                <a:ea typeface="Times New Roman"/>
                <a:cs typeface="Times New Roman"/>
              </a:rPr>
              <a:t>and </a:t>
            </a:r>
            <a:r>
              <a:rPr lang="el-GR" dirty="0">
                <a:solidFill>
                  <a:srgbClr val="00B050"/>
                </a:solidFill>
              </a:rPr>
              <a:t>β</a:t>
            </a:r>
            <a:r>
              <a:rPr lang="en-US" baseline="-25000" dirty="0">
                <a:solidFill>
                  <a:srgbClr val="00B050"/>
                </a:solidFill>
              </a:rPr>
              <a:t>1</a:t>
            </a:r>
            <a:r>
              <a:rPr lang="en-US" dirty="0" smtClean="0">
                <a:ea typeface="Times New Roman"/>
                <a:cs typeface="Times New Roman"/>
              </a:rPr>
              <a:t> </a:t>
            </a:r>
            <a:r>
              <a:rPr lang="en-US" dirty="0">
                <a:ea typeface="Times New Roman"/>
                <a:cs typeface="Times New Roman"/>
              </a:rPr>
              <a:t>in order to minimize squared prediction errors.</a:t>
            </a:r>
            <a:endParaRPr lang="en-US" sz="1050" dirty="0">
              <a:ea typeface="Times New Roman"/>
              <a:cs typeface="Times New Roman"/>
            </a:endParaRPr>
          </a:p>
          <a:p>
            <a:endParaRPr lang="en-US" dirty="0"/>
          </a:p>
        </p:txBody>
      </p:sp>
      <p:pic>
        <p:nvPicPr>
          <p:cNvPr id="4" name="Picture 3"/>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2133600"/>
            <a:ext cx="4953000" cy="3886200"/>
          </a:xfrm>
          <a:prstGeom prst="rect">
            <a:avLst/>
          </a:prstGeom>
          <a:noFill/>
          <a:ln>
            <a:noFill/>
          </a:ln>
        </p:spPr>
      </p:pic>
      <p:sp>
        <p:nvSpPr>
          <p:cNvPr id="5" name="TextBox 4"/>
          <p:cNvSpPr txBox="1"/>
          <p:nvPr/>
        </p:nvSpPr>
        <p:spPr>
          <a:xfrm>
            <a:off x="4724400" y="1600200"/>
            <a:ext cx="4267200" cy="4801315"/>
          </a:xfrm>
          <a:prstGeom prst="rect">
            <a:avLst/>
          </a:prstGeom>
          <a:noFill/>
        </p:spPr>
        <p:txBody>
          <a:bodyPr wrap="square" rtlCol="0">
            <a:spAutoFit/>
          </a:bodyPr>
          <a:lstStyle/>
          <a:p>
            <a:pPr lvl="0"/>
            <a:r>
              <a:rPr lang="en-US" dirty="0" smtClean="0"/>
              <a:t>        = </a:t>
            </a:r>
            <a:r>
              <a:rPr lang="en-US" dirty="0"/>
              <a:t>slope of the best fitting line </a:t>
            </a:r>
          </a:p>
          <a:p>
            <a:pPr lvl="0"/>
            <a:endParaRPr lang="en-US" dirty="0" smtClean="0"/>
          </a:p>
          <a:p>
            <a:pPr lvl="0"/>
            <a:r>
              <a:rPr lang="en-US" dirty="0" smtClean="0"/>
              <a:t>        = y</a:t>
            </a:r>
            <a:r>
              <a:rPr lang="en-US" dirty="0"/>
              <a:t>-</a:t>
            </a:r>
            <a:r>
              <a:rPr lang="en-US" dirty="0" smtClean="0"/>
              <a:t>intercept</a:t>
            </a:r>
          </a:p>
          <a:p>
            <a:pPr lvl="0"/>
            <a:endParaRPr lang="en-US" dirty="0" smtClean="0"/>
          </a:p>
          <a:p>
            <a:pPr lvl="0"/>
            <a:r>
              <a:rPr lang="en-US" dirty="0" smtClean="0"/>
              <a:t>Equation for estimating a subpopulation mean is</a:t>
            </a:r>
          </a:p>
          <a:p>
            <a:r>
              <a:rPr lang="en-US" dirty="0" smtClean="0"/>
              <a:t>                                           </a:t>
            </a:r>
            <a:endParaRPr lang="en-US" dirty="0"/>
          </a:p>
          <a:p>
            <a:pPr lvl="0"/>
            <a:r>
              <a:rPr lang="en-US" dirty="0"/>
              <a:t>The same equation is used for predicting a new observation </a:t>
            </a:r>
          </a:p>
          <a:p>
            <a:r>
              <a:rPr lang="en-US" dirty="0"/>
              <a:t>                                       </a:t>
            </a:r>
          </a:p>
          <a:p>
            <a:pPr lvl="0"/>
            <a:endParaRPr lang="en-US" dirty="0" smtClean="0"/>
          </a:p>
          <a:p>
            <a:pPr lvl="0"/>
            <a:r>
              <a:rPr lang="en-US" dirty="0" smtClean="0"/>
              <a:t>A </a:t>
            </a:r>
            <a:r>
              <a:rPr lang="en-US" dirty="0"/>
              <a:t>prediction error (residual) </a:t>
            </a:r>
            <a:r>
              <a:rPr lang="en-US" dirty="0" smtClean="0"/>
              <a:t>is</a:t>
            </a:r>
          </a:p>
          <a:p>
            <a:pPr lvl="0"/>
            <a:endParaRPr lang="en-US" dirty="0" smtClean="0"/>
          </a:p>
          <a:p>
            <a:pPr lvl="0"/>
            <a:endParaRPr lang="en-US" dirty="0"/>
          </a:p>
          <a:p>
            <a:r>
              <a:rPr lang="en-US" dirty="0"/>
              <a:t>The </a:t>
            </a:r>
            <a:r>
              <a:rPr lang="en-US" dirty="0" smtClean="0"/>
              <a:t>estimate </a:t>
            </a:r>
            <a:r>
              <a:rPr lang="en-US" dirty="0"/>
              <a:t>for </a:t>
            </a:r>
            <a:r>
              <a:rPr lang="en-US" dirty="0" smtClean="0">
                <a:latin typeface="Symbol"/>
                <a:ea typeface="Times New Roman"/>
                <a:cs typeface="Times New Roman"/>
              </a:rPr>
              <a:t>s</a:t>
            </a:r>
            <a:r>
              <a:rPr lang="en-US" dirty="0" smtClean="0"/>
              <a:t> </a:t>
            </a:r>
            <a:r>
              <a:rPr lang="en-US" dirty="0"/>
              <a:t>is Root Mean Square Error (RMSE), i.e., </a:t>
            </a:r>
          </a:p>
          <a:p>
            <a:pPr lvl="0"/>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372840900"/>
              </p:ext>
            </p:extLst>
          </p:nvPr>
        </p:nvGraphicFramePr>
        <p:xfrm>
          <a:off x="4876800" y="2057400"/>
          <a:ext cx="476250" cy="635000"/>
        </p:xfrm>
        <a:graphic>
          <a:graphicData uri="http://schemas.openxmlformats.org/presentationml/2006/ole">
            <mc:AlternateContent xmlns:mc="http://schemas.openxmlformats.org/markup-compatibility/2006">
              <mc:Choice xmlns:v="urn:schemas-microsoft-com:vml" Requires="v">
                <p:oleObj spid="_x0000_s1145" name="Equation" r:id="rId4" imgW="190500" imgH="254000" progId="Equation.3">
                  <p:embed/>
                </p:oleObj>
              </mc:Choice>
              <mc:Fallback>
                <p:oleObj name="Equation" r:id="rId4" imgW="190500" imgH="254000" progId="Equation.3">
                  <p:embed/>
                  <p:pic>
                    <p:nvPicPr>
                      <p:cNvPr id="0" name=""/>
                      <p:cNvPicPr/>
                      <p:nvPr/>
                    </p:nvPicPr>
                    <p:blipFill>
                      <a:blip r:embed="rId5"/>
                      <a:stretch>
                        <a:fillRect/>
                      </a:stretch>
                    </p:blipFill>
                    <p:spPr>
                      <a:xfrm>
                        <a:off x="4876800" y="2057400"/>
                        <a:ext cx="476250" cy="635000"/>
                      </a:xfrm>
                      <a:prstGeom prst="rect">
                        <a:avLst/>
                      </a:prstGeom>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923091555"/>
              </p:ext>
            </p:extLst>
          </p:nvPr>
        </p:nvGraphicFramePr>
        <p:xfrm>
          <a:off x="4876800" y="1524000"/>
          <a:ext cx="387350" cy="566127"/>
        </p:xfrm>
        <a:graphic>
          <a:graphicData uri="http://schemas.openxmlformats.org/presentationml/2006/ole">
            <mc:AlternateContent xmlns:mc="http://schemas.openxmlformats.org/markup-compatibility/2006">
              <mc:Choice xmlns:v="urn:schemas-microsoft-com:vml" Requires="v">
                <p:oleObj spid="_x0000_s1146" name="Equation" r:id="rId6" imgW="165100" imgH="241300" progId="Equation.3">
                  <p:embed/>
                </p:oleObj>
              </mc:Choice>
              <mc:Fallback>
                <p:oleObj name="Equation" r:id="rId6" imgW="165100" imgH="241300" progId="Equation.3">
                  <p:embed/>
                  <p:pic>
                    <p:nvPicPr>
                      <p:cNvPr id="0" name=""/>
                      <p:cNvPicPr/>
                      <p:nvPr/>
                    </p:nvPicPr>
                    <p:blipFill>
                      <a:blip r:embed="rId7"/>
                      <a:stretch>
                        <a:fillRect/>
                      </a:stretch>
                    </p:blipFill>
                    <p:spPr>
                      <a:xfrm>
                        <a:off x="4876800" y="1524000"/>
                        <a:ext cx="387350" cy="566127"/>
                      </a:xfrm>
                      <a:prstGeom prst="rect">
                        <a:avLst/>
                      </a:prstGeom>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1830142989"/>
              </p:ext>
            </p:extLst>
          </p:nvPr>
        </p:nvGraphicFramePr>
        <p:xfrm>
          <a:off x="5715000" y="2971800"/>
          <a:ext cx="2080260" cy="660400"/>
        </p:xfrm>
        <a:graphic>
          <a:graphicData uri="http://schemas.openxmlformats.org/presentationml/2006/ole">
            <mc:AlternateContent xmlns:mc="http://schemas.openxmlformats.org/markup-compatibility/2006">
              <mc:Choice xmlns:v="urn:schemas-microsoft-com:vml" Requires="v">
                <p:oleObj spid="_x0000_s1147" name="Equation" r:id="rId8" imgW="800100" imgH="254000" progId="Equation.3">
                  <p:embed/>
                </p:oleObj>
              </mc:Choice>
              <mc:Fallback>
                <p:oleObj name="Equation" r:id="rId8" imgW="800100" imgH="254000" progId="Equation.3">
                  <p:embed/>
                  <p:pic>
                    <p:nvPicPr>
                      <p:cNvPr id="0" name=""/>
                      <p:cNvPicPr/>
                      <p:nvPr/>
                    </p:nvPicPr>
                    <p:blipFill>
                      <a:blip r:embed="rId9"/>
                      <a:stretch>
                        <a:fillRect/>
                      </a:stretch>
                    </p:blipFill>
                    <p:spPr>
                      <a:xfrm>
                        <a:off x="5715000" y="2971800"/>
                        <a:ext cx="2080260" cy="660400"/>
                      </a:xfrm>
                      <a:prstGeom prst="rect">
                        <a:avLst/>
                      </a:prstGeom>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965892830"/>
              </p:ext>
            </p:extLst>
          </p:nvPr>
        </p:nvGraphicFramePr>
        <p:xfrm>
          <a:off x="5715000" y="4038600"/>
          <a:ext cx="2133600" cy="677334"/>
        </p:xfrm>
        <a:graphic>
          <a:graphicData uri="http://schemas.openxmlformats.org/presentationml/2006/ole">
            <mc:AlternateContent xmlns:mc="http://schemas.openxmlformats.org/markup-compatibility/2006">
              <mc:Choice xmlns:v="urn:schemas-microsoft-com:vml" Requires="v">
                <p:oleObj spid="_x0000_s1148" name="Equation" r:id="rId10" imgW="800100" imgH="254000" progId="Equation.3">
                  <p:embed/>
                </p:oleObj>
              </mc:Choice>
              <mc:Fallback>
                <p:oleObj name="Equation" r:id="rId10" imgW="800100" imgH="254000" progId="Equation.3">
                  <p:embed/>
                  <p:pic>
                    <p:nvPicPr>
                      <p:cNvPr id="0" name=""/>
                      <p:cNvPicPr/>
                      <p:nvPr/>
                    </p:nvPicPr>
                    <p:blipFill>
                      <a:blip r:embed="rId11"/>
                      <a:stretch>
                        <a:fillRect/>
                      </a:stretch>
                    </p:blipFill>
                    <p:spPr>
                      <a:xfrm>
                        <a:off x="5715000" y="4038600"/>
                        <a:ext cx="2133600" cy="677334"/>
                      </a:xfrm>
                      <a:prstGeom prst="rect">
                        <a:avLst/>
                      </a:prstGeom>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030467761"/>
              </p:ext>
            </p:extLst>
          </p:nvPr>
        </p:nvGraphicFramePr>
        <p:xfrm>
          <a:off x="5715000" y="4953000"/>
          <a:ext cx="1529229" cy="565150"/>
        </p:xfrm>
        <a:graphic>
          <a:graphicData uri="http://schemas.openxmlformats.org/presentationml/2006/ole">
            <mc:AlternateContent xmlns:mc="http://schemas.openxmlformats.org/markup-compatibility/2006">
              <mc:Choice xmlns:v="urn:schemas-microsoft-com:vml" Requires="v">
                <p:oleObj spid="_x0000_s1149" name="Equation" r:id="rId12" imgW="584200" imgH="215900" progId="Equation.3">
                  <p:embed/>
                </p:oleObj>
              </mc:Choice>
              <mc:Fallback>
                <p:oleObj name="Equation" r:id="rId12" imgW="584200" imgH="215900" progId="Equation.3">
                  <p:embed/>
                  <p:pic>
                    <p:nvPicPr>
                      <p:cNvPr id="0" name=""/>
                      <p:cNvPicPr/>
                      <p:nvPr/>
                    </p:nvPicPr>
                    <p:blipFill>
                      <a:blip r:embed="rId13"/>
                      <a:stretch>
                        <a:fillRect/>
                      </a:stretch>
                    </p:blipFill>
                    <p:spPr>
                      <a:xfrm>
                        <a:off x="5715000" y="4953000"/>
                        <a:ext cx="1529229" cy="56515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10612005"/>
              </p:ext>
            </p:extLst>
          </p:nvPr>
        </p:nvGraphicFramePr>
        <p:xfrm>
          <a:off x="5715000" y="6172200"/>
          <a:ext cx="1746250" cy="476250"/>
        </p:xfrm>
        <a:graphic>
          <a:graphicData uri="http://schemas.openxmlformats.org/presentationml/2006/ole">
            <mc:AlternateContent xmlns:mc="http://schemas.openxmlformats.org/markup-compatibility/2006">
              <mc:Choice xmlns:v="urn:schemas-microsoft-com:vml" Requires="v">
                <p:oleObj spid="_x0000_s1150" name="Equation" r:id="rId14" imgW="698500" imgH="190500" progId="Equation.3">
                  <p:embed/>
                </p:oleObj>
              </mc:Choice>
              <mc:Fallback>
                <p:oleObj name="Equation" r:id="rId14" imgW="698500" imgH="190500" progId="Equation.3">
                  <p:embed/>
                  <p:pic>
                    <p:nvPicPr>
                      <p:cNvPr id="0" name=""/>
                      <p:cNvPicPr/>
                      <p:nvPr/>
                    </p:nvPicPr>
                    <p:blipFill>
                      <a:blip r:embed="rId15"/>
                      <a:stretch>
                        <a:fillRect/>
                      </a:stretch>
                    </p:blipFill>
                    <p:spPr>
                      <a:xfrm>
                        <a:off x="5715000" y="6172200"/>
                        <a:ext cx="1746250" cy="476250"/>
                      </a:xfrm>
                      <a:prstGeom prst="rect">
                        <a:avLst/>
                      </a:prstGeom>
                    </p:spPr>
                  </p:pic>
                </p:oleObj>
              </mc:Fallback>
            </mc:AlternateContent>
          </a:graphicData>
        </a:graphic>
      </p:graphicFrame>
    </p:spTree>
    <p:extLst>
      <p:ext uri="{BB962C8B-B14F-4D97-AF65-F5344CB8AC3E}">
        <p14:creationId xmlns:p14="http://schemas.microsoft.com/office/powerpoint/2010/main" val="19849191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228207"/>
            <a:ext cx="70485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8600" y="5029200"/>
            <a:ext cx="4572000" cy="923330"/>
          </a:xfrm>
          <a:prstGeom prst="rect">
            <a:avLst/>
          </a:prstGeom>
        </p:spPr>
        <p:txBody>
          <a:bodyPr>
            <a:spAutoFit/>
          </a:bodyPr>
          <a:lstStyle/>
          <a:p>
            <a:pPr algn="ctr"/>
            <a:r>
              <a:rPr lang="en-US" dirty="0" smtClean="0">
                <a:solidFill>
                  <a:schemeClr val="tx2"/>
                </a:solidFill>
              </a:rPr>
              <a:t>R-squared </a:t>
            </a:r>
            <a:r>
              <a:rPr lang="en-US" dirty="0">
                <a:solidFill>
                  <a:schemeClr val="tx2"/>
                </a:solidFill>
              </a:rPr>
              <a:t>can </a:t>
            </a:r>
            <a:r>
              <a:rPr lang="en-US" dirty="0" smtClean="0">
                <a:solidFill>
                  <a:schemeClr val="tx2"/>
                </a:solidFill>
              </a:rPr>
              <a:t>be </a:t>
            </a:r>
            <a:r>
              <a:rPr lang="en-US" dirty="0">
                <a:solidFill>
                  <a:schemeClr val="tx2"/>
                </a:solidFill>
              </a:rPr>
              <a:t>written as one minus the unexplained variance divided by the total </a:t>
            </a:r>
            <a:r>
              <a:rPr lang="en-US" dirty="0" smtClean="0">
                <a:solidFill>
                  <a:schemeClr val="tx2"/>
                </a:solidFill>
              </a:rPr>
              <a:t>variance, as shown above.</a:t>
            </a:r>
            <a:endParaRPr lang="en-US" dirty="0">
              <a:solidFill>
                <a:schemeClr val="tx2"/>
              </a:solidFill>
            </a:endParaRPr>
          </a:p>
        </p:txBody>
      </p:sp>
      <mc:AlternateContent xmlns:mc="http://schemas.openxmlformats.org/markup-compatibility/2006" xmlns:a14="http://schemas.microsoft.com/office/drawing/2010/main">
        <mc:Choice Requires="a14">
          <p:sp>
            <p:nvSpPr>
              <p:cNvPr id="3" name="Rectangle 2"/>
              <p:cNvSpPr/>
              <p:nvPr/>
            </p:nvSpPr>
            <p:spPr>
              <a:xfrm>
                <a:off x="5029200" y="4864248"/>
                <a:ext cx="3780009" cy="1871346"/>
              </a:xfrm>
              <a:prstGeom prst="rect">
                <a:avLst/>
              </a:prstGeom>
              <a:noFill/>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b="1" i="1" smtClean="0">
                              <a:solidFill>
                                <a:schemeClr val="tx2"/>
                              </a:solidFill>
                              <a:latin typeface="Cambria Math" panose="02040503050406030204" pitchFamily="18" charset="0"/>
                            </a:rPr>
                          </m:ctrlPr>
                        </m:sSupPr>
                        <m:e>
                          <m:r>
                            <a:rPr lang="en-US" b="1" i="0">
                              <a:solidFill>
                                <a:schemeClr val="tx2"/>
                              </a:solidFill>
                              <a:latin typeface="Cambria Math" panose="02040503050406030204" pitchFamily="18" charset="0"/>
                            </a:rPr>
                            <m:t>𝐑</m:t>
                          </m:r>
                        </m:e>
                        <m:sup>
                          <m:r>
                            <a:rPr lang="en-US" b="1" i="0">
                              <a:solidFill>
                                <a:schemeClr val="tx2"/>
                              </a:solidFill>
                              <a:latin typeface="Cambria Math" panose="02040503050406030204" pitchFamily="18" charset="0"/>
                            </a:rPr>
                            <m:t>𝟐</m:t>
                          </m:r>
                        </m:sup>
                      </m:sSup>
                      <m:r>
                        <a:rPr lang="en-US" b="1" i="0">
                          <a:solidFill>
                            <a:schemeClr val="tx2"/>
                          </a:solidFill>
                          <a:latin typeface="Cambria Math" panose="02040503050406030204" pitchFamily="18" charset="0"/>
                        </a:rPr>
                        <m:t>=</m:t>
                      </m:r>
                      <m:d>
                        <m:dPr>
                          <m:begChr m:val="["/>
                          <m:endChr m:val="]"/>
                          <m:ctrlPr>
                            <a:rPr lang="en-US" b="1" i="1">
                              <a:solidFill>
                                <a:schemeClr val="tx2"/>
                              </a:solidFill>
                              <a:latin typeface="Cambria Math" panose="02040503050406030204" pitchFamily="18" charset="0"/>
                            </a:rPr>
                          </m:ctrlPr>
                        </m:dPr>
                        <m:e>
                          <m:r>
                            <a:rPr lang="en-US" b="1" i="0">
                              <a:solidFill>
                                <a:schemeClr val="tx2"/>
                              </a:solidFill>
                              <a:latin typeface="Cambria Math" panose="02040503050406030204" pitchFamily="18" charset="0"/>
                            </a:rPr>
                            <m:t>𝟏</m:t>
                          </m:r>
                          <m:r>
                            <a:rPr lang="en-US" b="1" i="0">
                              <a:solidFill>
                                <a:schemeClr val="tx2"/>
                              </a:solidFill>
                              <a:latin typeface="Cambria Math" panose="02040503050406030204" pitchFamily="18" charset="0"/>
                            </a:rPr>
                            <m:t>−</m:t>
                          </m:r>
                          <m:f>
                            <m:fPr>
                              <m:ctrlPr>
                                <a:rPr lang="en-US" b="1" i="1">
                                  <a:solidFill>
                                    <a:schemeClr val="tx2"/>
                                  </a:solidFill>
                                  <a:latin typeface="Cambria Math" panose="02040503050406030204" pitchFamily="18" charset="0"/>
                                </a:rPr>
                              </m:ctrlPr>
                            </m:fPr>
                            <m:num>
                              <m:sSubSup>
                                <m:sSubSupPr>
                                  <m:ctrlPr>
                                    <a:rPr lang="en-US" b="1" i="1">
                                      <a:solidFill>
                                        <a:schemeClr val="tx2"/>
                                      </a:solidFill>
                                      <a:latin typeface="Cambria Math" panose="02040503050406030204" pitchFamily="18" charset="0"/>
                                    </a:rPr>
                                  </m:ctrlPr>
                                </m:sSubSupPr>
                                <m:e>
                                  <m:r>
                                    <a:rPr lang="en-US" b="1" i="0">
                                      <a:solidFill>
                                        <a:schemeClr val="tx2"/>
                                      </a:solidFill>
                                      <a:latin typeface="Cambria Math" panose="02040503050406030204" pitchFamily="18" charset="0"/>
                                    </a:rPr>
                                    <m:t>𝛔</m:t>
                                  </m:r>
                                </m:e>
                                <m:sub>
                                  <m:r>
                                    <a:rPr lang="en-US" b="1" i="0">
                                      <a:solidFill>
                                        <a:schemeClr val="tx2"/>
                                      </a:solidFill>
                                      <a:latin typeface="Cambria Math" panose="02040503050406030204" pitchFamily="18" charset="0"/>
                                    </a:rPr>
                                    <m:t>𝛆</m:t>
                                  </m:r>
                                </m:sub>
                                <m:sup>
                                  <m:r>
                                    <a:rPr lang="en-US" b="1" i="0">
                                      <a:solidFill>
                                        <a:schemeClr val="tx2"/>
                                      </a:solidFill>
                                      <a:latin typeface="Cambria Math" panose="02040503050406030204" pitchFamily="18" charset="0"/>
                                    </a:rPr>
                                    <m:t>𝟐</m:t>
                                  </m:r>
                                </m:sup>
                              </m:sSubSup>
                            </m:num>
                            <m:den>
                              <m:sSubSup>
                                <m:sSubSupPr>
                                  <m:ctrlPr>
                                    <a:rPr lang="en-US" b="1" i="1">
                                      <a:solidFill>
                                        <a:schemeClr val="tx2"/>
                                      </a:solidFill>
                                      <a:latin typeface="Cambria Math" panose="02040503050406030204" pitchFamily="18" charset="0"/>
                                    </a:rPr>
                                  </m:ctrlPr>
                                </m:sSubSupPr>
                                <m:e>
                                  <m:r>
                                    <a:rPr lang="en-US" b="1" i="0">
                                      <a:solidFill>
                                        <a:schemeClr val="tx2"/>
                                      </a:solidFill>
                                      <a:latin typeface="Cambria Math" panose="02040503050406030204" pitchFamily="18" charset="0"/>
                                    </a:rPr>
                                    <m:t>𝛔</m:t>
                                  </m:r>
                                </m:e>
                                <m:sub>
                                  <m:r>
                                    <a:rPr lang="en-US" b="1" i="0">
                                      <a:solidFill>
                                        <a:schemeClr val="tx2"/>
                                      </a:solidFill>
                                      <a:latin typeface="Cambria Math" panose="02040503050406030204" pitchFamily="18" charset="0"/>
                                    </a:rPr>
                                    <m:t>𝐲</m:t>
                                  </m:r>
                                </m:sub>
                                <m:sup>
                                  <m:r>
                                    <a:rPr lang="en-US" b="1" i="0">
                                      <a:solidFill>
                                        <a:schemeClr val="tx2"/>
                                      </a:solidFill>
                                      <a:latin typeface="Cambria Math" panose="02040503050406030204" pitchFamily="18" charset="0"/>
                                    </a:rPr>
                                    <m:t>𝟐</m:t>
                                  </m:r>
                                </m:sup>
                              </m:sSubSup>
                            </m:den>
                          </m:f>
                        </m:e>
                      </m:d>
                    </m:oMath>
                  </m:oMathPara>
                </a14:m>
                <a:endParaRPr lang="en-US" b="1" dirty="0" smtClean="0">
                  <a:solidFill>
                    <a:schemeClr val="tx2"/>
                  </a:solidFill>
                </a:endParaRPr>
              </a:p>
              <a:p>
                <a:endParaRPr lang="en-US" dirty="0" smtClean="0">
                  <a:solidFill>
                    <a:schemeClr val="tx2"/>
                  </a:solidFill>
                </a:endParaRPr>
              </a:p>
              <a:p>
                <a14:m>
                  <m:oMath xmlns:m="http://schemas.openxmlformats.org/officeDocument/2006/math">
                    <m:sSubSup>
                      <m:sSubSupPr>
                        <m:ctrlPr>
                          <a:rPr lang="en-US" i="1">
                            <a:solidFill>
                              <a:schemeClr val="tx2"/>
                            </a:solidFill>
                            <a:latin typeface="Cambria Math" panose="02040503050406030204" pitchFamily="18" charset="0"/>
                          </a:rPr>
                        </m:ctrlPr>
                      </m:sSubSupPr>
                      <m:e>
                        <m:r>
                          <a:rPr lang="en-US" i="1">
                            <a:solidFill>
                              <a:schemeClr val="tx2"/>
                            </a:solidFill>
                            <a:latin typeface="Cambria Math" panose="02040503050406030204" pitchFamily="18" charset="0"/>
                          </a:rPr>
                          <m:t>𝜎</m:t>
                        </m:r>
                      </m:e>
                      <m:sub>
                        <m:r>
                          <a:rPr lang="en-US" i="1">
                            <a:solidFill>
                              <a:schemeClr val="tx2"/>
                            </a:solidFill>
                            <a:latin typeface="Cambria Math" panose="02040503050406030204" pitchFamily="18" charset="0"/>
                          </a:rPr>
                          <m:t>𝜀</m:t>
                        </m:r>
                      </m:sub>
                      <m:sup>
                        <m:r>
                          <a:rPr lang="en-US" i="1">
                            <a:solidFill>
                              <a:schemeClr val="tx2"/>
                            </a:solidFill>
                            <a:latin typeface="Cambria Math" panose="02040503050406030204" pitchFamily="18" charset="0"/>
                          </a:rPr>
                          <m:t>2</m:t>
                        </m:r>
                      </m:sup>
                    </m:sSubSup>
                  </m:oMath>
                </a14:m>
                <a:r>
                  <a:rPr lang="en-US" dirty="0" smtClean="0">
                    <a:solidFill>
                      <a:schemeClr val="tx2"/>
                    </a:solidFill>
                  </a:rPr>
                  <a:t> </a:t>
                </a:r>
                <a:r>
                  <a:rPr lang="en-US" dirty="0">
                    <a:solidFill>
                      <a:schemeClr val="tx2"/>
                    </a:solidFill>
                  </a:rPr>
                  <a:t>= SSE= the Sum of Squared Errors</a:t>
                </a:r>
                <a:endParaRPr lang="en-US" dirty="0" smtClean="0">
                  <a:solidFill>
                    <a:schemeClr val="tx2"/>
                  </a:solidFill>
                </a:endParaRPr>
              </a:p>
              <a:p>
                <a:endParaRPr lang="en-US" dirty="0">
                  <a:solidFill>
                    <a:schemeClr val="tx2"/>
                  </a:solidFill>
                </a:endParaRPr>
              </a:p>
              <a:p>
                <a14:m>
                  <m:oMath xmlns:m="http://schemas.openxmlformats.org/officeDocument/2006/math">
                    <m:sSubSup>
                      <m:sSubSupPr>
                        <m:ctrlPr>
                          <a:rPr lang="en-US" i="1">
                            <a:solidFill>
                              <a:schemeClr val="tx2"/>
                            </a:solidFill>
                            <a:latin typeface="Cambria Math" panose="02040503050406030204" pitchFamily="18" charset="0"/>
                          </a:rPr>
                        </m:ctrlPr>
                      </m:sSubSupPr>
                      <m:e>
                        <m:r>
                          <a:rPr lang="en-US" i="1">
                            <a:solidFill>
                              <a:schemeClr val="tx2"/>
                            </a:solidFill>
                            <a:latin typeface="Cambria Math" panose="02040503050406030204" pitchFamily="18" charset="0"/>
                          </a:rPr>
                          <m:t>𝜎</m:t>
                        </m:r>
                      </m:e>
                      <m:sub>
                        <m:r>
                          <a:rPr lang="en-US" i="1">
                            <a:solidFill>
                              <a:schemeClr val="tx2"/>
                            </a:solidFill>
                            <a:latin typeface="Cambria Math" panose="02040503050406030204" pitchFamily="18" charset="0"/>
                          </a:rPr>
                          <m:t>𝑦</m:t>
                        </m:r>
                      </m:sub>
                      <m:sup>
                        <m:r>
                          <a:rPr lang="en-US" i="1">
                            <a:solidFill>
                              <a:schemeClr val="tx2"/>
                            </a:solidFill>
                            <a:latin typeface="Cambria Math" panose="02040503050406030204" pitchFamily="18" charset="0"/>
                          </a:rPr>
                          <m:t>2</m:t>
                        </m:r>
                      </m:sup>
                    </m:sSubSup>
                  </m:oMath>
                </a14:m>
                <a:r>
                  <a:rPr lang="en-US" dirty="0" smtClean="0">
                    <a:solidFill>
                      <a:schemeClr val="tx2"/>
                    </a:solidFill>
                  </a:rPr>
                  <a:t> = TSS </a:t>
                </a:r>
                <a:r>
                  <a:rPr lang="en-US" dirty="0">
                    <a:solidFill>
                      <a:schemeClr val="tx2"/>
                    </a:solidFill>
                  </a:rPr>
                  <a:t>= the </a:t>
                </a:r>
                <a:r>
                  <a:rPr lang="en-US" dirty="0" smtClean="0">
                    <a:solidFill>
                      <a:schemeClr val="tx2"/>
                    </a:solidFill>
                  </a:rPr>
                  <a:t>Total </a:t>
                </a:r>
                <a:r>
                  <a:rPr lang="en-US" dirty="0">
                    <a:solidFill>
                      <a:schemeClr val="tx2"/>
                    </a:solidFill>
                  </a:rPr>
                  <a:t>Sum of </a:t>
                </a:r>
                <a:r>
                  <a:rPr lang="en-US" dirty="0" smtClean="0">
                    <a:solidFill>
                      <a:schemeClr val="tx2"/>
                    </a:solidFill>
                  </a:rPr>
                  <a:t>Squares</a:t>
                </a:r>
                <a:endParaRPr lang="en-US" dirty="0">
                  <a:solidFill>
                    <a:schemeClr val="tx2"/>
                  </a:solidFill>
                </a:endParaRPr>
              </a:p>
            </p:txBody>
          </p:sp>
        </mc:Choice>
        <mc:Fallback xmlns="">
          <p:sp>
            <p:nvSpPr>
              <p:cNvPr id="3" name="Rectangle 2"/>
              <p:cNvSpPr>
                <a:spLocks noRot="1" noChangeAspect="1" noMove="1" noResize="1" noEditPoints="1" noAdjustHandles="1" noChangeArrowheads="1" noChangeShapeType="1" noTextEdit="1"/>
              </p:cNvSpPr>
              <p:nvPr/>
            </p:nvSpPr>
            <p:spPr>
              <a:xfrm>
                <a:off x="5029200" y="4864248"/>
                <a:ext cx="3780009" cy="1871346"/>
              </a:xfrm>
              <a:prstGeom prst="rect">
                <a:avLst/>
              </a:prstGeom>
              <a:blipFill rotWithShape="1">
                <a:blip r:embed="rId4"/>
                <a:stretch>
                  <a:fillRect b="-3257"/>
                </a:stretch>
              </a:blipFill>
            </p:spPr>
            <p:txBody>
              <a:bodyPr/>
              <a:lstStyle/>
              <a:p>
                <a:r>
                  <a:rPr lang="en-US">
                    <a:noFill/>
                  </a:rPr>
                  <a:t> </a:t>
                </a:r>
              </a:p>
            </p:txBody>
          </p:sp>
        </mc:Fallback>
      </mc:AlternateContent>
    </p:spTree>
    <p:extLst>
      <p:ext uri="{BB962C8B-B14F-4D97-AF65-F5344CB8AC3E}">
        <p14:creationId xmlns:p14="http://schemas.microsoft.com/office/powerpoint/2010/main" val="3334775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152400"/>
            <a:ext cx="7780050" cy="6624915"/>
          </a:xfrm>
          <a:prstGeom prst="rect">
            <a:avLst/>
          </a:prstGeom>
        </p:spPr>
      </p:pic>
      <p:sp>
        <p:nvSpPr>
          <p:cNvPr id="3" name="TextBox 2"/>
          <p:cNvSpPr txBox="1"/>
          <p:nvPr/>
        </p:nvSpPr>
        <p:spPr>
          <a:xfrm>
            <a:off x="5943600" y="1752600"/>
            <a:ext cx="2895600" cy="954107"/>
          </a:xfrm>
          <a:prstGeom prst="rect">
            <a:avLst/>
          </a:prstGeom>
          <a:noFill/>
        </p:spPr>
        <p:txBody>
          <a:bodyPr wrap="square" rtlCol="0">
            <a:spAutoFit/>
          </a:bodyPr>
          <a:lstStyle/>
          <a:p>
            <a:r>
              <a:rPr lang="en-US" sz="2800" dirty="0" smtClean="0"/>
              <a:t>Scatter Plot with Regression Line</a:t>
            </a:r>
            <a:endParaRPr lang="en-US" sz="2800" dirty="0"/>
          </a:p>
        </p:txBody>
      </p:sp>
    </p:spTree>
    <p:extLst>
      <p:ext uri="{BB962C8B-B14F-4D97-AF65-F5344CB8AC3E}">
        <p14:creationId xmlns:p14="http://schemas.microsoft.com/office/powerpoint/2010/main" val="2950448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INFERENCES</a:t>
            </a:r>
            <a:endParaRPr lang="en-US" dirty="0"/>
          </a:p>
        </p:txBody>
      </p:sp>
      <p:sp>
        <p:nvSpPr>
          <p:cNvPr id="3" name="TextBox 2"/>
          <p:cNvSpPr txBox="1"/>
          <p:nvPr/>
        </p:nvSpPr>
        <p:spPr>
          <a:xfrm>
            <a:off x="228600" y="2133600"/>
            <a:ext cx="8686800" cy="3754874"/>
          </a:xfrm>
          <a:prstGeom prst="rect">
            <a:avLst/>
          </a:prstGeom>
          <a:noFill/>
        </p:spPr>
        <p:txBody>
          <a:bodyPr wrap="square" rtlCol="0">
            <a:spAutoFit/>
          </a:bodyPr>
          <a:lstStyle/>
          <a:p>
            <a:r>
              <a:rPr lang="en-US" b="1" dirty="0" smtClean="0"/>
              <a:t>Are X and Y statistically related?</a:t>
            </a:r>
          </a:p>
          <a:p>
            <a:endParaRPr lang="en-US" dirty="0"/>
          </a:p>
          <a:p>
            <a:r>
              <a:rPr lang="en-US" dirty="0" smtClean="0"/>
              <a:t>	X and Y are statistically related if </a:t>
            </a:r>
            <a:r>
              <a:rPr lang="el-GR" sz="2000" dirty="0" smtClean="0">
                <a:solidFill>
                  <a:srgbClr val="00B050"/>
                </a:solidFill>
              </a:rPr>
              <a:t>β</a:t>
            </a:r>
            <a:r>
              <a:rPr lang="en-US" sz="2000" baseline="-25000" dirty="0" smtClean="0">
                <a:solidFill>
                  <a:srgbClr val="00B050"/>
                </a:solidFill>
              </a:rPr>
              <a:t>1 </a:t>
            </a:r>
            <a:r>
              <a:rPr lang="en-US" dirty="0" smtClean="0"/>
              <a:t>(the slope) is not zero.</a:t>
            </a:r>
          </a:p>
          <a:p>
            <a:endParaRPr lang="en-US" dirty="0"/>
          </a:p>
          <a:p>
            <a:r>
              <a:rPr lang="en-US" b="1" dirty="0" smtClean="0"/>
              <a:t>How do we test whether X and Y are statistically related?</a:t>
            </a:r>
          </a:p>
          <a:p>
            <a:endParaRPr lang="en-US" dirty="0"/>
          </a:p>
          <a:p>
            <a:r>
              <a:rPr lang="en-US" b="1" dirty="0" smtClean="0"/>
              <a:t>A) </a:t>
            </a:r>
            <a:r>
              <a:rPr lang="en-US" dirty="0" smtClean="0"/>
              <a:t>Confidence Interval for </a:t>
            </a:r>
            <a:r>
              <a:rPr lang="el-GR" sz="2000" dirty="0" smtClean="0">
                <a:solidFill>
                  <a:srgbClr val="00B050"/>
                </a:solidFill>
              </a:rPr>
              <a:t>β</a:t>
            </a:r>
            <a:r>
              <a:rPr lang="en-US" sz="2000" baseline="-25000" dirty="0" smtClean="0">
                <a:solidFill>
                  <a:srgbClr val="00B050"/>
                </a:solidFill>
              </a:rPr>
              <a:t>1 </a:t>
            </a:r>
            <a:r>
              <a:rPr lang="en-US" dirty="0" smtClean="0"/>
              <a:t>(the slope)  [sample statistic </a:t>
            </a:r>
            <a:r>
              <a:rPr lang="en-US" u="sng" dirty="0" smtClean="0"/>
              <a:t>+</a:t>
            </a:r>
            <a:r>
              <a:rPr lang="en-US" dirty="0" smtClean="0"/>
              <a:t> margin of error]	</a:t>
            </a:r>
            <a:br>
              <a:rPr lang="en-US" dirty="0" smtClean="0"/>
            </a:br>
            <a:r>
              <a:rPr lang="en-US" dirty="0" smtClean="0"/>
              <a:t/>
            </a:r>
            <a:br>
              <a:rPr lang="en-US" dirty="0" smtClean="0"/>
            </a:br>
            <a:r>
              <a:rPr lang="en-US" dirty="0" smtClean="0"/>
              <a:t>	Lower </a:t>
            </a:r>
            <a:r>
              <a:rPr lang="en-US" dirty="0"/>
              <a:t>= (Reg. </a:t>
            </a:r>
            <a:r>
              <a:rPr lang="en-US" dirty="0" err="1"/>
              <a:t>coeff</a:t>
            </a:r>
            <a:r>
              <a:rPr lang="en-US" dirty="0"/>
              <a:t>.) </a:t>
            </a:r>
            <a:r>
              <a:rPr lang="en-US" dirty="0" smtClean="0"/>
              <a:t>– [(</a:t>
            </a:r>
            <a:r>
              <a:rPr lang="en-US" dirty="0"/>
              <a:t>T-critical) * (Standard error</a:t>
            </a:r>
            <a:r>
              <a:rPr lang="en-US" dirty="0" smtClean="0"/>
              <a:t>)]</a:t>
            </a:r>
            <a:br>
              <a:rPr lang="en-US" dirty="0" smtClean="0"/>
            </a:br>
            <a:r>
              <a:rPr lang="en-US" dirty="0" smtClean="0"/>
              <a:t>	Upper = (Reg. </a:t>
            </a:r>
            <a:r>
              <a:rPr lang="en-US" dirty="0" err="1" smtClean="0"/>
              <a:t>coeff</a:t>
            </a:r>
            <a:r>
              <a:rPr lang="en-US" dirty="0" smtClean="0"/>
              <a:t>.) + [(T-critical) * (Standard error)]</a:t>
            </a:r>
          </a:p>
          <a:p>
            <a:endParaRPr lang="en-US" dirty="0"/>
          </a:p>
          <a:p>
            <a:r>
              <a:rPr lang="en-US" b="1" dirty="0" smtClean="0"/>
              <a:t>B) </a:t>
            </a:r>
            <a:r>
              <a:rPr lang="en-US" dirty="0" smtClean="0"/>
              <a:t>P-Value associated with Null Hypothesis (</a:t>
            </a:r>
            <a:r>
              <a:rPr lang="en-US" dirty="0" smtClean="0">
                <a:solidFill>
                  <a:srgbClr val="008000"/>
                </a:solidFill>
              </a:rPr>
              <a:t>H</a:t>
            </a:r>
            <a:r>
              <a:rPr lang="en-US" baseline="-25000" dirty="0" smtClean="0">
                <a:solidFill>
                  <a:srgbClr val="00B050"/>
                </a:solidFill>
              </a:rPr>
              <a:t>0</a:t>
            </a:r>
            <a:r>
              <a:rPr lang="en-US" dirty="0" smtClean="0"/>
              <a:t>) that there is no relationship (slope is zero).  We want to reject this hypothesis.</a:t>
            </a:r>
            <a:endParaRPr lang="en-US" dirty="0"/>
          </a:p>
        </p:txBody>
      </p:sp>
    </p:spTree>
    <p:extLst>
      <p:ext uri="{BB962C8B-B14F-4D97-AF65-F5344CB8AC3E}">
        <p14:creationId xmlns:p14="http://schemas.microsoft.com/office/powerpoint/2010/main" val="26869383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685800"/>
            <a:ext cx="4604392" cy="6096000"/>
          </a:xfrm>
          <a:prstGeom prst="rect">
            <a:avLst/>
          </a:prstGeom>
        </p:spPr>
      </p:pic>
      <p:sp>
        <p:nvSpPr>
          <p:cNvPr id="3" name="TextBox 2"/>
          <p:cNvSpPr txBox="1"/>
          <p:nvPr/>
        </p:nvSpPr>
        <p:spPr>
          <a:xfrm>
            <a:off x="5715000" y="2971800"/>
            <a:ext cx="2590800" cy="2031325"/>
          </a:xfrm>
          <a:prstGeom prst="rect">
            <a:avLst/>
          </a:prstGeom>
          <a:noFill/>
        </p:spPr>
        <p:txBody>
          <a:bodyPr wrap="square" rtlCol="0">
            <a:spAutoFit/>
          </a:bodyPr>
          <a:lstStyle/>
          <a:p>
            <a:r>
              <a:rPr lang="en-US" dirty="0" smtClean="0"/>
              <a:t>Estimate Regression Parameters and Test for Significance</a:t>
            </a:r>
          </a:p>
          <a:p>
            <a:endParaRPr lang="en-US" dirty="0"/>
          </a:p>
          <a:p>
            <a:pPr marL="342900" indent="-342900">
              <a:buAutoNum type="arabicPeriod"/>
            </a:pPr>
            <a:r>
              <a:rPr lang="en-US" dirty="0" smtClean="0"/>
              <a:t>Analyze</a:t>
            </a:r>
          </a:p>
          <a:p>
            <a:pPr marL="342900" indent="-342900">
              <a:buAutoNum type="arabicPeriod"/>
            </a:pPr>
            <a:r>
              <a:rPr lang="en-US" dirty="0" smtClean="0"/>
              <a:t>Regression</a:t>
            </a:r>
          </a:p>
          <a:p>
            <a:pPr marL="342900" indent="-342900">
              <a:buAutoNum type="arabicPeriod"/>
            </a:pPr>
            <a:r>
              <a:rPr lang="en-US" dirty="0" smtClean="0"/>
              <a:t>Linear…</a:t>
            </a:r>
            <a:endParaRPr lang="en-US" dirty="0"/>
          </a:p>
        </p:txBody>
      </p:sp>
    </p:spTree>
    <p:extLst>
      <p:ext uri="{BB962C8B-B14F-4D97-AF65-F5344CB8AC3E}">
        <p14:creationId xmlns:p14="http://schemas.microsoft.com/office/powerpoint/2010/main" val="25188465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2057400"/>
            <a:ext cx="4290432" cy="3703641"/>
          </a:xfrm>
          <a:prstGeom prst="rect">
            <a:avLst/>
          </a:prstGeom>
        </p:spPr>
      </p:pic>
      <p:sp>
        <p:nvSpPr>
          <p:cNvPr id="3" name="Rectangle 2"/>
          <p:cNvSpPr/>
          <p:nvPr/>
        </p:nvSpPr>
        <p:spPr>
          <a:xfrm>
            <a:off x="5638800" y="2985890"/>
            <a:ext cx="3048000" cy="923330"/>
          </a:xfrm>
          <a:prstGeom prst="rect">
            <a:avLst/>
          </a:prstGeom>
        </p:spPr>
        <p:txBody>
          <a:bodyPr wrap="square">
            <a:spAutoFit/>
          </a:bodyPr>
          <a:lstStyle/>
          <a:p>
            <a:r>
              <a:rPr lang="en-US" dirty="0"/>
              <a:t>Estimate Regression Parameters and Test for </a:t>
            </a:r>
            <a:r>
              <a:rPr lang="en-US" dirty="0" smtClean="0"/>
              <a:t>Significance (cont.)</a:t>
            </a:r>
            <a:endParaRPr lang="en-US" dirty="0"/>
          </a:p>
        </p:txBody>
      </p:sp>
    </p:spTree>
    <p:extLst>
      <p:ext uri="{BB962C8B-B14F-4D97-AF65-F5344CB8AC3E}">
        <p14:creationId xmlns:p14="http://schemas.microsoft.com/office/powerpoint/2010/main" val="53240242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09600" y="857020"/>
            <a:ext cx="6415436" cy="6000980"/>
          </a:xfrm>
          <a:prstGeom prst="rect">
            <a:avLst/>
          </a:prstGeom>
        </p:spPr>
      </p:pic>
      <mc:AlternateContent xmlns:mc="http://schemas.openxmlformats.org/markup-compatibility/2006" xmlns:a14="http://schemas.microsoft.com/office/drawing/2010/main">
        <mc:Choice Requires="a14">
          <p:sp>
            <p:nvSpPr>
              <p:cNvPr id="3" name="TextBox 2"/>
              <p:cNvSpPr txBox="1"/>
              <p:nvPr/>
            </p:nvSpPr>
            <p:spPr>
              <a:xfrm>
                <a:off x="7086600" y="2895600"/>
                <a:ext cx="1778949" cy="274761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a:latin typeface="Cambria Math" panose="02040503050406030204" pitchFamily="18" charset="0"/>
                            </a:rPr>
                            <m:t>𝑅</m:t>
                          </m:r>
                        </m:e>
                        <m:sup>
                          <m:r>
                            <a:rPr lang="en-US" i="1">
                              <a:latin typeface="Cambria Math" panose="02040503050406030204" pitchFamily="18" charset="0"/>
                            </a:rPr>
                            <m:t>2</m:t>
                          </m:r>
                        </m:sup>
                      </m:sSup>
                      <m:r>
                        <a:rPr lang="en-US" i="1">
                          <a:latin typeface="Cambria Math" panose="02040503050406030204" pitchFamily="18" charset="0"/>
                        </a:rPr>
                        <m:t>=</m:t>
                      </m:r>
                      <m:d>
                        <m:dPr>
                          <m:begChr m:val="["/>
                          <m:endChr m:val="]"/>
                          <m:ctrlPr>
                            <a:rPr lang="en-US" i="1" smtClean="0">
                              <a:latin typeface="Cambria Math" panose="02040503050406030204" pitchFamily="18" charset="0"/>
                            </a:rPr>
                          </m:ctrlPr>
                        </m:dPr>
                        <m:e>
                          <m:r>
                            <a:rPr lang="en-US" i="1" smtClean="0">
                              <a:latin typeface="Cambria Math" panose="02040503050406030204" pitchFamily="18" charset="0"/>
                            </a:rPr>
                            <m:t>1−</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𝜀</m:t>
                                  </m:r>
                                </m:sub>
                                <m:sup>
                                  <m:r>
                                    <a:rPr lang="en-US" i="1">
                                      <a:latin typeface="Cambria Math" panose="02040503050406030204" pitchFamily="18" charset="0"/>
                                    </a:rPr>
                                    <m:t>2</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𝑦</m:t>
                                  </m:r>
                                </m:sub>
                                <m:sup>
                                  <m:r>
                                    <a:rPr lang="en-US" i="1">
                                      <a:latin typeface="Cambria Math" panose="02040503050406030204" pitchFamily="18" charset="0"/>
                                    </a:rPr>
                                    <m:t>2</m:t>
                                  </m:r>
                                </m:sup>
                              </m:sSubSup>
                            </m:den>
                          </m:f>
                        </m:e>
                      </m:d>
                    </m:oMath>
                  </m:oMathPara>
                </a14:m>
                <a:endParaRPr lang="en-US" dirty="0" smtClean="0"/>
              </a:p>
              <a:p>
                <a:endParaRPr lang="en-US" dirty="0" smtClean="0"/>
              </a:p>
              <a:p>
                <a:r>
                  <a:rPr lang="en-US" dirty="0" smtClean="0"/>
                  <a:t>= 1 – </a:t>
                </a:r>
                <a14:m>
                  <m:oMath xmlns:m="http://schemas.openxmlformats.org/officeDocument/2006/math">
                    <m:f>
                      <m:fPr>
                        <m:ctrlPr>
                          <a:rPr lang="en-US" b="0" i="1" smtClean="0">
                            <a:latin typeface="Cambria Math" panose="02040503050406030204" pitchFamily="18" charset="0"/>
                          </a:rPr>
                        </m:ctrlPr>
                      </m:fPr>
                      <m:num>
                        <m:r>
                          <a:rPr lang="en-US" i="1">
                            <a:latin typeface="Cambria Math"/>
                          </a:rPr>
                          <m:t>703279040.4</m:t>
                        </m:r>
                      </m:num>
                      <m:den>
                        <m:r>
                          <a:rPr lang="en-US" b="0" i="1" smtClean="0">
                            <a:latin typeface="Cambria Math"/>
                          </a:rPr>
                          <m:t>1736341339</m:t>
                        </m:r>
                      </m:den>
                    </m:f>
                  </m:oMath>
                </a14:m>
                <a:endParaRPr lang="en-US" dirty="0" smtClean="0"/>
              </a:p>
              <a:p>
                <a:endParaRPr lang="en-US" dirty="0"/>
              </a:p>
              <a:p>
                <a:r>
                  <a:rPr lang="en-US" dirty="0" smtClean="0"/>
                  <a:t>=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1033062298</m:t>
                        </m:r>
                      </m:num>
                      <m:den>
                        <m:r>
                          <a:rPr lang="en-US" i="1">
                            <a:latin typeface="Cambria Math"/>
                          </a:rPr>
                          <m:t>1736341339</m:t>
                        </m:r>
                      </m:den>
                    </m:f>
                  </m:oMath>
                </a14:m>
                <a:endParaRPr lang="en-US" dirty="0"/>
              </a:p>
              <a:p>
                <a:endParaRPr lang="en-US" dirty="0" smtClean="0"/>
              </a:p>
              <a:p>
                <a:r>
                  <a:rPr lang="en-US" sz="2400" dirty="0" smtClean="0"/>
                  <a:t>=.595</a:t>
                </a:r>
                <a:endParaRPr lang="en-US" sz="2400" dirty="0"/>
              </a:p>
            </p:txBody>
          </p:sp>
        </mc:Choice>
        <mc:Fallback xmlns="">
          <p:sp>
            <p:nvSpPr>
              <p:cNvPr id="3" name="TextBox 2"/>
              <p:cNvSpPr txBox="1">
                <a:spLocks noRot="1" noChangeAspect="1" noMove="1" noResize="1" noEditPoints="1" noAdjustHandles="1" noChangeArrowheads="1" noChangeShapeType="1" noTextEdit="1"/>
              </p:cNvSpPr>
              <p:nvPr/>
            </p:nvSpPr>
            <p:spPr>
              <a:xfrm>
                <a:off x="7086600" y="2895600"/>
                <a:ext cx="1778949" cy="2747612"/>
              </a:xfrm>
              <a:prstGeom prst="rect">
                <a:avLst/>
              </a:prstGeom>
              <a:blipFill rotWithShape="1">
                <a:blip r:embed="rId3"/>
                <a:stretch>
                  <a:fillRect l="-5498" b="-3104"/>
                </a:stretch>
              </a:blipFill>
            </p:spPr>
            <p:txBody>
              <a:bodyPr/>
              <a:lstStyle/>
              <a:p>
                <a:r>
                  <a:rPr lang="en-US">
                    <a:noFill/>
                  </a:rPr>
                  <a:t> </a:t>
                </a:r>
              </a:p>
            </p:txBody>
          </p:sp>
        </mc:Fallback>
      </mc:AlternateContent>
      <p:sp>
        <p:nvSpPr>
          <p:cNvPr id="4" name="TextBox 3"/>
          <p:cNvSpPr txBox="1"/>
          <p:nvPr/>
        </p:nvSpPr>
        <p:spPr>
          <a:xfrm>
            <a:off x="4572000" y="1143000"/>
            <a:ext cx="1829347" cy="461665"/>
          </a:xfrm>
          <a:prstGeom prst="rect">
            <a:avLst/>
          </a:prstGeom>
          <a:noFill/>
        </p:spPr>
        <p:txBody>
          <a:bodyPr wrap="none" rtlCol="0">
            <a:spAutoFit/>
          </a:bodyPr>
          <a:lstStyle/>
          <a:p>
            <a:r>
              <a:rPr lang="en-US" sz="2400" dirty="0" smtClean="0"/>
              <a:t>SPSS Output</a:t>
            </a:r>
            <a:endParaRPr lang="en-US" sz="2400" dirty="0"/>
          </a:p>
        </p:txBody>
      </p:sp>
      <p:sp>
        <p:nvSpPr>
          <p:cNvPr id="6" name="Oval 5"/>
          <p:cNvSpPr/>
          <p:nvPr/>
        </p:nvSpPr>
        <p:spPr>
          <a:xfrm>
            <a:off x="1905000" y="4191000"/>
            <a:ext cx="762000" cy="152400"/>
          </a:xfrm>
          <a:prstGeom prst="ellipse">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905000" y="4572000"/>
            <a:ext cx="762000" cy="152400"/>
          </a:xfrm>
          <a:prstGeom prst="ellipse">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882302" y="4343400"/>
            <a:ext cx="762000" cy="228600"/>
          </a:xfrm>
          <a:prstGeom prst="ellipse">
            <a:avLst/>
          </a:pr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567661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974571"/>
            <a:ext cx="8108604" cy="5883429"/>
          </a:xfrm>
          <a:prstGeom prst="rect">
            <a:avLst/>
          </a:prstGeom>
        </p:spPr>
      </p:pic>
      <p:sp>
        <p:nvSpPr>
          <p:cNvPr id="3" name="TextBox 2"/>
          <p:cNvSpPr txBox="1"/>
          <p:nvPr/>
        </p:nvSpPr>
        <p:spPr>
          <a:xfrm>
            <a:off x="1752600" y="228600"/>
            <a:ext cx="5653727" cy="584775"/>
          </a:xfrm>
          <a:prstGeom prst="rect">
            <a:avLst/>
          </a:prstGeom>
          <a:noFill/>
        </p:spPr>
        <p:txBody>
          <a:bodyPr wrap="none" rtlCol="0">
            <a:spAutoFit/>
          </a:bodyPr>
          <a:lstStyle/>
          <a:p>
            <a:r>
              <a:rPr lang="en-US" sz="3200" dirty="0" smtClean="0">
                <a:solidFill>
                  <a:schemeClr val="bg1"/>
                </a:solidFill>
              </a:rPr>
              <a:t>SPSS SCATTERPLOT OF VALUES</a:t>
            </a:r>
            <a:endParaRPr lang="en-US" sz="3200" dirty="0">
              <a:solidFill>
                <a:schemeClr val="bg1"/>
              </a:solidFill>
            </a:endParaRPr>
          </a:p>
        </p:txBody>
      </p:sp>
    </p:spTree>
    <p:extLst>
      <p:ext uri="{BB962C8B-B14F-4D97-AF65-F5344CB8AC3E}">
        <p14:creationId xmlns:p14="http://schemas.microsoft.com/office/powerpoint/2010/main" val="13581926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571625"/>
            <a:ext cx="6419850" cy="5286375"/>
          </a:xfrm>
          <a:prstGeom prst="rect">
            <a:avLst/>
          </a:prstGeom>
          <a:noFill/>
          <a:ln>
            <a:noFill/>
          </a:ln>
        </p:spPr>
      </p:pic>
      <p:sp>
        <p:nvSpPr>
          <p:cNvPr id="3" name="TextBox 2"/>
          <p:cNvSpPr txBox="1"/>
          <p:nvPr/>
        </p:nvSpPr>
        <p:spPr>
          <a:xfrm>
            <a:off x="233464" y="304800"/>
            <a:ext cx="8686799" cy="400110"/>
          </a:xfrm>
          <a:prstGeom prst="rect">
            <a:avLst/>
          </a:prstGeom>
          <a:noFill/>
        </p:spPr>
        <p:txBody>
          <a:bodyPr wrap="square" rtlCol="0">
            <a:spAutoFit/>
          </a:bodyPr>
          <a:lstStyle/>
          <a:p>
            <a:pPr algn="ctr"/>
            <a:r>
              <a:rPr lang="en-US" sz="2000" dirty="0" smtClean="0">
                <a:solidFill>
                  <a:schemeClr val="bg1"/>
                </a:solidFill>
              </a:rPr>
              <a:t>Scatter Plot of Values is Not Very Useful for  a Binary Dependent Variable</a:t>
            </a:r>
            <a:endParaRPr lang="en-US" sz="2000" dirty="0">
              <a:solidFill>
                <a:schemeClr val="bg1"/>
              </a:solidFill>
            </a:endParaRPr>
          </a:p>
        </p:txBody>
      </p:sp>
    </p:spTree>
    <p:extLst>
      <p:ext uri="{BB962C8B-B14F-4D97-AF65-F5344CB8AC3E}">
        <p14:creationId xmlns:p14="http://schemas.microsoft.com/office/powerpoint/2010/main" val="40041862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8600" y="990600"/>
            <a:ext cx="8048145" cy="5788201"/>
          </a:xfrm>
          <a:prstGeom prst="rect">
            <a:avLst/>
          </a:prstGeom>
        </p:spPr>
      </p:pic>
      <p:sp>
        <p:nvSpPr>
          <p:cNvPr id="3" name="TextBox 2"/>
          <p:cNvSpPr txBox="1"/>
          <p:nvPr/>
        </p:nvSpPr>
        <p:spPr>
          <a:xfrm>
            <a:off x="1461780" y="228600"/>
            <a:ext cx="5581784" cy="584775"/>
          </a:xfrm>
          <a:prstGeom prst="rect">
            <a:avLst/>
          </a:prstGeom>
          <a:noFill/>
        </p:spPr>
        <p:txBody>
          <a:bodyPr wrap="none" rtlCol="0">
            <a:spAutoFit/>
          </a:bodyPr>
          <a:lstStyle/>
          <a:p>
            <a:r>
              <a:rPr lang="en-US" sz="3200" dirty="0" smtClean="0">
                <a:solidFill>
                  <a:schemeClr val="bg1"/>
                </a:solidFill>
              </a:rPr>
              <a:t>SPSS SCATTERPLOT OF MEANS</a:t>
            </a:r>
            <a:endParaRPr lang="en-US" sz="3200" dirty="0">
              <a:solidFill>
                <a:schemeClr val="bg1"/>
              </a:solidFill>
            </a:endParaRPr>
          </a:p>
        </p:txBody>
      </p:sp>
    </p:spTree>
    <p:extLst>
      <p:ext uri="{BB962C8B-B14F-4D97-AF65-F5344CB8AC3E}">
        <p14:creationId xmlns:p14="http://schemas.microsoft.com/office/powerpoint/2010/main" val="2531808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623303"/>
            <a:ext cx="6024562" cy="5219700"/>
          </a:xfrm>
          <a:prstGeom prst="rect">
            <a:avLst/>
          </a:prstGeom>
          <a:noFill/>
          <a:ln>
            <a:noFill/>
          </a:ln>
        </p:spPr>
      </p:pic>
      <p:sp>
        <p:nvSpPr>
          <p:cNvPr id="3" name="TextBox 2"/>
          <p:cNvSpPr txBox="1"/>
          <p:nvPr/>
        </p:nvSpPr>
        <p:spPr>
          <a:xfrm>
            <a:off x="228600" y="254440"/>
            <a:ext cx="8686800" cy="523220"/>
          </a:xfrm>
          <a:prstGeom prst="rect">
            <a:avLst/>
          </a:prstGeom>
          <a:noFill/>
        </p:spPr>
        <p:txBody>
          <a:bodyPr wrap="square" rtlCol="0">
            <a:spAutoFit/>
          </a:bodyPr>
          <a:lstStyle/>
          <a:p>
            <a:pPr algn="ctr"/>
            <a:r>
              <a:rPr lang="en-US" sz="2800" dirty="0" smtClean="0">
                <a:solidFill>
                  <a:schemeClr val="bg1"/>
                </a:solidFill>
              </a:rPr>
              <a:t>SCATTERPLOT OF MEANS IS MUCH MORE USEFUL</a:t>
            </a:r>
            <a:endParaRPr lang="en-US" sz="2800" dirty="0">
              <a:solidFill>
                <a:schemeClr val="bg1"/>
              </a:solidFill>
            </a:endParaRPr>
          </a:p>
        </p:txBody>
      </p:sp>
    </p:spTree>
    <p:extLst>
      <p:ext uri="{BB962C8B-B14F-4D97-AF65-F5344CB8AC3E}">
        <p14:creationId xmlns:p14="http://schemas.microsoft.com/office/powerpoint/2010/main" val="134149079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854" y="1447800"/>
            <a:ext cx="9125146" cy="4789784"/>
          </a:xfrm>
          <a:prstGeom prst="rect">
            <a:avLst/>
          </a:prstGeom>
        </p:spPr>
      </p:pic>
      <p:sp>
        <p:nvSpPr>
          <p:cNvPr id="4" name="TextBox 3"/>
          <p:cNvSpPr txBox="1"/>
          <p:nvPr/>
        </p:nvSpPr>
        <p:spPr>
          <a:xfrm>
            <a:off x="624350" y="194553"/>
            <a:ext cx="7914154" cy="584775"/>
          </a:xfrm>
          <a:prstGeom prst="rect">
            <a:avLst/>
          </a:prstGeom>
          <a:noFill/>
        </p:spPr>
        <p:txBody>
          <a:bodyPr wrap="none" rtlCol="0">
            <a:spAutoFit/>
          </a:bodyPr>
          <a:lstStyle/>
          <a:p>
            <a:r>
              <a:rPr lang="en-US" sz="3200" dirty="0" smtClean="0">
                <a:solidFill>
                  <a:schemeClr val="bg1"/>
                </a:solidFill>
              </a:rPr>
              <a:t>SPSS SCATTERPLOT WITH REGRESSION LINE</a:t>
            </a:r>
            <a:endParaRPr lang="en-US" sz="3200" dirty="0">
              <a:solidFill>
                <a:schemeClr val="bg1"/>
              </a:solidFill>
            </a:endParaRPr>
          </a:p>
        </p:txBody>
      </p:sp>
    </p:spTree>
    <p:extLst>
      <p:ext uri="{BB962C8B-B14F-4D97-AF65-F5344CB8AC3E}">
        <p14:creationId xmlns:p14="http://schemas.microsoft.com/office/powerpoint/2010/main" val="19089123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66800" y="228600"/>
            <a:ext cx="6966779" cy="584775"/>
          </a:xfrm>
          <a:prstGeom prst="rect">
            <a:avLst/>
          </a:prstGeom>
          <a:noFill/>
        </p:spPr>
        <p:txBody>
          <a:bodyPr wrap="none" rtlCol="0">
            <a:spAutoFit/>
          </a:bodyPr>
          <a:lstStyle/>
          <a:p>
            <a:r>
              <a:rPr lang="en-US" sz="3200" dirty="0" smtClean="0">
                <a:solidFill>
                  <a:schemeClr val="bg1"/>
                </a:solidFill>
              </a:rPr>
              <a:t>SCATTERPLOT WITH REGRESSION LINE</a:t>
            </a:r>
            <a:endParaRPr lang="en-US" sz="3200" dirty="0">
              <a:solidFill>
                <a:schemeClr val="bg1"/>
              </a:solidFill>
            </a:endParaRPr>
          </a:p>
        </p:txBody>
      </p:sp>
      <p:pic>
        <p:nvPicPr>
          <p:cNvPr id="4" name="Picture 3"/>
          <p:cNvPicPr>
            <a:picLocks noChangeAspect="1"/>
          </p:cNvPicPr>
          <p:nvPr/>
        </p:nvPicPr>
        <p:blipFill>
          <a:blip r:embed="rId2"/>
          <a:stretch>
            <a:fillRect/>
          </a:stretch>
        </p:blipFill>
        <p:spPr>
          <a:xfrm>
            <a:off x="501832" y="1499906"/>
            <a:ext cx="6466475" cy="5205694"/>
          </a:xfrm>
          <a:prstGeom prst="rect">
            <a:avLst/>
          </a:prstGeom>
        </p:spPr>
      </p:pic>
      <mc:AlternateContent xmlns:mc="http://schemas.openxmlformats.org/markup-compatibility/2006" xmlns:a14="http://schemas.microsoft.com/office/drawing/2010/main">
        <mc:Choice Requires="a14">
          <p:sp>
            <p:nvSpPr>
              <p:cNvPr id="5" name="TextBox 4"/>
              <p:cNvSpPr txBox="1"/>
              <p:nvPr/>
            </p:nvSpPr>
            <p:spPr>
              <a:xfrm>
                <a:off x="7315200" y="2819400"/>
                <a:ext cx="1662186" cy="110575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i="1">
                              <a:latin typeface="Cambria Math" panose="02040503050406030204" pitchFamily="18" charset="0"/>
                            </a:rPr>
                          </m:ctrlPr>
                        </m:sSupPr>
                        <m:e>
                          <m:r>
                            <a:rPr lang="en-US" i="1">
                              <a:latin typeface="Cambria Math" panose="02040503050406030204" pitchFamily="18" charset="0"/>
                            </a:rPr>
                            <m:t>𝑅</m:t>
                          </m:r>
                        </m:e>
                        <m:sup>
                          <m:r>
                            <a:rPr lang="en-US" i="1">
                              <a:latin typeface="Cambria Math" panose="02040503050406030204" pitchFamily="18" charset="0"/>
                            </a:rPr>
                            <m:t>2</m:t>
                          </m:r>
                        </m:sup>
                      </m:sSup>
                      <m:r>
                        <a:rPr lang="en-US" i="1">
                          <a:latin typeface="Cambria Math" panose="02040503050406030204" pitchFamily="18" charset="0"/>
                        </a:rPr>
                        <m:t>=</m:t>
                      </m:r>
                      <m:d>
                        <m:dPr>
                          <m:begChr m:val="["/>
                          <m:endChr m:val="]"/>
                          <m:ctrlPr>
                            <a:rPr lang="en-US" i="1">
                              <a:latin typeface="Cambria Math" panose="02040503050406030204" pitchFamily="18" charset="0"/>
                            </a:rPr>
                          </m:ctrlPr>
                        </m:dPr>
                        <m:e>
                          <m:r>
                            <a:rPr lang="en-US" i="1">
                              <a:latin typeface="Cambria Math" panose="02040503050406030204" pitchFamily="18" charset="0"/>
                            </a:rPr>
                            <m:t>1−</m:t>
                          </m:r>
                          <m:f>
                            <m:fPr>
                              <m:ctrlPr>
                                <a:rPr lang="en-US" i="1">
                                  <a:latin typeface="Cambria Math" panose="02040503050406030204" pitchFamily="18" charset="0"/>
                                </a:rPr>
                              </m:ctrlPr>
                            </m:fPr>
                            <m:num>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𝜀</m:t>
                                  </m:r>
                                </m:sub>
                                <m:sup>
                                  <m:r>
                                    <a:rPr lang="en-US" i="1">
                                      <a:latin typeface="Cambria Math" panose="02040503050406030204" pitchFamily="18" charset="0"/>
                                    </a:rPr>
                                    <m:t>2</m:t>
                                  </m:r>
                                </m:sup>
                              </m:sSubSup>
                            </m:num>
                            <m:den>
                              <m:sSubSup>
                                <m:sSubSupPr>
                                  <m:ctrlPr>
                                    <a:rPr lang="en-US" i="1">
                                      <a:latin typeface="Cambria Math" panose="02040503050406030204" pitchFamily="18" charset="0"/>
                                    </a:rPr>
                                  </m:ctrlPr>
                                </m:sSubSupPr>
                                <m:e>
                                  <m:r>
                                    <a:rPr lang="en-US" i="1">
                                      <a:latin typeface="Cambria Math" panose="02040503050406030204" pitchFamily="18" charset="0"/>
                                    </a:rPr>
                                    <m:t>𝜎</m:t>
                                  </m:r>
                                </m:e>
                                <m:sub>
                                  <m:r>
                                    <a:rPr lang="en-US" i="1">
                                      <a:latin typeface="Cambria Math" panose="02040503050406030204" pitchFamily="18" charset="0"/>
                                    </a:rPr>
                                    <m:t>𝑦</m:t>
                                  </m:r>
                                </m:sub>
                                <m:sup>
                                  <m:r>
                                    <a:rPr lang="en-US" i="1">
                                      <a:latin typeface="Cambria Math" panose="02040503050406030204" pitchFamily="18" charset="0"/>
                                    </a:rPr>
                                    <m:t>2</m:t>
                                  </m:r>
                                </m:sup>
                              </m:sSubSup>
                            </m:den>
                          </m:f>
                        </m:e>
                      </m:d>
                    </m:oMath>
                  </m:oMathPara>
                </a14:m>
                <a:endParaRPr lang="en-US" dirty="0" smtClean="0"/>
              </a:p>
              <a:p>
                <a:r>
                  <a:rPr lang="en-US" sz="2400" dirty="0" smtClean="0"/>
                  <a:t>=.002</a:t>
                </a:r>
                <a:endParaRPr lang="en-US" sz="2400" dirty="0"/>
              </a:p>
            </p:txBody>
          </p:sp>
        </mc:Choice>
        <mc:Fallback xmlns="">
          <p:sp>
            <p:nvSpPr>
              <p:cNvPr id="5" name="TextBox 4"/>
              <p:cNvSpPr txBox="1">
                <a:spLocks noRot="1" noChangeAspect="1" noMove="1" noResize="1" noEditPoints="1" noAdjustHandles="1" noChangeArrowheads="1" noChangeShapeType="1" noTextEdit="1"/>
              </p:cNvSpPr>
              <p:nvPr/>
            </p:nvSpPr>
            <p:spPr>
              <a:xfrm>
                <a:off x="7315200" y="2819400"/>
                <a:ext cx="1662186" cy="1105752"/>
              </a:xfrm>
              <a:prstGeom prst="rect">
                <a:avLst/>
              </a:prstGeom>
              <a:blipFill rotWithShape="0">
                <a:blip r:embed="rId3"/>
                <a:stretch>
                  <a:fillRect l="-5495" b="-11050"/>
                </a:stretch>
              </a:blipFill>
            </p:spPr>
            <p:txBody>
              <a:bodyPr/>
              <a:lstStyle/>
              <a:p>
                <a:r>
                  <a:rPr lang="en-US">
                    <a:noFill/>
                  </a:rPr>
                  <a:t> </a:t>
                </a:r>
              </a:p>
            </p:txBody>
          </p:sp>
        </mc:Fallback>
      </mc:AlternateContent>
    </p:spTree>
    <p:extLst>
      <p:ext uri="{BB962C8B-B14F-4D97-AF65-F5344CB8AC3E}">
        <p14:creationId xmlns:p14="http://schemas.microsoft.com/office/powerpoint/2010/main" val="6561199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47800" y="1828800"/>
            <a:ext cx="5290277" cy="4627029"/>
          </a:xfrm>
          <a:prstGeom prst="rect">
            <a:avLst/>
          </a:prstGeom>
        </p:spPr>
      </p:pic>
      <p:sp>
        <p:nvSpPr>
          <p:cNvPr id="3" name="TextBox 2"/>
          <p:cNvSpPr txBox="1"/>
          <p:nvPr/>
        </p:nvSpPr>
        <p:spPr>
          <a:xfrm>
            <a:off x="1904999" y="228600"/>
            <a:ext cx="5707845" cy="584775"/>
          </a:xfrm>
          <a:prstGeom prst="rect">
            <a:avLst/>
          </a:prstGeom>
          <a:noFill/>
        </p:spPr>
        <p:txBody>
          <a:bodyPr wrap="none" rtlCol="0">
            <a:spAutoFit/>
          </a:bodyPr>
          <a:lstStyle/>
          <a:p>
            <a:r>
              <a:rPr lang="en-US" sz="3200" dirty="0" smtClean="0">
                <a:solidFill>
                  <a:schemeClr val="bg1"/>
                </a:solidFill>
              </a:rPr>
              <a:t>SPSS REGRESSION PROCEDURE</a:t>
            </a:r>
            <a:endParaRPr lang="en-US" sz="3200" dirty="0">
              <a:solidFill>
                <a:schemeClr val="bg1"/>
              </a:solidFill>
            </a:endParaRPr>
          </a:p>
        </p:txBody>
      </p:sp>
    </p:spTree>
    <p:extLst>
      <p:ext uri="{BB962C8B-B14F-4D97-AF65-F5344CB8AC3E}">
        <p14:creationId xmlns:p14="http://schemas.microsoft.com/office/powerpoint/2010/main" val="19192839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400"/>
            <a:ext cx="8839200" cy="5638800"/>
          </a:xfrm>
          <a:prstGeom prst="rect">
            <a:avLst/>
          </a:prstGeom>
          <a:noFill/>
          <a:ln>
            <a:noFill/>
          </a:ln>
        </p:spPr>
      </p:pic>
      <p:sp>
        <p:nvSpPr>
          <p:cNvPr id="2" name="TextBox 1"/>
          <p:cNvSpPr txBox="1"/>
          <p:nvPr/>
        </p:nvSpPr>
        <p:spPr>
          <a:xfrm>
            <a:off x="2895600" y="234581"/>
            <a:ext cx="2924198" cy="646331"/>
          </a:xfrm>
          <a:prstGeom prst="rect">
            <a:avLst/>
          </a:prstGeom>
          <a:noFill/>
        </p:spPr>
        <p:txBody>
          <a:bodyPr wrap="none" rtlCol="0">
            <a:spAutoFit/>
          </a:bodyPr>
          <a:lstStyle/>
          <a:p>
            <a:r>
              <a:rPr lang="en-US" sz="3600" dirty="0" smtClean="0">
                <a:solidFill>
                  <a:schemeClr val="bg1"/>
                </a:solidFill>
              </a:rPr>
              <a:t>SPSS OUTPUT</a:t>
            </a:r>
            <a:endParaRPr lang="en-US" sz="3600" dirty="0">
              <a:solidFill>
                <a:schemeClr val="bg1"/>
              </a:solidFill>
            </a:endParaRPr>
          </a:p>
        </p:txBody>
      </p:sp>
      <p:sp>
        <p:nvSpPr>
          <p:cNvPr id="3" name="TextBox 2"/>
          <p:cNvSpPr txBox="1"/>
          <p:nvPr/>
        </p:nvSpPr>
        <p:spPr>
          <a:xfrm>
            <a:off x="6248400" y="1981200"/>
            <a:ext cx="2590800" cy="1200329"/>
          </a:xfrm>
          <a:prstGeom prst="rect">
            <a:avLst/>
          </a:prstGeom>
          <a:noFill/>
        </p:spPr>
        <p:txBody>
          <a:bodyPr wrap="square" rtlCol="0">
            <a:spAutoFit/>
          </a:bodyPr>
          <a:lstStyle/>
          <a:p>
            <a:pPr algn="ctr"/>
            <a:r>
              <a:rPr lang="en-US" b="1" dirty="0" smtClean="0">
                <a:solidFill>
                  <a:schemeClr val="tx2"/>
                </a:solidFill>
              </a:rPr>
              <a:t>Why do you think the unemployment rate does not work that well to predict exhaustions?</a:t>
            </a:r>
            <a:endParaRPr lang="en-US" b="1" dirty="0">
              <a:solidFill>
                <a:schemeClr val="tx2"/>
              </a:solidFill>
            </a:endParaRPr>
          </a:p>
        </p:txBody>
      </p:sp>
    </p:spTree>
    <p:extLst>
      <p:ext uri="{BB962C8B-B14F-4D97-AF65-F5344CB8AC3E}">
        <p14:creationId xmlns:p14="http://schemas.microsoft.com/office/powerpoint/2010/main" val="178009408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a:t>
            </a:r>
            <a:endParaRPr lang="en-US" dirty="0"/>
          </a:p>
        </p:txBody>
      </p:sp>
      <p:sp>
        <p:nvSpPr>
          <p:cNvPr id="3" name="TextBox 2"/>
          <p:cNvSpPr txBox="1"/>
          <p:nvPr/>
        </p:nvSpPr>
        <p:spPr>
          <a:xfrm>
            <a:off x="228600" y="2971800"/>
            <a:ext cx="8686800" cy="2862322"/>
          </a:xfrm>
          <a:prstGeom prst="rect">
            <a:avLst/>
          </a:prstGeom>
          <a:noFill/>
        </p:spPr>
        <p:txBody>
          <a:bodyPr wrap="square" rtlCol="0">
            <a:spAutoFit/>
          </a:bodyPr>
          <a:lstStyle/>
          <a:p>
            <a:pPr marL="342900" indent="-342900">
              <a:buClr>
                <a:srgbClr val="0000FF"/>
              </a:buClr>
              <a:buFont typeface="+mj-lt"/>
              <a:buAutoNum type="arabicPeriod"/>
            </a:pPr>
            <a:r>
              <a:rPr lang="en-US" dirty="0" smtClean="0">
                <a:solidFill>
                  <a:srgbClr val="002060"/>
                </a:solidFill>
              </a:rPr>
              <a:t>Meaning </a:t>
            </a:r>
            <a:r>
              <a:rPr lang="en-US" dirty="0">
                <a:solidFill>
                  <a:srgbClr val="002060"/>
                </a:solidFill>
              </a:rPr>
              <a:t>of response function (conditional means are probabilities</a:t>
            </a:r>
            <a:r>
              <a:rPr lang="en-US" dirty="0" smtClean="0">
                <a:solidFill>
                  <a:srgbClr val="002060"/>
                </a:solidFill>
              </a:rPr>
              <a:t>).</a:t>
            </a:r>
            <a:br>
              <a:rPr lang="en-US" dirty="0" smtClean="0">
                <a:solidFill>
                  <a:srgbClr val="002060"/>
                </a:solidFill>
              </a:rPr>
            </a:br>
            <a:endParaRPr lang="en-US" dirty="0" smtClean="0">
              <a:solidFill>
                <a:srgbClr val="002060"/>
              </a:solidFill>
            </a:endParaRPr>
          </a:p>
          <a:p>
            <a:pPr marL="342900" indent="-342900">
              <a:buClr>
                <a:srgbClr val="0000FF"/>
              </a:buClr>
              <a:buFont typeface="+mj-lt"/>
              <a:buAutoNum type="arabicPeriod"/>
            </a:pPr>
            <a:r>
              <a:rPr lang="en-US" dirty="0" smtClean="0">
                <a:solidFill>
                  <a:srgbClr val="002060"/>
                </a:solidFill>
              </a:rPr>
              <a:t>For </a:t>
            </a:r>
            <a:r>
              <a:rPr lang="en-US" dirty="0">
                <a:solidFill>
                  <a:srgbClr val="002060"/>
                </a:solidFill>
              </a:rPr>
              <a:t>fixed X</a:t>
            </a:r>
            <a:r>
              <a:rPr lang="en-US" baseline="-25000" dirty="0">
                <a:solidFill>
                  <a:srgbClr val="002060"/>
                </a:solidFill>
              </a:rPr>
              <a:t>i</a:t>
            </a:r>
            <a:r>
              <a:rPr lang="en-US" dirty="0">
                <a:solidFill>
                  <a:srgbClr val="002060"/>
                </a:solidFill>
              </a:rPr>
              <a:t>, Y</a:t>
            </a:r>
            <a:r>
              <a:rPr lang="en-US" baseline="-25000" dirty="0">
                <a:solidFill>
                  <a:srgbClr val="002060"/>
                </a:solidFill>
              </a:rPr>
              <a:t>i</a:t>
            </a:r>
            <a:r>
              <a:rPr lang="en-US" dirty="0">
                <a:solidFill>
                  <a:srgbClr val="002060"/>
                </a:solidFill>
              </a:rPr>
              <a:t> is Bernoulli.  Hence the error terms are not normal. </a:t>
            </a:r>
            <a:r>
              <a:rPr lang="en-US" dirty="0" smtClean="0">
                <a:solidFill>
                  <a:srgbClr val="002060"/>
                </a:solidFill>
              </a:rPr>
              <a:t/>
            </a:r>
            <a:br>
              <a:rPr lang="en-US" dirty="0" smtClean="0">
                <a:solidFill>
                  <a:srgbClr val="002060"/>
                </a:solidFill>
              </a:rPr>
            </a:br>
            <a:endParaRPr lang="en-US" dirty="0">
              <a:solidFill>
                <a:srgbClr val="002060"/>
              </a:solidFill>
            </a:endParaRPr>
          </a:p>
          <a:p>
            <a:pPr marL="342900" indent="-342900">
              <a:buClr>
                <a:srgbClr val="0000FF"/>
              </a:buClr>
              <a:buFont typeface="+mj-lt"/>
              <a:buAutoNum type="arabicPeriod"/>
            </a:pPr>
            <a:r>
              <a:rPr lang="en-US" dirty="0" smtClean="0">
                <a:solidFill>
                  <a:srgbClr val="002060"/>
                </a:solidFill>
              </a:rPr>
              <a:t>Error </a:t>
            </a:r>
            <a:r>
              <a:rPr lang="en-US" dirty="0">
                <a:solidFill>
                  <a:srgbClr val="002060"/>
                </a:solidFill>
              </a:rPr>
              <a:t>terms are heteroscedastic </a:t>
            </a:r>
            <a:r>
              <a:rPr lang="en-US" dirty="0" smtClean="0">
                <a:solidFill>
                  <a:srgbClr val="002060"/>
                </a:solidFill>
              </a:rPr>
              <a:t/>
            </a:r>
            <a:br>
              <a:rPr lang="en-US" dirty="0" smtClean="0">
                <a:solidFill>
                  <a:srgbClr val="002060"/>
                </a:solidFill>
              </a:rPr>
            </a:br>
            <a:endParaRPr lang="en-US" dirty="0" smtClean="0">
              <a:solidFill>
                <a:srgbClr val="002060"/>
              </a:solidFill>
            </a:endParaRPr>
          </a:p>
          <a:p>
            <a:pPr marL="342900" indent="-342900">
              <a:buClr>
                <a:srgbClr val="0000FF"/>
              </a:buClr>
              <a:buFont typeface="+mj-lt"/>
              <a:buAutoNum type="arabicPeriod"/>
            </a:pPr>
            <a:r>
              <a:rPr lang="en-US" dirty="0" smtClean="0">
                <a:solidFill>
                  <a:srgbClr val="002060"/>
                </a:solidFill>
              </a:rPr>
              <a:t>Response </a:t>
            </a:r>
            <a:r>
              <a:rPr lang="en-US" dirty="0">
                <a:solidFill>
                  <a:srgbClr val="002060"/>
                </a:solidFill>
              </a:rPr>
              <a:t>surface is constrained to be between 0 and 1 since it is a </a:t>
            </a:r>
            <a:r>
              <a:rPr lang="en-US" dirty="0" smtClean="0">
                <a:solidFill>
                  <a:srgbClr val="002060"/>
                </a:solidFill>
              </a:rPr>
              <a:t>probability</a:t>
            </a:r>
            <a:br>
              <a:rPr lang="en-US" dirty="0" smtClean="0">
                <a:solidFill>
                  <a:srgbClr val="002060"/>
                </a:solidFill>
              </a:rPr>
            </a:br>
            <a:endParaRPr lang="en-US" dirty="0">
              <a:solidFill>
                <a:srgbClr val="002060"/>
              </a:solidFill>
            </a:endParaRPr>
          </a:p>
          <a:p>
            <a:pPr marL="342900" indent="-342900">
              <a:buClr>
                <a:srgbClr val="0000FF"/>
              </a:buClr>
              <a:buFont typeface="+mj-lt"/>
              <a:buAutoNum type="arabicPeriod"/>
            </a:pPr>
            <a:r>
              <a:rPr lang="en-US" dirty="0" smtClean="0">
                <a:solidFill>
                  <a:srgbClr val="002060"/>
                </a:solidFill>
              </a:rPr>
              <a:t>Response </a:t>
            </a:r>
            <a:r>
              <a:rPr lang="en-US" dirty="0">
                <a:solidFill>
                  <a:srgbClr val="002060"/>
                </a:solidFill>
              </a:rPr>
              <a:t>surface may be nonlinear </a:t>
            </a:r>
          </a:p>
          <a:p>
            <a:endParaRPr lang="en-US" dirty="0"/>
          </a:p>
        </p:txBody>
      </p:sp>
    </p:spTree>
    <p:extLst>
      <p:ext uri="{BB962C8B-B14F-4D97-AF65-F5344CB8AC3E}">
        <p14:creationId xmlns:p14="http://schemas.microsoft.com/office/powerpoint/2010/main" val="41577063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OLS vs. LOGIT</a:t>
            </a:r>
            <a:endParaRPr lang="en-US" dirty="0"/>
          </a:p>
        </p:txBody>
      </p:sp>
      <p:pic>
        <p:nvPicPr>
          <p:cNvPr id="4" name="Picture 2" descr="http://gerardnico.com/wiki/_media/data_mining/logistic_regression_vs_linea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567940"/>
            <a:ext cx="8067675" cy="3009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4670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CONSEQUENCES OF PROBLEMS</a:t>
            </a:r>
            <a:endParaRPr lang="en-US" dirty="0"/>
          </a:p>
        </p:txBody>
      </p:sp>
      <p:sp>
        <p:nvSpPr>
          <p:cNvPr id="3" name="TextBox 2"/>
          <p:cNvSpPr txBox="1"/>
          <p:nvPr/>
        </p:nvSpPr>
        <p:spPr>
          <a:xfrm>
            <a:off x="381000" y="2286000"/>
            <a:ext cx="8382000" cy="3970318"/>
          </a:xfrm>
          <a:prstGeom prst="rect">
            <a:avLst/>
          </a:prstGeom>
          <a:noFill/>
        </p:spPr>
        <p:txBody>
          <a:bodyPr wrap="square" rtlCol="0">
            <a:spAutoFit/>
          </a:bodyPr>
          <a:lstStyle/>
          <a:p>
            <a:pPr marL="342900" indent="-342900">
              <a:buClr>
                <a:srgbClr val="0000FF"/>
              </a:buClr>
              <a:buFont typeface="+mj-lt"/>
              <a:buAutoNum type="arabicPeriod"/>
            </a:pPr>
            <a:r>
              <a:rPr lang="en-US" dirty="0" smtClean="0">
                <a:solidFill>
                  <a:srgbClr val="002060"/>
                </a:solidFill>
              </a:rPr>
              <a:t>Model </a:t>
            </a:r>
            <a:r>
              <a:rPr lang="en-US" dirty="0">
                <a:solidFill>
                  <a:srgbClr val="002060"/>
                </a:solidFill>
              </a:rPr>
              <a:t>may be inappropriate </a:t>
            </a:r>
            <a:r>
              <a:rPr lang="en-US" dirty="0" smtClean="0">
                <a:solidFill>
                  <a:srgbClr val="002060"/>
                </a:solidFill>
              </a:rPr>
              <a:t/>
            </a:r>
            <a:br>
              <a:rPr lang="en-US" dirty="0" smtClean="0">
                <a:solidFill>
                  <a:srgbClr val="002060"/>
                </a:solidFill>
              </a:rPr>
            </a:br>
            <a:endParaRPr lang="en-US" dirty="0" smtClean="0">
              <a:solidFill>
                <a:srgbClr val="002060"/>
              </a:solidFill>
            </a:endParaRPr>
          </a:p>
          <a:p>
            <a:pPr marL="342900" indent="-342900">
              <a:buClr>
                <a:srgbClr val="0000FF"/>
              </a:buClr>
              <a:buFont typeface="+mj-lt"/>
              <a:buAutoNum type="arabicPeriod"/>
            </a:pPr>
            <a:r>
              <a:rPr lang="en-US" dirty="0" smtClean="0">
                <a:solidFill>
                  <a:srgbClr val="002060"/>
                </a:solidFill>
              </a:rPr>
              <a:t>Estimators </a:t>
            </a:r>
            <a:r>
              <a:rPr lang="en-US" dirty="0">
                <a:solidFill>
                  <a:srgbClr val="002060"/>
                </a:solidFill>
              </a:rPr>
              <a:t>are not efficient </a:t>
            </a:r>
            <a:r>
              <a:rPr lang="en-US" dirty="0" smtClean="0">
                <a:solidFill>
                  <a:srgbClr val="002060"/>
                </a:solidFill>
              </a:rPr>
              <a:t/>
            </a:r>
            <a:br>
              <a:rPr lang="en-US" dirty="0" smtClean="0">
                <a:solidFill>
                  <a:srgbClr val="002060"/>
                </a:solidFill>
              </a:rPr>
            </a:br>
            <a:r>
              <a:rPr lang="en-US" dirty="0">
                <a:solidFill>
                  <a:srgbClr val="002060"/>
                </a:solidFill>
              </a:rPr>
              <a:t> </a:t>
            </a:r>
          </a:p>
          <a:p>
            <a:pPr marL="342900" indent="-342900">
              <a:buClr>
                <a:srgbClr val="0000FF"/>
              </a:buClr>
              <a:buFont typeface="+mj-lt"/>
              <a:buAutoNum type="arabicPeriod"/>
            </a:pPr>
            <a:r>
              <a:rPr lang="en-US" dirty="0" smtClean="0">
                <a:solidFill>
                  <a:srgbClr val="002060"/>
                </a:solidFill>
              </a:rPr>
              <a:t>Confidence </a:t>
            </a:r>
            <a:r>
              <a:rPr lang="en-US" dirty="0">
                <a:solidFill>
                  <a:srgbClr val="002060"/>
                </a:solidFill>
              </a:rPr>
              <a:t>intervals and hypothesis tests are not exact (If X</a:t>
            </a:r>
            <a:r>
              <a:rPr lang="en-US" baseline="-25000" dirty="0">
                <a:solidFill>
                  <a:srgbClr val="002060"/>
                </a:solidFill>
              </a:rPr>
              <a:t>i</a:t>
            </a:r>
            <a:r>
              <a:rPr lang="en-US" dirty="0">
                <a:solidFill>
                  <a:srgbClr val="002060"/>
                </a:solidFill>
              </a:rPr>
              <a:t> and </a:t>
            </a:r>
            <a:r>
              <a:rPr lang="en-US" dirty="0" err="1" smtClean="0">
                <a:solidFill>
                  <a:srgbClr val="002060"/>
                </a:solidFill>
              </a:rPr>
              <a:t>σ</a:t>
            </a:r>
            <a:r>
              <a:rPr lang="en-US" baseline="-25000" dirty="0" err="1" smtClean="0">
                <a:solidFill>
                  <a:srgbClr val="002060"/>
                </a:solidFill>
              </a:rPr>
              <a:t>i</a:t>
            </a:r>
            <a:r>
              <a:rPr lang="en-US" dirty="0" smtClean="0">
                <a:solidFill>
                  <a:srgbClr val="002060"/>
                </a:solidFill>
              </a:rPr>
              <a:t> </a:t>
            </a:r>
            <a:r>
              <a:rPr lang="en-US" dirty="0">
                <a:solidFill>
                  <a:srgbClr val="002060"/>
                </a:solidFill>
              </a:rPr>
              <a:t>are positively associated, confidence intervals and acceptance regions are too narrow) </a:t>
            </a:r>
            <a:r>
              <a:rPr lang="en-US" dirty="0" smtClean="0">
                <a:solidFill>
                  <a:srgbClr val="002060"/>
                </a:solidFill>
              </a:rPr>
              <a:t/>
            </a:r>
            <a:br>
              <a:rPr lang="en-US" dirty="0" smtClean="0">
                <a:solidFill>
                  <a:srgbClr val="002060"/>
                </a:solidFill>
              </a:rPr>
            </a:br>
            <a:r>
              <a:rPr lang="en-US" dirty="0">
                <a:solidFill>
                  <a:srgbClr val="002060"/>
                </a:solidFill>
              </a:rPr>
              <a:t> </a:t>
            </a:r>
          </a:p>
          <a:p>
            <a:pPr marL="342900" indent="-342900">
              <a:buClr>
                <a:srgbClr val="0000FF"/>
              </a:buClr>
              <a:buFont typeface="+mj-lt"/>
              <a:buAutoNum type="arabicPeriod"/>
            </a:pPr>
            <a:r>
              <a:rPr lang="en-US" dirty="0" smtClean="0">
                <a:solidFill>
                  <a:srgbClr val="002060"/>
                </a:solidFill>
              </a:rPr>
              <a:t>Problem </a:t>
            </a:r>
            <a:r>
              <a:rPr lang="en-US" dirty="0">
                <a:solidFill>
                  <a:srgbClr val="002060"/>
                </a:solidFill>
              </a:rPr>
              <a:t>is exacerbated by the fact that interest generally lies in the extremes of the response function, and the fit of the model is poorest in the extremes of the response function</a:t>
            </a:r>
            <a:r>
              <a:rPr lang="en-US" dirty="0" smtClean="0">
                <a:solidFill>
                  <a:srgbClr val="002060"/>
                </a:solidFill>
              </a:rPr>
              <a:t>.</a:t>
            </a:r>
            <a:br>
              <a:rPr lang="en-US" dirty="0" smtClean="0">
                <a:solidFill>
                  <a:srgbClr val="002060"/>
                </a:solidFill>
              </a:rPr>
            </a:br>
            <a:r>
              <a:rPr lang="en-US" dirty="0">
                <a:solidFill>
                  <a:srgbClr val="002060"/>
                </a:solidFill>
              </a:rPr>
              <a:t> </a:t>
            </a:r>
          </a:p>
          <a:p>
            <a:pPr marL="342900" indent="-342900">
              <a:buClr>
                <a:srgbClr val="0000FF"/>
              </a:buClr>
              <a:buFont typeface="+mj-lt"/>
              <a:buAutoNum type="arabicPeriod"/>
            </a:pPr>
            <a:r>
              <a:rPr lang="en-US" dirty="0" smtClean="0">
                <a:solidFill>
                  <a:srgbClr val="002060"/>
                </a:solidFill>
              </a:rPr>
              <a:t>Having </a:t>
            </a:r>
            <a:r>
              <a:rPr lang="en-US" dirty="0">
                <a:solidFill>
                  <a:srgbClr val="002060"/>
                </a:solidFill>
              </a:rPr>
              <a:t>said all of this, many analysts nonetheless use ordinary least squares to build their preliminary models.</a:t>
            </a:r>
          </a:p>
          <a:p>
            <a:endParaRPr lang="en-US" dirty="0"/>
          </a:p>
        </p:txBody>
      </p:sp>
    </p:spTree>
    <p:extLst>
      <p:ext uri="{BB962C8B-B14F-4D97-AF65-F5344CB8AC3E}">
        <p14:creationId xmlns:p14="http://schemas.microsoft.com/office/powerpoint/2010/main" val="169861749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REGRESSION ANALYSIS&amp;quot;&quot;/&gt;&lt;property id=&quot;20307&quot; value=&quot;256&quot;/&gt;&lt;/object&gt;&lt;object type=&quot;3&quot; unique_id=&quot;10005&quot;&gt;&lt;property id=&quot;20148&quot; value=&quot;5&quot;/&gt;&lt;property id=&quot;20300&quot; value=&quot;Slide 2 - &amp;quot;DEFINE: REGRESSION ANALYSIS&amp;quot;&quot;/&gt;&lt;property id=&quot;20307&quot; value=&quot;257&quot;/&gt;&lt;/object&gt;&lt;object type=&quot;3&quot; unique_id=&quot;10006&quot;&gt;&lt;property id=&quot;20148&quot; value=&quot;5&quot;/&gt;&lt;property id=&quot;20300&quot; value=&quot;Slide 3 - &amp;quot;FUNCTIONAL vs. STATISTICAL INFERENCE&amp;quot;&quot;/&gt;&lt;property id=&quot;20307&quot; value=&quot;258&quot;/&gt;&lt;/object&gt;&lt;object type=&quot;3&quot; unique_id=&quot;10007&quot;&gt;&lt;property id=&quot;20148&quot; value=&quot;5&quot;/&gt;&lt;property id=&quot;20300&quot; value=&quot;Slide 4 - &amp;quot;STATISTICAL (STOCHASTIC) RELATIONSHIP&amp;quot;&quot;/&gt;&lt;property id=&quot;20307&quot; value=&quot;259&quot;/&gt;&lt;/object&gt;&lt;object type=&quot;3&quot; unique_id=&quot;10008&quot;&gt;&lt;property id=&quot;20148&quot; value=&quot;5&quot;/&gt;&lt;property id=&quot;20300&quot; value=&quot;Slide 5 - &amp;quot;QUALITATIVE RESPONSE VARIABLES&amp;quot;&quot;/&gt;&lt;property id=&quot;20307&quot; value=&quot;261&quot;/&gt;&lt;/object&gt;&lt;object type=&quot;3&quot; unique_id=&quot;10009&quot;&gt;&lt;property id=&quot;20148&quot; value=&quot;5&quot;/&gt;&lt;property id=&quot;20300&quot; value=&quot;Slide 6 - &amp;quot;EXAMPLES OF A BINARY RESPONSE VARIABLE&amp;quot;&quot;/&gt;&lt;property id=&quot;20307&quot; value=&quot;262&quot;/&gt;&lt;/object&gt;&lt;object type=&quot;3&quot; unique_id=&quot;10010&quot;&gt;&lt;property id=&quot;20148&quot; value=&quot;5&quot;/&gt;&lt;property id=&quot;20300&quot; value=&quot;Slide 7 - &amp;quot;OBJECTIVE OF THE ANALYSIS&amp;quot;&quot;/&gt;&lt;property id=&quot;20307&quot; value=&quot;263&quot;/&gt;&lt;/object&gt;&lt;object type=&quot;3&quot; unique_id=&quot;10011&quot;&gt;&lt;property id=&quot;20148&quot; value=&quot;5&quot;/&gt;&lt;property id=&quot;20300&quot; value=&quot;Slide 8 - &amp;quot;OBJECTIVE OF THE ANALYSIS (CONT.)&amp;quot;&quot;/&gt;&lt;property id=&quot;20307&quot; value=&quot;264&quot;/&gt;&lt;/object&gt;&lt;object type=&quot;3&quot; unique_id=&quot;10012&quot;&gt;&lt;property id=&quot;20148&quot; value=&quot;5&quot;/&gt;&lt;property id=&quot;20300&quot; value=&quot;Slide 9 - &amp;quot;USES OF THE ANALYSIS&amp;quot;&quot;/&gt;&lt;property id=&quot;20307&quot; value=&quot;265&quot;/&gt;&lt;/object&gt;&lt;object type=&quot;3&quot; unique_id=&quot;10013&quot;&gt;&lt;property id=&quot;20148&quot; value=&quot;5&quot;/&gt;&lt;property id=&quot;20300&quot; value=&quot;Slide 10 - &amp;quot;Possible Techniques &amp;#x0D;&amp;#x0A;if a Dependent Variable is a Binary Outcome:&amp;quot;&quot;/&gt;&lt;property id=&quot;20307&quot; value=&quot;266&quot;/&gt;&lt;/object&gt;&lt;object type=&quot;3&quot; unique_id=&quot;10014&quot;&gt;&lt;property id=&quot;20148&quot; value=&quot;5&quot;/&gt;&lt;property id=&quot;20300&quot; value=&quot;Slide 11 - &amp;quot;ORDINARY LEAST SQUARES&amp;quot;&quot;/&gt;&lt;property id=&quot;20307&quot; value=&quot;267&quot;/&gt;&lt;/object&gt;&lt;object type=&quot;3&quot; unique_id=&quot;10015&quot;&gt;&lt;property id=&quot;20148&quot; value=&quot;5&quot;/&gt;&lt;property id=&quot;20300&quot; value=&quot;Slide 12 - &amp;quot;STATISTICAL MODEL&amp;quot;&quot;/&gt;&lt;property id=&quot;20307&quot; value=&quot;268&quot;/&gt;&lt;/object&gt;&lt;object type=&quot;3&quot; unique_id=&quot;10016&quot;&gt;&lt;property id=&quot;20148&quot; value=&quot;5&quot;/&gt;&lt;property id=&quot;20300&quot; value=&quot;Slide 13 - &amp;quot;CLASSICAL ASSUMPTIONS&amp;quot;&quot;/&gt;&lt;property id=&quot;20307&quot; value=&quot;269&quot;/&gt;&lt;/object&gt;&lt;object type=&quot;3&quot; unique_id=&quot;10017&quot;&gt;&lt;property id=&quot;20148&quot; value=&quot;5&quot;/&gt;&lt;property id=&quot;20300&quot; value=&quot;Slide 14 - &amp;quot;GRAPHICAL REPRESENTATION&amp;quot;&quot;/&gt;&lt;property id=&quot;20307&quot; value=&quot;270&quot;/&gt;&lt;/object&gt;&lt;object type=&quot;3&quot; unique_id=&quot;10018&quot;&gt;&lt;property id=&quot;20148&quot; value=&quot;5&quot;/&gt;&lt;property id=&quot;20300&quot; value=&quot;Slide 15 - &amp;quot;ESTIMATION OF REGRESSION FUNCTION&amp;quot;&quot;/&gt;&lt;property id=&quot;20307&quot; value=&quot;271&quot;/&gt;&lt;/object&gt;&lt;object type=&quot;3&quot; unique_id=&quot;10019&quot;&gt;&lt;property id=&quot;20148&quot; value=&quot;5&quot;/&gt;&lt;property id=&quot;20300&quot; value=&quot;Slide 17&quot;/&gt;&lt;property id=&quot;20307&quot; value=&quot;272&quot;/&gt;&lt;/object&gt;&lt;object type=&quot;3&quot; unique_id=&quot;10020&quot;&gt;&lt;property id=&quot;20148&quot; value=&quot;5&quot;/&gt;&lt;property id=&quot;20300&quot; value=&quot;Slide 24&quot;/&gt;&lt;property id=&quot;20307&quot; value=&quot;273&quot;/&gt;&lt;/object&gt;&lt;object type=&quot;3&quot; unique_id=&quot;10021&quot;&gt;&lt;property id=&quot;20148&quot; value=&quot;5&quot;/&gt;&lt;property id=&quot;20300&quot; value=&quot;Slide 26&quot;/&gt;&lt;property id=&quot;20307&quot; value=&quot;274&quot;/&gt;&lt;/object&gt;&lt;object type=&quot;3&quot; unique_id=&quot;10022&quot;&gt;&lt;property id=&quot;20148&quot; value=&quot;5&quot;/&gt;&lt;property id=&quot;20300&quot; value=&quot;Slide 28&quot;/&gt;&lt;property id=&quot;20307&quot; value=&quot;275&quot;/&gt;&lt;/object&gt;&lt;object type=&quot;3&quot; unique_id=&quot;10023&quot;&gt;&lt;property id=&quot;20148&quot; value=&quot;5&quot;/&gt;&lt;property id=&quot;20300&quot; value=&quot;Slide 19 - &amp;quot;STATISTICAL INFERENCES&amp;quot;&quot;/&gt;&lt;property id=&quot;20307&quot; value=&quot;276&quot;/&gt;&lt;/object&gt;&lt;object type=&quot;3&quot; unique_id=&quot;10024&quot;&gt;&lt;property id=&quot;20148&quot; value=&quot;5&quot;/&gt;&lt;property id=&quot;20300&quot; value=&quot;Slide 30&quot;/&gt;&lt;property id=&quot;20307&quot; value=&quot;277&quot;/&gt;&lt;/object&gt;&lt;object type=&quot;3&quot; unique_id=&quot;10025&quot;&gt;&lt;property id=&quot;20148&quot; value=&quot;5&quot;/&gt;&lt;property id=&quot;20300&quot; value=&quot;Slide 31 - &amp;quot;PROBLEMS&amp;quot;&quot;/&gt;&lt;property id=&quot;20307&quot; value=&quot;278&quot;/&gt;&lt;/object&gt;&lt;object type=&quot;3&quot; unique_id=&quot;10026&quot;&gt;&lt;property id=&quot;20148&quot; value=&quot;5&quot;/&gt;&lt;property id=&quot;20300&quot; value=&quot;Slide 32 - &amp;quot;OLS vs. LOGIT&amp;quot;&quot;/&gt;&lt;property id=&quot;20307&quot; value=&quot;279&quot;/&gt;&lt;/object&gt;&lt;object type=&quot;3&quot; unique_id=&quot;10027&quot;&gt;&lt;property id=&quot;20148&quot; value=&quot;5&quot;/&gt;&lt;property id=&quot;20300&quot; value=&quot;Slide 33 - &amp;quot;CONSEQUENCES OF PROBLEMS&amp;quot;&quot;/&gt;&lt;property id=&quot;20307&quot; value=&quot;280&quot;/&gt;&lt;/object&gt;&lt;object type=&quot;3&quot; unique_id=&quot;10236&quot;&gt;&lt;property id=&quot;20148&quot; value=&quot;5&quot;/&gt;&lt;property id=&quot;20300&quot; value=&quot;Slide 16 - &amp;quot;Scatterplot of Values&amp;quot;&quot;/&gt;&lt;property id=&quot;20307&quot; value=&quot;281&quot;/&gt;&lt;/object&gt;&lt;object type=&quot;3&quot; unique_id=&quot;10237&quot;&gt;&lt;property id=&quot;20148&quot; value=&quot;5&quot;/&gt;&lt;property id=&quot;20300&quot; value=&quot;Slide 18&quot;/&gt;&lt;property id=&quot;20307&quot; value=&quot;282&quot;/&gt;&lt;/object&gt;&lt;object type=&quot;3&quot; unique_id=&quot;10238&quot;&gt;&lt;property id=&quot;20148&quot; value=&quot;5&quot;/&gt;&lt;property id=&quot;20300&quot; value=&quot;Slide 20&quot;/&gt;&lt;property id=&quot;20307&quot; value=&quot;283&quot;/&gt;&lt;/object&gt;&lt;object type=&quot;3&quot; unique_id=&quot;10239&quot;&gt;&lt;property id=&quot;20148&quot; value=&quot;5&quot;/&gt;&lt;property id=&quot;20300&quot; value=&quot;Slide 21&quot;/&gt;&lt;property id=&quot;20307&quot; value=&quot;288&quot;/&gt;&lt;/object&gt;&lt;object type=&quot;3&quot; unique_id=&quot;10240&quot;&gt;&lt;property id=&quot;20148&quot; value=&quot;5&quot;/&gt;&lt;property id=&quot;20300&quot; value=&quot;Slide 22&quot;/&gt;&lt;property id=&quot;20307&quot; value=&quot;287&quot;/&gt;&lt;/object&gt;&lt;object type=&quot;3&quot; unique_id=&quot;10241&quot;&gt;&lt;property id=&quot;20148&quot; value=&quot;5&quot;/&gt;&lt;property id=&quot;20300&quot; value=&quot;Slide 25&quot;/&gt;&lt;property id=&quot;20307&quot; value=&quot;284&quot;/&gt;&lt;/object&gt;&lt;object type=&quot;3&quot; unique_id=&quot;10242&quot;&gt;&lt;property id=&quot;20148&quot; value=&quot;5&quot;/&gt;&lt;property id=&quot;20300&quot; value=&quot;Slide 27&quot;/&gt;&lt;property id=&quot;20307&quot; value=&quot;285&quot;/&gt;&lt;/object&gt;&lt;object type=&quot;3&quot; unique_id=&quot;10243&quot;&gt;&lt;property id=&quot;20148&quot; value=&quot;5&quot;/&gt;&lt;property id=&quot;20300&quot; value=&quot;Slide 29&quot;/&gt;&lt;property id=&quot;20307&quot; value=&quot;286&quot;/&gt;&lt;/object&gt;&lt;object type=&quot;3&quot; unique_id=&quot;10278&quot;&gt;&lt;property id=&quot;20148&quot; value=&quot;5&quot;/&gt;&lt;property id=&quot;20300&quot; value=&quot;Slide 23&quot;/&gt;&lt;property id=&quot;20307&quot; value=&quot;289&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2690</TotalTime>
  <Words>725</Words>
  <Application>Microsoft Office PowerPoint</Application>
  <PresentationFormat>On-screen Show (4:3)</PresentationFormat>
  <Paragraphs>246</Paragraphs>
  <Slides>34</Slides>
  <Notes>10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43" baseType="lpstr">
      <vt:lpstr>Arial</vt:lpstr>
      <vt:lpstr>Calibri</vt:lpstr>
      <vt:lpstr>Cambria Math</vt:lpstr>
      <vt:lpstr>Candara</vt:lpstr>
      <vt:lpstr>Symbol</vt:lpstr>
      <vt:lpstr>Times New Roman</vt:lpstr>
      <vt:lpstr>Wingdings</vt:lpstr>
      <vt:lpstr>Waveform</vt:lpstr>
      <vt:lpstr>Equation</vt:lpstr>
      <vt:lpstr>REGRESSION ANALYSIS AND ORDINARY LEAST SQUARES (OLS)</vt:lpstr>
      <vt:lpstr>REGRESSION ANALYSIS</vt:lpstr>
      <vt:lpstr>FUNCTIONAL vs. STATISTICAL INFERENCE</vt:lpstr>
      <vt:lpstr>STATISTICAL (STOCHASTIC) RELATIONSHIP</vt:lpstr>
      <vt:lpstr>QUALITATIVE RESPONSE VARIABLES</vt:lpstr>
      <vt:lpstr>EXAMPLES OF A BINARY RESPONSE VARIABLE</vt:lpstr>
      <vt:lpstr>OBJECTIVE OF THE ANALYSIS</vt:lpstr>
      <vt:lpstr>OBJECTIVE OF THE ANALYSIS (CONT.)</vt:lpstr>
      <vt:lpstr>USES OF THE ANALYSIS</vt:lpstr>
      <vt:lpstr>Possible Techniques  if a Dependent Variable is a Binary Outcome:</vt:lpstr>
      <vt:lpstr>ORDINARY LEAST SQUARES</vt:lpstr>
      <vt:lpstr>STATISTICAL MODEL</vt:lpstr>
      <vt:lpstr>CLASSICAL ASSUMPTIONS</vt:lpstr>
      <vt:lpstr>GRAPHICAL REPRESENTATION</vt:lpstr>
      <vt:lpstr>ESTIMATION OF REGRESSION FUNCTION</vt:lpstr>
      <vt:lpstr>SCATTERPLOT OF VALUES</vt:lpstr>
      <vt:lpstr>PowerPoint Presentation</vt:lpstr>
      <vt:lpstr>PowerPoint Presentation</vt:lpstr>
      <vt:lpstr>PowerPoint Presentation</vt:lpstr>
      <vt:lpstr>STATISTICAL INFERENCES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PROBLEMS</vt:lpstr>
      <vt:lpstr>OLS vs. LOGIT</vt:lpstr>
      <vt:lpstr>CONSEQUENCES OF PROBLEMS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REGRESSION ANALYSIS</dc:title>
  <dc:creator>Amanda Y</dc:creator>
  <cp:lastModifiedBy>Stapleton, Kevin - ETA</cp:lastModifiedBy>
  <cp:revision>65</cp:revision>
  <dcterms:created xsi:type="dcterms:W3CDTF">2016-03-09T14:57:42Z</dcterms:created>
  <dcterms:modified xsi:type="dcterms:W3CDTF">2019-10-09T12:15:23Z</dcterms:modified>
</cp:coreProperties>
</file>