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9"/>
  </p:notesMasterIdLst>
  <p:sldIdLst>
    <p:sldId id="256" r:id="rId2"/>
    <p:sldId id="257" r:id="rId3"/>
    <p:sldId id="258" r:id="rId4"/>
    <p:sldId id="260" r:id="rId5"/>
    <p:sldId id="259" r:id="rId6"/>
    <p:sldId id="261" r:id="rId7"/>
    <p:sldId id="262" r:id="rId8"/>
    <p:sldId id="263" r:id="rId9"/>
    <p:sldId id="264" r:id="rId10"/>
    <p:sldId id="265" r:id="rId11"/>
    <p:sldId id="271" r:id="rId12"/>
    <p:sldId id="266" r:id="rId13"/>
    <p:sldId id="272" r:id="rId14"/>
    <p:sldId id="273" r:id="rId15"/>
    <p:sldId id="267" r:id="rId16"/>
    <p:sldId id="274" r:id="rId17"/>
    <p:sldId id="276" r:id="rId18"/>
    <p:sldId id="268" r:id="rId19"/>
    <p:sldId id="269" r:id="rId20"/>
    <p:sldId id="270" r:id="rId21"/>
    <p:sldId id="277" r:id="rId22"/>
    <p:sldId id="278" r:id="rId23"/>
    <p:sldId id="279" r:id="rId24"/>
    <p:sldId id="280" r:id="rId25"/>
    <p:sldId id="282" r:id="rId26"/>
    <p:sldId id="283" r:id="rId27"/>
    <p:sldId id="281" r:id="rId28"/>
  </p:sldIdLst>
  <p:sldSz cx="9144000" cy="6858000" type="screen4x3"/>
  <p:notesSz cx="6858000" cy="9144000"/>
  <p:custDataLst>
    <p:tags r:id="rId30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7529" autoAdjust="0"/>
  </p:normalViewPr>
  <p:slideViewPr>
    <p:cSldViewPr>
      <p:cViewPr varScale="1">
        <p:scale>
          <a:sx n="101" d="100"/>
          <a:sy n="101" d="100"/>
        </p:scale>
        <p:origin x="1914" y="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ags" Target="tags/tag1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0F6462E-5C30-49E2-BA31-41380A061CA7}" type="datetimeFigureOut">
              <a:rPr lang="en-US" smtClean="0"/>
              <a:t>10/9/2019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7F11EC3-DF8C-463B-9BDB-E9E18B28EC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03018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http://stats.stackexchange.com/questions/97832/how-do-you-find-weights-for-weighted-least-squares-regression</a:t>
            </a:r>
          </a:p>
          <a:p>
            <a:endParaRPr lang="en-US" dirty="0" smtClean="0"/>
          </a:p>
          <a:p>
            <a:r>
              <a:rPr lang="en-US" dirty="0" smtClean="0"/>
              <a:t>**reciprocal</a:t>
            </a:r>
            <a:r>
              <a:rPr lang="en-US" baseline="0" dirty="0" smtClean="0"/>
              <a:t> of the variance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F11EC3-DF8C-463B-9BDB-E9E18B28ECC4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508250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http://www.jmp.com/support/help/Disciminant_Analysis.shtml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F11EC3-DF8C-463B-9BDB-E9E18B28ECC4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568526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F11EC3-DF8C-463B-9BDB-E9E18B28ECC4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546405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F11EC3-DF8C-463B-9BDB-E9E18B28ECC4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996747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F11EC3-DF8C-463B-9BDB-E9E18B28ECC4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846475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09EB45-E699-41B8-9665-8225284C073F}" type="datetimeFigureOut">
              <a:rPr lang="en-US" smtClean="0"/>
              <a:t>10/9/2019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43080B-B4B0-4FCC-BCB7-58D0271997D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09EB45-E699-41B8-9665-8225284C073F}" type="datetimeFigureOut">
              <a:rPr lang="en-US" smtClean="0"/>
              <a:t>10/9/2019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43080B-B4B0-4FCC-BCB7-58D0271997DB}" type="slidenum">
              <a:rPr lang="en-US" smtClean="0"/>
              <a:t>‹#›</a:t>
            </a:fld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09EB45-E699-41B8-9665-8225284C073F}" type="datetimeFigureOut">
              <a:rPr lang="en-US" smtClean="0"/>
              <a:t>10/9/2019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43080B-B4B0-4FCC-BCB7-58D0271997D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09EB45-E699-41B8-9665-8225284C073F}" type="datetimeFigureOut">
              <a:rPr lang="en-US" smtClean="0"/>
              <a:t>10/9/2019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43080B-B4B0-4FCC-BCB7-58D0271997DB}" type="slidenum">
              <a:rPr lang="en-US" smtClean="0"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09EB45-E699-41B8-9665-8225284C073F}" type="datetimeFigureOut">
              <a:rPr lang="en-US" smtClean="0"/>
              <a:t>10/9/2019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43080B-B4B0-4FCC-BCB7-58D0271997D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09EB45-E699-41B8-9665-8225284C073F}" type="datetimeFigureOut">
              <a:rPr lang="en-US" smtClean="0"/>
              <a:t>10/9/2019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43080B-B4B0-4FCC-BCB7-58D0271997D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09EB45-E699-41B8-9665-8225284C073F}" type="datetimeFigureOut">
              <a:rPr lang="en-US" smtClean="0"/>
              <a:t>10/9/2019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43080B-B4B0-4FCC-BCB7-58D0271997D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09EB45-E699-41B8-9665-8225284C073F}" type="datetimeFigureOut">
              <a:rPr lang="en-US" smtClean="0"/>
              <a:t>10/9/2019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43080B-B4B0-4FCC-BCB7-58D0271997DB}" type="slidenum">
              <a:rPr lang="en-US" smtClean="0"/>
              <a:t>‹#›</a:t>
            </a:fld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09EB45-E699-41B8-9665-8225284C073F}" type="datetimeFigureOut">
              <a:rPr lang="en-US" smtClean="0"/>
              <a:t>10/9/2019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43080B-B4B0-4FCC-BCB7-58D0271997DB}" type="slidenum">
              <a:rPr lang="en-US" smtClean="0"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09EB45-E699-41B8-9665-8225284C073F}" type="datetimeFigureOut">
              <a:rPr lang="en-US" smtClean="0"/>
              <a:t>10/9/2019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43080B-B4B0-4FCC-BCB7-58D0271997D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09EB45-E699-41B8-9665-8225284C073F}" type="datetimeFigureOut">
              <a:rPr lang="en-US" smtClean="0"/>
              <a:t>10/9/2019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43080B-B4B0-4FCC-BCB7-58D0271997DB}" type="slidenum">
              <a:rPr lang="en-US" smtClean="0"/>
              <a:t>‹#›</a:t>
            </a:fld>
            <a:endParaRPr lang="en-US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FF09EB45-E699-41B8-9665-8225284C073F}" type="datetimeFigureOut">
              <a:rPr lang="en-US" smtClean="0"/>
              <a:t>10/9/2019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1643080B-B4B0-4FCC-BCB7-58D0271997DB}" type="slidenum">
              <a:rPr lang="en-US" smtClean="0"/>
              <a:t>‹#›</a:t>
            </a:fld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emf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emf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emf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600" y="1600200"/>
            <a:ext cx="8686800" cy="1780108"/>
          </a:xfrm>
        </p:spPr>
        <p:txBody>
          <a:bodyPr/>
          <a:lstStyle/>
          <a:p>
            <a:r>
              <a:rPr lang="en-US" dirty="0" smtClean="0"/>
              <a:t>LOGISTIC REGRESSION MODELING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986935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228600" y="2514600"/>
            <a:ext cx="8686800" cy="4038600"/>
          </a:xfrm>
        </p:spPr>
        <p:txBody>
          <a:bodyPr>
            <a:normAutofit fontScale="25000" lnSpcReduction="20000"/>
          </a:bodyPr>
          <a:lstStyle/>
          <a:p>
            <a:pPr marL="0" indent="0" algn="ctr">
              <a:buNone/>
            </a:pPr>
            <a:r>
              <a:rPr lang="en-US" sz="9600" dirty="0" smtClean="0"/>
              <a:t>In WLS, you </a:t>
            </a:r>
            <a:r>
              <a:rPr lang="en-US" sz="9600" dirty="0"/>
              <a:t>are simply treating each observation as more or less informative about the underlying relationship between X and Y. Those points that are more informative are given more 'weight', and those that are less informative are given less weight</a:t>
            </a:r>
            <a:r>
              <a:rPr lang="en-US" sz="9600" dirty="0" smtClean="0"/>
              <a:t>.</a:t>
            </a:r>
          </a:p>
          <a:p>
            <a:pPr marL="0" indent="0">
              <a:buNone/>
            </a:pPr>
            <a:endParaRPr lang="en-US" sz="2900" dirty="0" smtClean="0">
              <a:solidFill>
                <a:schemeClr val="tx1"/>
              </a:solidFill>
            </a:endParaRPr>
          </a:p>
          <a:p>
            <a:pPr>
              <a:lnSpc>
                <a:spcPct val="120000"/>
              </a:lnSpc>
            </a:pPr>
            <a:r>
              <a:rPr lang="en-US" sz="8000" dirty="0" smtClean="0"/>
              <a:t>Corrects for Unequal Error Variances (Solution to </a:t>
            </a:r>
            <a:r>
              <a:rPr lang="en-US" sz="8000" b="1" dirty="0" err="1" smtClean="0"/>
              <a:t>Heteroskedasticity</a:t>
            </a:r>
            <a:r>
              <a:rPr lang="en-US" sz="8000" dirty="0" smtClean="0"/>
              <a:t>) </a:t>
            </a:r>
          </a:p>
          <a:p>
            <a:pPr>
              <a:lnSpc>
                <a:spcPct val="120000"/>
              </a:lnSpc>
            </a:pPr>
            <a:r>
              <a:rPr lang="en-US" sz="8000" dirty="0" smtClean="0"/>
              <a:t>Weights come from: </a:t>
            </a:r>
          </a:p>
          <a:p>
            <a:pPr marL="581343" lvl="2" indent="0">
              <a:lnSpc>
                <a:spcPct val="120000"/>
              </a:lnSpc>
              <a:buNone/>
            </a:pPr>
            <a:r>
              <a:rPr lang="en-US" sz="8000" dirty="0" smtClean="0"/>
              <a:t>1.  Stage 1 regression </a:t>
            </a:r>
          </a:p>
          <a:p>
            <a:pPr marL="581343" lvl="2" indent="0">
              <a:lnSpc>
                <a:spcPct val="120000"/>
              </a:lnSpc>
              <a:buNone/>
            </a:pPr>
            <a:r>
              <a:rPr lang="en-US" sz="8000" dirty="0" smtClean="0"/>
              <a:t>2.  Sample proportions </a:t>
            </a:r>
          </a:p>
          <a:p>
            <a:pPr marL="0" indent="0">
              <a:buNone/>
            </a:pPr>
            <a:endParaRPr lang="en-US" sz="3600" dirty="0" smtClean="0"/>
          </a:p>
          <a:p>
            <a:pPr marL="0" indent="0" algn="ctr">
              <a:buNone/>
            </a:pPr>
            <a:endParaRPr lang="en-US" sz="7200" b="1" dirty="0" smtClean="0">
              <a:solidFill>
                <a:srgbClr val="FF0000"/>
              </a:solidFill>
            </a:endParaRPr>
          </a:p>
          <a:p>
            <a:pPr marL="0" indent="0" algn="ctr">
              <a:buNone/>
            </a:pPr>
            <a:r>
              <a:rPr lang="en-US" sz="9600" b="1" dirty="0" smtClean="0">
                <a:solidFill>
                  <a:srgbClr val="FF0000"/>
                </a:solidFill>
              </a:rPr>
              <a:t>Today, no one would use weighted least squares to analyze a binary dependent variable. </a:t>
            </a:r>
            <a:endParaRPr lang="en-US" sz="9600" b="1" dirty="0">
              <a:solidFill>
                <a:srgbClr val="FF0000"/>
              </a:solidFill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WEIGHTED LEAST SQUARES (WLS)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95142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DISCRIMINANT ANALYSIS</a:t>
            </a:r>
            <a:endParaRPr lang="en-US" dirty="0"/>
          </a:p>
        </p:txBody>
      </p:sp>
      <p:pic>
        <p:nvPicPr>
          <p:cNvPr id="1026" name="Picture 2" descr="http://geog.uoregon.edu/bartlein/old_courses/geog414s05/images/discrim1.gif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250"/>
          <a:stretch/>
        </p:blipFill>
        <p:spPr bwMode="auto">
          <a:xfrm>
            <a:off x="76200" y="2209800"/>
            <a:ext cx="4876800" cy="46081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4888230" y="2423280"/>
            <a:ext cx="40386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chemeClr val="tx2"/>
                </a:solidFill>
              </a:rPr>
              <a:t>Discriminant analysis </a:t>
            </a:r>
            <a:r>
              <a:rPr lang="en-US" b="1" u="sng" dirty="0" smtClean="0">
                <a:solidFill>
                  <a:schemeClr val="tx2"/>
                </a:solidFill>
              </a:rPr>
              <a:t>predicts membership in a group or category </a:t>
            </a:r>
            <a:r>
              <a:rPr lang="en-US" b="1" dirty="0" smtClean="0">
                <a:solidFill>
                  <a:schemeClr val="tx2"/>
                </a:solidFill>
              </a:rPr>
              <a:t>based on observed values of several continuous variables. </a:t>
            </a:r>
          </a:p>
          <a:p>
            <a:pPr algn="ctr"/>
            <a:endParaRPr lang="en-US" dirty="0" smtClean="0">
              <a:solidFill>
                <a:schemeClr val="tx2"/>
              </a:solidFill>
            </a:endParaRPr>
          </a:p>
          <a:p>
            <a:pPr algn="ctr"/>
            <a:r>
              <a:rPr lang="en-US" dirty="0" smtClean="0">
                <a:solidFill>
                  <a:schemeClr val="tx2"/>
                </a:solidFill>
              </a:rPr>
              <a:t>Specifically</a:t>
            </a:r>
            <a:r>
              <a:rPr lang="en-US" dirty="0">
                <a:solidFill>
                  <a:schemeClr val="tx2"/>
                </a:solidFill>
              </a:rPr>
              <a:t>, discriminant analysis predicts a classification (X) variable (nominal or ordinal) based on known continuous responses (Y). </a:t>
            </a:r>
            <a:endParaRPr lang="en-US" dirty="0" smtClean="0">
              <a:solidFill>
                <a:schemeClr val="tx2"/>
              </a:solidFill>
            </a:endParaRPr>
          </a:p>
          <a:p>
            <a:pPr algn="ctr"/>
            <a:endParaRPr lang="en-US" dirty="0">
              <a:solidFill>
                <a:schemeClr val="tx2"/>
              </a:solidFill>
            </a:endParaRPr>
          </a:p>
          <a:p>
            <a:pPr algn="ctr"/>
            <a:r>
              <a:rPr lang="en-US" dirty="0" smtClean="0">
                <a:solidFill>
                  <a:schemeClr val="tx2"/>
                </a:solidFill>
              </a:rPr>
              <a:t>The basic strategy is to form a linear combination of the independent variables and then to assign 	an observation to group A or B based on the predicted value resulting from the equation.</a:t>
            </a:r>
          </a:p>
        </p:txBody>
      </p:sp>
    </p:spTree>
    <p:extLst>
      <p:ext uri="{BB962C8B-B14F-4D97-AF65-F5344CB8AC3E}">
        <p14:creationId xmlns:p14="http://schemas.microsoft.com/office/powerpoint/2010/main" val="10764320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DISCRIMINANT ANALYSIS (cont.)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304800" y="1752600"/>
            <a:ext cx="8610600" cy="53553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tx2"/>
                </a:solidFill>
              </a:rPr>
              <a:t>Assumptions</a:t>
            </a:r>
            <a:endParaRPr lang="en-US" dirty="0">
              <a:solidFill>
                <a:schemeClr val="tx2"/>
              </a:solidFill>
            </a:endParaRPr>
          </a:p>
          <a:p>
            <a:r>
              <a:rPr lang="en-US" dirty="0">
                <a:solidFill>
                  <a:schemeClr val="tx2"/>
                </a:solidFill>
              </a:rPr>
              <a:t> </a:t>
            </a:r>
          </a:p>
          <a:p>
            <a:r>
              <a:rPr lang="en-US" dirty="0">
                <a:solidFill>
                  <a:schemeClr val="tx2"/>
                </a:solidFill>
              </a:rPr>
              <a:t>1.  Independent variables are multivariate normal</a:t>
            </a:r>
          </a:p>
          <a:p>
            <a:r>
              <a:rPr lang="en-US" dirty="0">
                <a:solidFill>
                  <a:schemeClr val="tx2"/>
                </a:solidFill>
              </a:rPr>
              <a:t> </a:t>
            </a:r>
          </a:p>
          <a:p>
            <a:r>
              <a:rPr lang="en-US" dirty="0">
                <a:solidFill>
                  <a:schemeClr val="tx2"/>
                </a:solidFill>
              </a:rPr>
              <a:t>2.  Two populations have equal covariance matrices </a:t>
            </a:r>
          </a:p>
          <a:p>
            <a:endParaRPr lang="en-US" b="1" dirty="0" smtClean="0">
              <a:solidFill>
                <a:schemeClr val="tx2"/>
              </a:solidFill>
            </a:endParaRPr>
          </a:p>
          <a:p>
            <a:r>
              <a:rPr lang="en-US" b="1" dirty="0" smtClean="0">
                <a:solidFill>
                  <a:srgbClr val="FF0000"/>
                </a:solidFill>
              </a:rPr>
              <a:t>Problems </a:t>
            </a:r>
            <a:endParaRPr lang="en-US" b="1" dirty="0">
              <a:solidFill>
                <a:srgbClr val="FF0000"/>
              </a:solidFill>
            </a:endParaRPr>
          </a:p>
          <a:p>
            <a:r>
              <a:rPr lang="en-US" dirty="0">
                <a:solidFill>
                  <a:schemeClr val="tx2"/>
                </a:solidFill>
              </a:rPr>
              <a:t> </a:t>
            </a:r>
          </a:p>
          <a:p>
            <a:r>
              <a:rPr lang="en-US" b="1" dirty="0">
                <a:solidFill>
                  <a:srgbClr val="FF0000"/>
                </a:solidFill>
              </a:rPr>
              <a:t>1.  </a:t>
            </a:r>
            <a:r>
              <a:rPr lang="en-US" dirty="0">
                <a:solidFill>
                  <a:schemeClr val="tx2"/>
                </a:solidFill>
              </a:rPr>
              <a:t>Dummy variables violate normality assumption and equal covariance assumption. </a:t>
            </a:r>
          </a:p>
          <a:p>
            <a:r>
              <a:rPr lang="en-US" dirty="0">
                <a:solidFill>
                  <a:schemeClr val="tx2"/>
                </a:solidFill>
              </a:rPr>
              <a:t> </a:t>
            </a:r>
          </a:p>
          <a:p>
            <a:r>
              <a:rPr lang="en-US" b="1" dirty="0">
                <a:solidFill>
                  <a:srgbClr val="FF0000"/>
                </a:solidFill>
              </a:rPr>
              <a:t>2.  </a:t>
            </a:r>
            <a:r>
              <a:rPr lang="en-US" dirty="0">
                <a:solidFill>
                  <a:schemeClr val="tx2"/>
                </a:solidFill>
              </a:rPr>
              <a:t>When assumptions are violated, confidence intervals and hypothesis tests are not exact, parameter estimates are biased, and conditional probabilities may be poorly estimated. </a:t>
            </a:r>
          </a:p>
          <a:p>
            <a:r>
              <a:rPr lang="en-US" dirty="0">
                <a:solidFill>
                  <a:schemeClr val="tx2"/>
                </a:solidFill>
              </a:rPr>
              <a:t> </a:t>
            </a:r>
          </a:p>
          <a:p>
            <a:r>
              <a:rPr lang="en-US" b="1" dirty="0">
                <a:solidFill>
                  <a:srgbClr val="FF0000"/>
                </a:solidFill>
              </a:rPr>
              <a:t>3.  </a:t>
            </a:r>
            <a:r>
              <a:rPr lang="en-US" dirty="0">
                <a:solidFill>
                  <a:schemeClr val="tx2"/>
                </a:solidFill>
              </a:rPr>
              <a:t>Procedure is adversely affected by data sets with large proportions of cases with conditional probabilities very close to zero or one. </a:t>
            </a:r>
          </a:p>
          <a:p>
            <a:r>
              <a:rPr lang="en-US" dirty="0">
                <a:solidFill>
                  <a:schemeClr val="tx2"/>
                </a:solidFill>
              </a:rPr>
              <a:t> </a:t>
            </a:r>
          </a:p>
          <a:p>
            <a:r>
              <a:rPr lang="en-US" b="1" dirty="0">
                <a:solidFill>
                  <a:srgbClr val="FF0000"/>
                </a:solidFill>
              </a:rPr>
              <a:t>4.  </a:t>
            </a:r>
            <a:r>
              <a:rPr lang="en-US" dirty="0">
                <a:solidFill>
                  <a:schemeClr val="tx2"/>
                </a:solidFill>
              </a:rPr>
              <a:t>Rarely used anymore</a:t>
            </a:r>
          </a:p>
          <a:p>
            <a:endParaRPr lang="en-US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698476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LOGISTIC REGRESSION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274320" y="2514600"/>
            <a:ext cx="864108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ctr"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chemeClr val="tx2"/>
                </a:solidFill>
              </a:rPr>
              <a:t>used to </a:t>
            </a:r>
            <a:r>
              <a:rPr lang="en-US" b="1" dirty="0" smtClean="0">
                <a:solidFill>
                  <a:schemeClr val="tx2"/>
                </a:solidFill>
              </a:rPr>
              <a:t>make inferences about the relationship of a categorical, binary dependent variable and </a:t>
            </a:r>
            <a:r>
              <a:rPr lang="en-US" b="1" dirty="0">
                <a:solidFill>
                  <a:schemeClr val="tx2"/>
                </a:solidFill>
              </a:rPr>
              <a:t>one or more independent </a:t>
            </a:r>
            <a:r>
              <a:rPr lang="en-US" b="1" dirty="0" smtClean="0">
                <a:solidFill>
                  <a:schemeClr val="tx2"/>
                </a:solidFill>
              </a:rPr>
              <a:t>variables using a logistic function</a:t>
            </a:r>
            <a:endParaRPr lang="en-US" dirty="0" smtClean="0">
              <a:solidFill>
                <a:schemeClr val="tx2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>
              <a:solidFill>
                <a:schemeClr val="tx2"/>
              </a:solidFill>
            </a:endParaRPr>
          </a:p>
          <a:p>
            <a:pPr marL="342900" indent="-342900" algn="ctr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2"/>
                </a:solidFill>
              </a:rPr>
              <a:t>the predicted values are probabilities and are therefore restricted to </a:t>
            </a:r>
            <a:r>
              <a:rPr lang="en-US" dirty="0" smtClean="0">
                <a:solidFill>
                  <a:schemeClr val="tx2"/>
                </a:solidFill>
              </a:rPr>
              <a:t>the interval (0,1</a:t>
            </a:r>
            <a:r>
              <a:rPr lang="en-US" dirty="0">
                <a:solidFill>
                  <a:schemeClr val="tx2"/>
                </a:solidFill>
              </a:rPr>
              <a:t>) through the logistic distribution </a:t>
            </a:r>
            <a:r>
              <a:rPr lang="en-US" dirty="0" smtClean="0">
                <a:solidFill>
                  <a:schemeClr val="tx2"/>
                </a:solidFill>
              </a:rPr>
              <a:t>function</a:t>
            </a:r>
            <a:endParaRPr lang="en-US" dirty="0">
              <a:solidFill>
                <a:schemeClr val="tx2"/>
              </a:solidFill>
            </a:endParaRPr>
          </a:p>
        </p:txBody>
      </p:sp>
      <p:pic>
        <p:nvPicPr>
          <p:cNvPr id="1037" name="Picture 1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2272" y="4183380"/>
            <a:ext cx="5845175" cy="2743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776570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274320" y="2209800"/>
            <a:ext cx="5358100" cy="45931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dirty="0" smtClean="0"/>
              <a:t>1</a:t>
            </a:r>
            <a:r>
              <a:rPr lang="en-US" sz="2000" dirty="0"/>
              <a:t>.  Assumes logistic form for response function 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0" y="228600"/>
            <a:ext cx="9144000" cy="1362456"/>
          </a:xfrm>
        </p:spPr>
        <p:txBody>
          <a:bodyPr>
            <a:normAutofit fontScale="90000"/>
          </a:bodyPr>
          <a:lstStyle/>
          <a:p>
            <a:r>
              <a:rPr lang="en-US" b="1" dirty="0" smtClean="0"/>
              <a:t>ASSUMPTIONS</a:t>
            </a:r>
            <a:r>
              <a:rPr lang="en-US" dirty="0" smtClean="0"/>
              <a:t> OF LOGISTIC REGRESSION</a:t>
            </a:r>
            <a:endParaRPr lang="en-US" dirty="0"/>
          </a:p>
        </p:txBody>
      </p:sp>
      <p:sp>
        <p:nvSpPr>
          <p:cNvPr id="4" name="Rectangle 5"/>
          <p:cNvSpPr>
            <a:spLocks noChangeArrowheads="1"/>
          </p:cNvSpPr>
          <p:nvPr/>
        </p:nvSpPr>
        <p:spPr bwMode="auto">
          <a:xfrm>
            <a:off x="274320" y="3350257"/>
            <a:ext cx="8686800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b="0" i="0" u="none" strike="noStrike" cap="none" normalizeH="0" baseline="0" dirty="0" smtClean="0">
                <a:ln>
                  <a:noFill/>
                </a:ln>
                <a:solidFill>
                  <a:schemeClr val="tx2"/>
                </a:solidFill>
                <a:effectLst/>
                <a:latin typeface="+mn-lt"/>
                <a:cs typeface="Arial" pitchFamily="34" charset="0"/>
              </a:rPr>
              <a:t>where </a:t>
            </a:r>
            <a:r>
              <a:rPr kumimoji="0" lang="en-US" altLang="en-US" b="1" i="0" u="none" strike="noStrike" cap="none" normalizeH="0" baseline="0" dirty="0" smtClean="0">
                <a:ln>
                  <a:noFill/>
                </a:ln>
                <a:solidFill>
                  <a:schemeClr val="tx2"/>
                </a:solidFill>
                <a:effectLst/>
                <a:latin typeface="+mn-lt"/>
                <a:cs typeface="Arial" pitchFamily="34" charset="0"/>
              </a:rPr>
              <a:t>p</a:t>
            </a:r>
            <a:r>
              <a:rPr kumimoji="0" lang="en-US" altLang="en-US" b="0" i="0" u="none" strike="noStrike" cap="none" normalizeH="0" baseline="0" dirty="0" smtClean="0">
                <a:ln>
                  <a:noFill/>
                </a:ln>
                <a:solidFill>
                  <a:schemeClr val="tx2"/>
                </a:solidFill>
                <a:effectLst/>
                <a:latin typeface="+mn-lt"/>
                <a:cs typeface="Arial" pitchFamily="34" charset="0"/>
              </a:rPr>
              <a:t> is the probability of presence of the characteristic of interest. </a:t>
            </a:r>
            <a:br>
              <a:rPr kumimoji="0" lang="en-US" altLang="en-US" b="0" i="0" u="none" strike="noStrike" cap="none" normalizeH="0" baseline="0" dirty="0" smtClean="0">
                <a:ln>
                  <a:noFill/>
                </a:ln>
                <a:solidFill>
                  <a:schemeClr val="tx2"/>
                </a:solidFill>
                <a:effectLst/>
                <a:latin typeface="+mn-lt"/>
                <a:cs typeface="Arial" pitchFamily="34" charset="0"/>
              </a:rPr>
            </a:br>
            <a:r>
              <a:rPr kumimoji="0" lang="en-US" altLang="en-US" b="0" i="0" u="none" strike="noStrike" cap="none" normalizeH="0" baseline="0" dirty="0" smtClean="0">
                <a:ln>
                  <a:noFill/>
                </a:ln>
                <a:solidFill>
                  <a:schemeClr val="tx2"/>
                </a:solidFill>
                <a:effectLst/>
                <a:latin typeface="+mn-lt"/>
                <a:cs typeface="Arial" pitchFamily="34" charset="0"/>
              </a:rPr>
              <a:t>The logit transformation is defined as the logged odds:  </a:t>
            </a:r>
          </a:p>
        </p:txBody>
      </p:sp>
      <p:pic>
        <p:nvPicPr>
          <p:cNvPr id="5" name="Picture 7" descr="Odds=p/(1-p)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4159883"/>
            <a:ext cx="6446514" cy="609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8" descr="Logit(p)=ln(p/(1-p))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0380" y="4996178"/>
            <a:ext cx="2393920" cy="6515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12" descr="https://www.medcalc.org/manual/_help/formula/logist134.png"/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artisticPhotocopy/>
                    </a14:imgEffect>
                    <a14:imgEffect>
                      <a14:sharpenSoften amount="100000"/>
                    </a14:imgEffect>
                    <a14:imgEffect>
                      <a14:brightnessContrast contrast="-3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3601" y="2764784"/>
            <a:ext cx="6648238" cy="4070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angle 7"/>
          <p:cNvSpPr/>
          <p:nvPr/>
        </p:nvSpPr>
        <p:spPr>
          <a:xfrm>
            <a:off x="274320" y="5833110"/>
            <a:ext cx="856488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 smtClean="0">
                <a:solidFill>
                  <a:schemeClr val="tx2"/>
                </a:solidFill>
              </a:rPr>
              <a:t>2</a:t>
            </a:r>
            <a:r>
              <a:rPr lang="en-US" sz="2000" dirty="0">
                <a:solidFill>
                  <a:schemeClr val="tx2"/>
                </a:solidFill>
              </a:rPr>
              <a:t>.  Assumes large sample size (greater than 50) for significance tests</a:t>
            </a:r>
          </a:p>
        </p:txBody>
      </p:sp>
    </p:spTree>
    <p:extLst>
      <p:ext uri="{BB962C8B-B14F-4D97-AF65-F5344CB8AC3E}">
        <p14:creationId xmlns:p14="http://schemas.microsoft.com/office/powerpoint/2010/main" val="4638197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1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1287" y="222738"/>
            <a:ext cx="5579933" cy="6629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 rot="16200000">
            <a:off x="-1844047" y="3686131"/>
            <a:ext cx="541020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>
                <a:solidFill>
                  <a:schemeClr val="tx2"/>
                </a:solidFill>
              </a:rPr>
              <a:t>OLS</a:t>
            </a:r>
            <a:r>
              <a:rPr lang="en-US" sz="2800" dirty="0" smtClean="0">
                <a:solidFill>
                  <a:schemeClr val="tx2"/>
                </a:solidFill>
              </a:rPr>
              <a:t> MEASURE OR TEST</a:t>
            </a:r>
            <a:endParaRPr lang="en-US" sz="2800" dirty="0">
              <a:solidFill>
                <a:schemeClr val="tx2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990600" y="1142998"/>
            <a:ext cx="1484702" cy="450892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700" dirty="0" smtClean="0">
                <a:solidFill>
                  <a:schemeClr val="tx2"/>
                </a:solidFill>
              </a:rPr>
              <a:t>{</a:t>
            </a:r>
            <a:endParaRPr lang="en-US" sz="41300" dirty="0">
              <a:solidFill>
                <a:schemeClr val="tx2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781800" y="1142998"/>
            <a:ext cx="1484702" cy="450892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700" dirty="0" smtClean="0">
                <a:solidFill>
                  <a:schemeClr val="tx2"/>
                </a:solidFill>
              </a:rPr>
              <a:t>}</a:t>
            </a:r>
            <a:endParaRPr lang="en-US" sz="41300" dirty="0">
              <a:solidFill>
                <a:schemeClr val="tx2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 rot="5400000">
            <a:off x="6210299" y="3409147"/>
            <a:ext cx="472440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>
                <a:solidFill>
                  <a:schemeClr val="tx2"/>
                </a:solidFill>
              </a:rPr>
              <a:t>LOGISTIC REGRESSION </a:t>
            </a:r>
            <a:r>
              <a:rPr lang="en-US" sz="2800" dirty="0" smtClean="0">
                <a:solidFill>
                  <a:schemeClr val="tx2"/>
                </a:solidFill>
              </a:rPr>
              <a:t>COUNTERPART</a:t>
            </a:r>
            <a:endParaRPr lang="en-US" sz="28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324353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COVERING YOUR POSTERIOR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228600" y="2362200"/>
            <a:ext cx="8686800" cy="4462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tx2"/>
                </a:solidFill>
              </a:rPr>
              <a:t> </a:t>
            </a:r>
          </a:p>
          <a:p>
            <a:r>
              <a:rPr lang="en-US" dirty="0" smtClean="0">
                <a:solidFill>
                  <a:schemeClr val="tx2"/>
                </a:solidFill>
              </a:rPr>
              <a:t>Hosmer</a:t>
            </a:r>
            <a:r>
              <a:rPr lang="en-US" dirty="0">
                <a:solidFill>
                  <a:schemeClr val="tx2"/>
                </a:solidFill>
              </a:rPr>
              <a:t>, page </a:t>
            </a:r>
            <a:r>
              <a:rPr lang="en-US" dirty="0" smtClean="0">
                <a:solidFill>
                  <a:schemeClr val="tx2"/>
                </a:solidFill>
              </a:rPr>
              <a:t>46 of </a:t>
            </a:r>
            <a:r>
              <a:rPr lang="en-US" dirty="0">
                <a:solidFill>
                  <a:schemeClr val="tx2"/>
                </a:solidFill>
              </a:rPr>
              <a:t>Hosmer, D. W., </a:t>
            </a:r>
            <a:r>
              <a:rPr lang="en-US" dirty="0" err="1">
                <a:solidFill>
                  <a:schemeClr val="tx2"/>
                </a:solidFill>
              </a:rPr>
              <a:t>Lemeshow</a:t>
            </a:r>
            <a:r>
              <a:rPr lang="en-US" dirty="0">
                <a:solidFill>
                  <a:schemeClr val="tx2"/>
                </a:solidFill>
              </a:rPr>
              <a:t>, S., Sturdivant, R.  </a:t>
            </a:r>
            <a:r>
              <a:rPr lang="en-US" dirty="0" smtClean="0">
                <a:solidFill>
                  <a:schemeClr val="tx2"/>
                </a:solidFill>
              </a:rPr>
              <a:t>2013. Applied </a:t>
            </a:r>
            <a:r>
              <a:rPr lang="en-US" dirty="0">
                <a:solidFill>
                  <a:schemeClr val="tx2"/>
                </a:solidFill>
              </a:rPr>
              <a:t>Logistic </a:t>
            </a:r>
            <a:r>
              <a:rPr lang="en-US" dirty="0" smtClean="0">
                <a:solidFill>
                  <a:schemeClr val="tx2"/>
                </a:solidFill>
              </a:rPr>
              <a:t>Regression (Third Edition). </a:t>
            </a:r>
            <a:r>
              <a:rPr lang="en-US" dirty="0">
                <a:solidFill>
                  <a:schemeClr val="tx2"/>
                </a:solidFill>
              </a:rPr>
              <a:t>John Wiley &amp; Sons, Inc., Hoboken, New Jersey</a:t>
            </a:r>
            <a:r>
              <a:rPr lang="en-US" dirty="0" smtClean="0">
                <a:solidFill>
                  <a:schemeClr val="tx2"/>
                </a:solidFill>
              </a:rPr>
              <a:t>.</a:t>
            </a:r>
          </a:p>
          <a:p>
            <a:endParaRPr lang="en-US" dirty="0"/>
          </a:p>
          <a:p>
            <a:r>
              <a:rPr lang="en-US" sz="6600" dirty="0" smtClean="0">
                <a:solidFill>
                  <a:schemeClr val="tx2"/>
                </a:solidFill>
              </a:rPr>
              <a:t>“</a:t>
            </a:r>
          </a:p>
          <a:p>
            <a:pPr algn="ctr"/>
            <a:r>
              <a:rPr lang="en-US" sz="2000" i="1" dirty="0">
                <a:solidFill>
                  <a:schemeClr val="tx2"/>
                </a:solidFill>
              </a:rPr>
              <a:t>Because of the bias in the discriminant function estimators when </a:t>
            </a:r>
            <a:r>
              <a:rPr lang="en-US" sz="2000" i="1" dirty="0" smtClean="0">
                <a:solidFill>
                  <a:schemeClr val="tx2"/>
                </a:solidFill>
              </a:rPr>
              <a:t>normality does </a:t>
            </a:r>
            <a:r>
              <a:rPr lang="en-US" sz="2000" i="1" dirty="0">
                <a:solidFill>
                  <a:schemeClr val="tx2"/>
                </a:solidFill>
              </a:rPr>
              <a:t>not hold, they should be used only when logistic regression software is </a:t>
            </a:r>
            <a:r>
              <a:rPr lang="en-US" sz="2000" i="1" dirty="0" smtClean="0">
                <a:solidFill>
                  <a:schemeClr val="tx2"/>
                </a:solidFill>
              </a:rPr>
              <a:t>not available</a:t>
            </a:r>
            <a:r>
              <a:rPr lang="en-US" sz="2000" i="1" dirty="0">
                <a:solidFill>
                  <a:schemeClr val="tx2"/>
                </a:solidFill>
              </a:rPr>
              <a:t>, and then only in preliminary analyses. Any final analyses should be </a:t>
            </a:r>
            <a:r>
              <a:rPr lang="en-US" sz="2000" i="1" dirty="0" smtClean="0">
                <a:solidFill>
                  <a:schemeClr val="tx2"/>
                </a:solidFill>
              </a:rPr>
              <a:t>based on </a:t>
            </a:r>
            <a:r>
              <a:rPr lang="en-US" sz="2000" i="1" dirty="0">
                <a:solidFill>
                  <a:schemeClr val="tx2"/>
                </a:solidFill>
              </a:rPr>
              <a:t>the maximum likelihood estimators of the coefficients</a:t>
            </a:r>
            <a:r>
              <a:rPr lang="en-US" sz="2000" i="1" dirty="0" smtClean="0">
                <a:solidFill>
                  <a:schemeClr val="tx2"/>
                </a:solidFill>
              </a:rPr>
              <a:t>.</a:t>
            </a:r>
          </a:p>
          <a:p>
            <a:pPr algn="r"/>
            <a:r>
              <a:rPr lang="en-US" sz="6600" dirty="0" smtClean="0">
                <a:solidFill>
                  <a:schemeClr val="tx2"/>
                </a:solidFill>
              </a:rPr>
              <a:t>”</a:t>
            </a:r>
            <a:endParaRPr lang="en-US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793698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066800"/>
            <a:ext cx="7772400" cy="2590800"/>
          </a:xfrm>
        </p:spPr>
        <p:txBody>
          <a:bodyPr>
            <a:normAutofit fontScale="90000"/>
          </a:bodyPr>
          <a:lstStyle/>
          <a:p>
            <a:r>
              <a:rPr lang="en-US" dirty="0"/>
              <a:t>COMPARISON OF CROSSTABS, DISCRETE VARIABLE LOGISTIC REGRESSIONS, AND CONTINUOUS VARIABLE LOGISTIC REGRESSIONS</a:t>
            </a:r>
          </a:p>
        </p:txBody>
      </p:sp>
    </p:spTree>
    <p:extLst>
      <p:ext uri="{BB962C8B-B14F-4D97-AF65-F5344CB8AC3E}">
        <p14:creationId xmlns:p14="http://schemas.microsoft.com/office/powerpoint/2010/main" val="18336118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1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6400" y="228600"/>
            <a:ext cx="5884597" cy="44649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Picture 18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17"/>
          <a:stretch/>
        </p:blipFill>
        <p:spPr bwMode="auto">
          <a:xfrm>
            <a:off x="2421413" y="4587240"/>
            <a:ext cx="4278313" cy="22707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518414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2057400"/>
            <a:ext cx="8900411" cy="380803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944939" y="304800"/>
            <a:ext cx="411157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chemeClr val="bg1"/>
                </a:solidFill>
              </a:rPr>
              <a:t>CROSS-TABS PROCEDURE</a:t>
            </a:r>
            <a:endParaRPr lang="en-US" sz="2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35343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457200" y="228600"/>
            <a:ext cx="8229600" cy="499872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sz="2800" dirty="0" smtClean="0"/>
              <a:t>LOGISTIC REGRESSION REPORT</a:t>
            </a:r>
            <a:endParaRPr lang="en-US" sz="2800" dirty="0"/>
          </a:p>
        </p:txBody>
      </p:sp>
      <p:pic>
        <p:nvPicPr>
          <p:cNvPr id="4098" name="Picture 1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2652" y="728472"/>
            <a:ext cx="5538696" cy="19532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9" name="Picture 2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2652" y="2658872"/>
            <a:ext cx="6622382" cy="41991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287882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000" y="337073"/>
            <a:ext cx="4827171" cy="6420478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257801" y="228598"/>
            <a:ext cx="38862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>
                <a:solidFill>
                  <a:schemeClr val="bg1"/>
                </a:solidFill>
              </a:rPr>
              <a:t>LOGISTIC REGRESSION PROCEDURE</a:t>
            </a:r>
            <a:endParaRPr lang="en-US" sz="2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06368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320" y="2286000"/>
            <a:ext cx="9021959" cy="3547715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326735" y="228600"/>
            <a:ext cx="69756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chemeClr val="bg1"/>
                </a:solidFill>
              </a:rPr>
              <a:t>LOGISTIC REGRESSION PROCEDURE (CONT.)</a:t>
            </a:r>
            <a:endParaRPr lang="en-US" sz="2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545155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533400" y="228600"/>
            <a:ext cx="8229600" cy="499872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sz="3200" dirty="0" smtClean="0">
                <a:solidFill>
                  <a:schemeClr val="bg1"/>
                </a:solidFill>
              </a:rPr>
              <a:t>QUESTIONS TO ASK ABOUT THE REPORT</a:t>
            </a:r>
            <a:endParaRPr lang="en-US" sz="3200" dirty="0">
              <a:solidFill>
                <a:schemeClr val="bg1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524000" y="2819400"/>
            <a:ext cx="6019800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chemeClr val="tx2"/>
                </a:solidFill>
              </a:rPr>
              <a:t>1.  How many unique values can the predicted values assume, and what will those values be</a:t>
            </a:r>
            <a:r>
              <a:rPr lang="en-US" sz="3200" b="1" dirty="0" smtClean="0">
                <a:solidFill>
                  <a:schemeClr val="tx2"/>
                </a:solidFill>
              </a:rPr>
              <a:t>? We can use Excel to answer this. </a:t>
            </a:r>
            <a:endParaRPr lang="en-US" sz="3200" b="1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694719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3000" y="1524000"/>
            <a:ext cx="6545682" cy="5073085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976184" y="304800"/>
            <a:ext cx="359528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chemeClr val="bg1"/>
                </a:solidFill>
              </a:rPr>
              <a:t>EXCEL CALCULATIONS</a:t>
            </a:r>
            <a:endParaRPr lang="en-US" sz="2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94614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457200" y="256610"/>
            <a:ext cx="8229600" cy="499872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sz="2800" dirty="0" smtClean="0">
                <a:solidFill>
                  <a:schemeClr val="bg1"/>
                </a:solidFill>
              </a:rPr>
              <a:t>QUESTIONS TO ASK ABOUT THE REPORT</a:t>
            </a:r>
            <a:endParaRPr lang="en-US" sz="2800" dirty="0">
              <a:solidFill>
                <a:schemeClr val="bg1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28599" y="1676400"/>
            <a:ext cx="4572000" cy="95410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2000" b="1" dirty="0">
                <a:solidFill>
                  <a:schemeClr val="tx2"/>
                </a:solidFill>
              </a:rPr>
              <a:t>2</a:t>
            </a:r>
            <a:r>
              <a:rPr lang="en-US" b="1" dirty="0">
                <a:solidFill>
                  <a:schemeClr val="tx2"/>
                </a:solidFill>
              </a:rPr>
              <a:t>.  How are we to interpret the regression coefficients? What do they tell us about the probability of exhaustion?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5"/>
              <p:cNvSpPr/>
              <p:nvPr/>
            </p:nvSpPr>
            <p:spPr>
              <a:xfrm>
                <a:off x="-723901" y="2892748"/>
                <a:ext cx="6477000" cy="334707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1200150" marR="0" indent="-285750">
                  <a:spcBef>
                    <a:spcPts val="0"/>
                  </a:spcBef>
                  <a:spcAft>
                    <a:spcPts val="0"/>
                  </a:spcAft>
                  <a:buFont typeface="Arial" panose="020B0604020202020204" pitchFamily="34" charset="0"/>
                  <a:buChar char="•"/>
                </a:pPr>
                <a:r>
                  <a:rPr lang="en-US" dirty="0" smtClean="0">
                    <a:solidFill>
                      <a:schemeClr val="tx2"/>
                    </a:solidFill>
                    <a:ea typeface="Times New Roman"/>
                  </a:rPr>
                  <a:t>The odds for group a is defined as </a:t>
                </a:r>
                <a:br>
                  <a:rPr lang="en-US" dirty="0" smtClean="0">
                    <a:solidFill>
                      <a:schemeClr val="tx2"/>
                    </a:solidFill>
                    <a:ea typeface="Times New Roman"/>
                  </a:rPr>
                </a:br>
                <a:r>
                  <a:rPr lang="en-US" b="1" dirty="0" smtClean="0">
                    <a:solidFill>
                      <a:schemeClr val="tx2"/>
                    </a:solidFill>
                    <a:ea typeface="Times New Roman"/>
                  </a:rPr>
                  <a:t>	odds(a</a:t>
                </a:r>
                <a:r>
                  <a:rPr lang="en-US" b="1" dirty="0">
                    <a:solidFill>
                      <a:schemeClr val="tx2"/>
                    </a:solidFill>
                    <a:ea typeface="Times New Roman"/>
                  </a:rPr>
                  <a:t>) = </a:t>
                </a:r>
                <a14:m>
                  <m:oMath xmlns:m="http://schemas.openxmlformats.org/officeDocument/2006/math">
                    <m:r>
                      <a:rPr lang="en-US" b="1" i="1" dirty="0" smtClean="0">
                        <a:solidFill>
                          <a:schemeClr val="tx2"/>
                        </a:solidFill>
                        <a:latin typeface="Cambria Math"/>
                        <a:ea typeface="Cambria Math"/>
                      </a:rPr>
                      <m:t>𝝅</m:t>
                    </m:r>
                  </m:oMath>
                </a14:m>
                <a:r>
                  <a:rPr lang="en-US" b="1" dirty="0">
                    <a:solidFill>
                      <a:schemeClr val="tx2"/>
                    </a:solidFill>
                    <a:ea typeface="Times New Roman"/>
                  </a:rPr>
                  <a:t>(a)/[1 -  </a:t>
                </a:r>
                <a14:m>
                  <m:oMath xmlns:m="http://schemas.openxmlformats.org/officeDocument/2006/math">
                    <m:r>
                      <a:rPr lang="en-US" b="1" i="1" dirty="0">
                        <a:solidFill>
                          <a:schemeClr val="tx2"/>
                        </a:solidFill>
                        <a:latin typeface="Cambria Math"/>
                        <a:ea typeface="Cambria Math"/>
                      </a:rPr>
                      <m:t>𝝅</m:t>
                    </m:r>
                  </m:oMath>
                </a14:m>
                <a:r>
                  <a:rPr lang="en-US" b="1" dirty="0">
                    <a:solidFill>
                      <a:schemeClr val="tx2"/>
                    </a:solidFill>
                    <a:ea typeface="Times New Roman"/>
                  </a:rPr>
                  <a:t>(a</a:t>
                </a:r>
                <a:r>
                  <a:rPr lang="en-US" b="1" dirty="0" smtClean="0">
                    <a:solidFill>
                      <a:schemeClr val="tx2"/>
                    </a:solidFill>
                    <a:ea typeface="Times New Roman"/>
                  </a:rPr>
                  <a:t>)]</a:t>
                </a:r>
                <a:r>
                  <a:rPr lang="en-US" dirty="0" smtClean="0">
                    <a:solidFill>
                      <a:schemeClr val="tx2"/>
                    </a:solidFill>
                    <a:ea typeface="Times New Roman"/>
                  </a:rPr>
                  <a:t/>
                </a:r>
                <a:br>
                  <a:rPr lang="en-US" dirty="0" smtClean="0">
                    <a:solidFill>
                      <a:schemeClr val="tx2"/>
                    </a:solidFill>
                    <a:ea typeface="Times New Roman"/>
                  </a:rPr>
                </a:br>
                <a:r>
                  <a:rPr lang="en-US" dirty="0" smtClean="0">
                    <a:solidFill>
                      <a:schemeClr val="tx2"/>
                    </a:solidFill>
                    <a:ea typeface="Times New Roman"/>
                  </a:rPr>
                  <a:t>where </a:t>
                </a:r>
                <a:r>
                  <a:rPr lang="en-US" dirty="0">
                    <a:solidFill>
                      <a:schemeClr val="tx2"/>
                    </a:solidFill>
                    <a:ea typeface="Times New Roman"/>
                  </a:rPr>
                  <a:t>in our case </a:t>
                </a:r>
                <a14:m>
                  <m:oMath xmlns:m="http://schemas.openxmlformats.org/officeDocument/2006/math">
                    <m:r>
                      <a:rPr lang="en-US" i="1" dirty="0">
                        <a:solidFill>
                          <a:schemeClr val="tx2"/>
                        </a:solidFill>
                        <a:latin typeface="Cambria Math"/>
                        <a:ea typeface="Cambria Math"/>
                      </a:rPr>
                      <m:t>𝜋</m:t>
                    </m:r>
                  </m:oMath>
                </a14:m>
                <a:r>
                  <a:rPr lang="en-US" dirty="0">
                    <a:solidFill>
                      <a:schemeClr val="tx2"/>
                    </a:solidFill>
                    <a:ea typeface="Times New Roman"/>
                  </a:rPr>
                  <a:t>(a) is the probability that someone in group a exhausts their benefits.</a:t>
                </a:r>
                <a:endParaRPr lang="en-US" sz="1050" dirty="0">
                  <a:solidFill>
                    <a:schemeClr val="tx2"/>
                  </a:solidFill>
                  <a:ea typeface="Times New Roman"/>
                </a:endParaRPr>
              </a:p>
              <a:p>
                <a:pPr marL="914400" marR="0">
                  <a:spcBef>
                    <a:spcPts val="0"/>
                  </a:spcBef>
                  <a:spcAft>
                    <a:spcPts val="0"/>
                  </a:spcAft>
                </a:pPr>
                <a:endParaRPr lang="en-US" sz="1050" dirty="0">
                  <a:solidFill>
                    <a:schemeClr val="tx2"/>
                  </a:solidFill>
                  <a:ea typeface="Times New Roman"/>
                </a:endParaRPr>
              </a:p>
              <a:p>
                <a:pPr marL="1200150" marR="0" indent="-285750">
                  <a:spcBef>
                    <a:spcPts val="0"/>
                  </a:spcBef>
                  <a:spcAft>
                    <a:spcPts val="0"/>
                  </a:spcAft>
                  <a:buFont typeface="Arial" panose="020B0604020202020204" pitchFamily="34" charset="0"/>
                  <a:buChar char="•"/>
                </a:pPr>
                <a:r>
                  <a:rPr lang="en-US" dirty="0">
                    <a:solidFill>
                      <a:schemeClr val="tx2"/>
                    </a:solidFill>
                    <a:ea typeface="Times New Roman"/>
                  </a:rPr>
                  <a:t>The logit for group a is defined as </a:t>
                </a:r>
                <a:r>
                  <a:rPr lang="en-US" dirty="0" smtClean="0">
                    <a:solidFill>
                      <a:schemeClr val="tx2"/>
                    </a:solidFill>
                    <a:ea typeface="Times New Roman"/>
                  </a:rPr>
                  <a:t/>
                </a:r>
                <a:br>
                  <a:rPr lang="en-US" dirty="0" smtClean="0">
                    <a:solidFill>
                      <a:schemeClr val="tx2"/>
                    </a:solidFill>
                    <a:ea typeface="Times New Roman"/>
                  </a:rPr>
                </a:br>
                <a:r>
                  <a:rPr lang="en-US" dirty="0" smtClean="0">
                    <a:solidFill>
                      <a:schemeClr val="tx2"/>
                    </a:solidFill>
                    <a:ea typeface="Times New Roman"/>
                  </a:rPr>
                  <a:t>	</a:t>
                </a:r>
                <a:r>
                  <a:rPr lang="en-US" b="1" dirty="0" smtClean="0">
                    <a:solidFill>
                      <a:schemeClr val="tx2"/>
                    </a:solidFill>
                    <a:ea typeface="Times New Roman"/>
                  </a:rPr>
                  <a:t>g(a</a:t>
                </a:r>
                <a:r>
                  <a:rPr lang="en-US" b="1" dirty="0">
                    <a:solidFill>
                      <a:schemeClr val="tx2"/>
                    </a:solidFill>
                    <a:ea typeface="Times New Roman"/>
                  </a:rPr>
                  <a:t>) = ln(odds(a)) = </a:t>
                </a:r>
                <a:r>
                  <a:rPr lang="el-GR" b="1" dirty="0" smtClean="0">
                    <a:solidFill>
                      <a:schemeClr val="tx2"/>
                    </a:solidFill>
                    <a:ea typeface="Times New Roman"/>
                  </a:rPr>
                  <a:t>β</a:t>
                </a:r>
                <a:r>
                  <a:rPr lang="en-US" b="1" baseline="-25000" dirty="0" smtClean="0">
                    <a:solidFill>
                      <a:schemeClr val="tx2"/>
                    </a:solidFill>
                    <a:ea typeface="Times New Roman"/>
                  </a:rPr>
                  <a:t>0</a:t>
                </a:r>
                <a:r>
                  <a:rPr lang="en-US" b="1" dirty="0">
                    <a:solidFill>
                      <a:schemeClr val="tx2"/>
                    </a:solidFill>
                    <a:ea typeface="Times New Roman"/>
                  </a:rPr>
                  <a:t>+ </a:t>
                </a:r>
                <a:r>
                  <a:rPr lang="el-GR" b="1" dirty="0">
                    <a:solidFill>
                      <a:schemeClr val="tx2"/>
                    </a:solidFill>
                    <a:ea typeface="Times New Roman"/>
                  </a:rPr>
                  <a:t>β </a:t>
                </a:r>
                <a:r>
                  <a:rPr lang="en-US" b="1" baseline="-25000" dirty="0" smtClean="0">
                    <a:solidFill>
                      <a:schemeClr val="tx2"/>
                    </a:solidFill>
                    <a:ea typeface="Times New Roman"/>
                  </a:rPr>
                  <a:t>1</a:t>
                </a:r>
                <a:r>
                  <a:rPr lang="en-US" b="1" dirty="0" smtClean="0">
                    <a:solidFill>
                      <a:schemeClr val="tx2"/>
                    </a:solidFill>
                    <a:ea typeface="Times New Roman"/>
                  </a:rPr>
                  <a:t>X</a:t>
                </a:r>
                <a:r>
                  <a:rPr lang="en-US" b="1" baseline="-25000" dirty="0" smtClean="0">
                    <a:solidFill>
                      <a:schemeClr val="tx2"/>
                    </a:solidFill>
                    <a:ea typeface="Times New Roman"/>
                  </a:rPr>
                  <a:t>1a</a:t>
                </a:r>
                <a:r>
                  <a:rPr lang="en-US" b="1" dirty="0">
                    <a:solidFill>
                      <a:schemeClr val="tx2"/>
                    </a:solidFill>
                    <a:ea typeface="Times New Roman"/>
                  </a:rPr>
                  <a:t>+...+ </a:t>
                </a:r>
                <a:r>
                  <a:rPr lang="el-GR" b="1" dirty="0">
                    <a:solidFill>
                      <a:schemeClr val="tx2"/>
                    </a:solidFill>
                    <a:ea typeface="Times New Roman"/>
                  </a:rPr>
                  <a:t>β </a:t>
                </a:r>
                <a:r>
                  <a:rPr lang="en-US" b="1" baseline="-25000" dirty="0" err="1" smtClean="0">
                    <a:solidFill>
                      <a:schemeClr val="tx2"/>
                    </a:solidFill>
                    <a:ea typeface="Times New Roman"/>
                  </a:rPr>
                  <a:t>k</a:t>
                </a:r>
                <a:r>
                  <a:rPr lang="en-US" b="1" dirty="0" err="1" smtClean="0">
                    <a:solidFill>
                      <a:schemeClr val="tx2"/>
                    </a:solidFill>
                    <a:ea typeface="Times New Roman"/>
                  </a:rPr>
                  <a:t>X</a:t>
                </a:r>
                <a:r>
                  <a:rPr lang="en-US" b="1" baseline="-25000" dirty="0" err="1" smtClean="0">
                    <a:solidFill>
                      <a:schemeClr val="tx2"/>
                    </a:solidFill>
                    <a:ea typeface="Times New Roman"/>
                  </a:rPr>
                  <a:t>ka</a:t>
                </a:r>
                <a:endParaRPr lang="en-US" sz="1050" b="1" dirty="0">
                  <a:solidFill>
                    <a:schemeClr val="tx2"/>
                  </a:solidFill>
                  <a:ea typeface="Times New Roman"/>
                </a:endParaRPr>
              </a:p>
              <a:p>
                <a:pPr marL="914400" marR="0">
                  <a:spcBef>
                    <a:spcPts val="0"/>
                  </a:spcBef>
                  <a:spcAft>
                    <a:spcPts val="0"/>
                  </a:spcAft>
                </a:pPr>
                <a:endParaRPr lang="en-US" sz="1050" dirty="0">
                  <a:solidFill>
                    <a:schemeClr val="tx2"/>
                  </a:solidFill>
                  <a:ea typeface="Times New Roman"/>
                </a:endParaRPr>
              </a:p>
              <a:p>
                <a:pPr marL="1200150" marR="0" indent="-285750">
                  <a:spcBef>
                    <a:spcPts val="0"/>
                  </a:spcBef>
                  <a:spcAft>
                    <a:spcPts val="0"/>
                  </a:spcAft>
                  <a:buFont typeface="Arial" panose="020B0604020202020204" pitchFamily="34" charset="0"/>
                  <a:buChar char="•"/>
                </a:pPr>
                <a:r>
                  <a:rPr lang="en-US" dirty="0">
                    <a:solidFill>
                      <a:schemeClr val="tx2"/>
                    </a:solidFill>
                    <a:ea typeface="Times New Roman"/>
                  </a:rPr>
                  <a:t>The odds ratio for group a to group b is defined as  </a:t>
                </a:r>
                <a:endParaRPr lang="en-US" dirty="0" smtClean="0">
                  <a:solidFill>
                    <a:schemeClr val="tx2"/>
                  </a:solidFill>
                  <a:ea typeface="Times New Roman"/>
                </a:endParaRPr>
              </a:p>
              <a:p>
                <a:pPr marL="914400" marR="0"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dirty="0">
                    <a:solidFill>
                      <a:schemeClr val="tx2"/>
                    </a:solidFill>
                    <a:ea typeface="Times New Roman"/>
                  </a:rPr>
                  <a:t>	</a:t>
                </a:r>
                <a:r>
                  <a:rPr lang="el-GR" b="1" dirty="0" smtClean="0">
                    <a:solidFill>
                      <a:schemeClr val="tx2"/>
                    </a:solidFill>
                    <a:ea typeface="Times New Roman"/>
                  </a:rPr>
                  <a:t>Ψ </a:t>
                </a:r>
                <a:r>
                  <a:rPr lang="en-US" b="1" dirty="0" smtClean="0">
                    <a:solidFill>
                      <a:schemeClr val="tx2"/>
                    </a:solidFill>
                    <a:ea typeface="Times New Roman"/>
                  </a:rPr>
                  <a:t>(</a:t>
                </a:r>
                <a:r>
                  <a:rPr lang="en-US" b="1" dirty="0" err="1">
                    <a:solidFill>
                      <a:schemeClr val="tx2"/>
                    </a:solidFill>
                    <a:ea typeface="Times New Roman"/>
                  </a:rPr>
                  <a:t>a,b</a:t>
                </a:r>
                <a:r>
                  <a:rPr lang="en-US" b="1" dirty="0">
                    <a:solidFill>
                      <a:schemeClr val="tx2"/>
                    </a:solidFill>
                    <a:ea typeface="Times New Roman"/>
                  </a:rPr>
                  <a:t>) = odds(a)/odds(b)</a:t>
                </a:r>
                <a:endParaRPr lang="en-US" sz="1050" b="1" dirty="0">
                  <a:solidFill>
                    <a:schemeClr val="tx2"/>
                  </a:solidFill>
                  <a:ea typeface="Times New Roman"/>
                </a:endParaRPr>
              </a:p>
              <a:p>
                <a:pPr marL="914400" marR="0">
                  <a:spcBef>
                    <a:spcPts val="0"/>
                  </a:spcBef>
                  <a:spcAft>
                    <a:spcPts val="0"/>
                  </a:spcAft>
                </a:pPr>
                <a:endParaRPr lang="en-US" sz="1050" dirty="0">
                  <a:solidFill>
                    <a:schemeClr val="tx2"/>
                  </a:solidFill>
                  <a:ea typeface="Times New Roman"/>
                </a:endParaRPr>
              </a:p>
              <a:p>
                <a:pPr marL="1200150" marR="0" indent="-285750">
                  <a:spcBef>
                    <a:spcPts val="0"/>
                  </a:spcBef>
                  <a:spcAft>
                    <a:spcPts val="0"/>
                  </a:spcAft>
                  <a:buFont typeface="Arial" panose="020B0604020202020204" pitchFamily="34" charset="0"/>
                  <a:buChar char="•"/>
                </a:pPr>
                <a:r>
                  <a:rPr lang="en-US" dirty="0">
                    <a:solidFill>
                      <a:schemeClr val="tx2"/>
                    </a:solidFill>
                    <a:ea typeface="Times New Roman"/>
                  </a:rPr>
                  <a:t>The logarithm of the odds ratio </a:t>
                </a:r>
                <a:r>
                  <a:rPr lang="el-GR" dirty="0" smtClean="0">
                    <a:solidFill>
                      <a:schemeClr val="tx2"/>
                    </a:solidFill>
                    <a:ea typeface="Times New Roman"/>
                  </a:rPr>
                  <a:t>Ψ</a:t>
                </a:r>
                <a:r>
                  <a:rPr lang="en-US" dirty="0" smtClean="0">
                    <a:solidFill>
                      <a:schemeClr val="tx2"/>
                    </a:solidFill>
                    <a:ea typeface="Times New Roman"/>
                  </a:rPr>
                  <a:t>(</a:t>
                </a:r>
                <a:r>
                  <a:rPr lang="en-US" dirty="0" err="1" smtClean="0">
                    <a:solidFill>
                      <a:schemeClr val="tx2"/>
                    </a:solidFill>
                    <a:ea typeface="Times New Roman"/>
                  </a:rPr>
                  <a:t>a,b</a:t>
                </a:r>
                <a:r>
                  <a:rPr lang="en-US" dirty="0">
                    <a:solidFill>
                      <a:schemeClr val="tx2"/>
                    </a:solidFill>
                    <a:ea typeface="Times New Roman"/>
                  </a:rPr>
                  <a:t>) is thus </a:t>
                </a:r>
                <a:endParaRPr lang="en-US" sz="1050" dirty="0">
                  <a:solidFill>
                    <a:schemeClr val="tx2"/>
                  </a:solidFill>
                  <a:ea typeface="Times New Roman"/>
                </a:endParaRPr>
              </a:p>
              <a:p>
                <a:pPr marL="914400" marR="0"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dirty="0" smtClean="0">
                    <a:solidFill>
                      <a:schemeClr val="tx2"/>
                    </a:solidFill>
                    <a:ea typeface="Times New Roman"/>
                  </a:rPr>
                  <a:t>	</a:t>
                </a:r>
                <a:r>
                  <a:rPr lang="en-US" b="1" dirty="0" smtClean="0">
                    <a:solidFill>
                      <a:schemeClr val="tx2"/>
                    </a:solidFill>
                    <a:ea typeface="Times New Roman"/>
                  </a:rPr>
                  <a:t>[</a:t>
                </a:r>
                <a:r>
                  <a:rPr lang="en-US" b="1" dirty="0">
                    <a:solidFill>
                      <a:schemeClr val="tx2"/>
                    </a:solidFill>
                    <a:ea typeface="Times New Roman"/>
                  </a:rPr>
                  <a:t>ln(odds(a)) - ln(odds(b)] = [g(a) -g(b)]</a:t>
                </a:r>
                <a:endParaRPr lang="en-US" sz="1050" b="1" dirty="0">
                  <a:solidFill>
                    <a:schemeClr val="tx2"/>
                  </a:solidFill>
                  <a:effectLst/>
                  <a:ea typeface="Times New Roman"/>
                </a:endParaRPr>
              </a:p>
            </p:txBody>
          </p:sp>
        </mc:Choice>
        <mc:Fallback xmlns="">
          <p:sp>
            <p:nvSpPr>
              <p:cNvPr id="6" name="Rectangle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723901" y="2892748"/>
                <a:ext cx="6477000" cy="3347070"/>
              </a:xfrm>
              <a:prstGeom prst="rect">
                <a:avLst/>
              </a:prstGeom>
              <a:blipFill rotWithShape="0">
                <a:blip r:embed="rId2"/>
                <a:stretch>
                  <a:fillRect t="-1093" b="-200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extBox 6"/>
          <p:cNvSpPr txBox="1"/>
          <p:nvPr/>
        </p:nvSpPr>
        <p:spPr>
          <a:xfrm>
            <a:off x="5753099" y="2286000"/>
            <a:ext cx="312420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smtClean="0">
                <a:solidFill>
                  <a:schemeClr val="tx2"/>
                </a:solidFill>
              </a:rPr>
              <a:t>Bottom Line</a:t>
            </a:r>
            <a:r>
              <a:rPr lang="en-US" sz="2000" dirty="0" smtClean="0">
                <a:solidFill>
                  <a:schemeClr val="tx2"/>
                </a:solidFill>
              </a:rPr>
              <a:t>:  About all we can say is that a positive coefficient means the probability of exhaustion goes up, and a negative coefficient means the probability of exhaustion goes down.  Also, the greater the magnitude of the coefficient, the greater the change in the probability.</a:t>
            </a:r>
            <a:endParaRPr lang="en-US" sz="20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84132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57200" y="2362200"/>
            <a:ext cx="8229600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>
                <a:solidFill>
                  <a:schemeClr val="tx2"/>
                </a:solidFill>
              </a:rPr>
              <a:t>3.  What does </a:t>
            </a:r>
            <a:r>
              <a:rPr lang="el-GR" sz="2400" b="1" dirty="0" smtClean="0">
                <a:solidFill>
                  <a:schemeClr val="tx2"/>
                </a:solidFill>
              </a:rPr>
              <a:t>β</a:t>
            </a:r>
            <a:r>
              <a:rPr lang="en-US" sz="2400" b="1" baseline="-25000" dirty="0" smtClean="0">
                <a:solidFill>
                  <a:schemeClr val="tx2"/>
                </a:solidFill>
              </a:rPr>
              <a:t>0</a:t>
            </a:r>
            <a:r>
              <a:rPr lang="en-US" sz="2400" b="1" dirty="0" smtClean="0">
                <a:solidFill>
                  <a:schemeClr val="tx2"/>
                </a:solidFill>
              </a:rPr>
              <a:t>  tell us in </a:t>
            </a:r>
            <a:r>
              <a:rPr lang="en-US" sz="2400" b="1" dirty="0">
                <a:solidFill>
                  <a:schemeClr val="tx2"/>
                </a:solidFill>
              </a:rPr>
              <a:t>our example?  </a:t>
            </a:r>
            <a:r>
              <a:rPr lang="en-US" sz="2400" b="1" dirty="0" smtClean="0">
                <a:solidFill>
                  <a:schemeClr val="tx2"/>
                </a:solidFill>
              </a:rPr>
              <a:t/>
            </a:r>
            <a:br>
              <a:rPr lang="en-US" sz="2400" b="1" dirty="0" smtClean="0">
                <a:solidFill>
                  <a:schemeClr val="tx2"/>
                </a:solidFill>
              </a:rPr>
            </a:br>
            <a:r>
              <a:rPr lang="en-US" sz="2400" b="1" dirty="0" smtClean="0">
                <a:solidFill>
                  <a:schemeClr val="tx2"/>
                </a:solidFill>
              </a:rPr>
              <a:t>	Can </a:t>
            </a:r>
            <a:r>
              <a:rPr lang="en-US" sz="2400" b="1" dirty="0">
                <a:solidFill>
                  <a:schemeClr val="tx2"/>
                </a:solidFill>
              </a:rPr>
              <a:t>we confirm this from the Crosstabs output?</a:t>
            </a:r>
          </a:p>
          <a:p>
            <a:r>
              <a:rPr lang="en-US" sz="2400" b="1" dirty="0">
                <a:solidFill>
                  <a:schemeClr val="tx2"/>
                </a:solidFill>
              </a:rPr>
              <a:t> </a:t>
            </a:r>
          </a:p>
          <a:p>
            <a:r>
              <a:rPr lang="en-US" sz="2400" b="1" dirty="0">
                <a:solidFill>
                  <a:schemeClr val="tx2"/>
                </a:solidFill>
              </a:rPr>
              <a:t>4.  What </a:t>
            </a:r>
            <a:r>
              <a:rPr lang="en-US" sz="2400" b="1" dirty="0" smtClean="0">
                <a:solidFill>
                  <a:schemeClr val="tx2"/>
                </a:solidFill>
              </a:rPr>
              <a:t>do </a:t>
            </a:r>
            <a:r>
              <a:rPr lang="el-GR" sz="2400" b="1" dirty="0" smtClean="0">
                <a:solidFill>
                  <a:schemeClr val="tx2"/>
                </a:solidFill>
              </a:rPr>
              <a:t>β</a:t>
            </a:r>
            <a:r>
              <a:rPr lang="en-US" sz="2400" b="1" baseline="-25000" dirty="0" smtClean="0">
                <a:solidFill>
                  <a:schemeClr val="tx2"/>
                </a:solidFill>
              </a:rPr>
              <a:t>1</a:t>
            </a:r>
            <a:r>
              <a:rPr lang="en-US" sz="2400" b="1" dirty="0" smtClean="0">
                <a:solidFill>
                  <a:schemeClr val="tx2"/>
                </a:solidFill>
              </a:rPr>
              <a:t> through </a:t>
            </a:r>
            <a:r>
              <a:rPr lang="el-GR" sz="2400" b="1" dirty="0" smtClean="0">
                <a:solidFill>
                  <a:schemeClr val="tx2"/>
                </a:solidFill>
              </a:rPr>
              <a:t>β</a:t>
            </a:r>
            <a:r>
              <a:rPr lang="en-US" sz="2400" b="1" baseline="-25000" dirty="0" smtClean="0">
                <a:solidFill>
                  <a:schemeClr val="tx2"/>
                </a:solidFill>
              </a:rPr>
              <a:t>4</a:t>
            </a:r>
            <a:r>
              <a:rPr lang="en-US" sz="2400" b="1" dirty="0" smtClean="0">
                <a:solidFill>
                  <a:schemeClr val="tx2"/>
                </a:solidFill>
              </a:rPr>
              <a:t> tell us in </a:t>
            </a:r>
            <a:r>
              <a:rPr lang="en-US" sz="2400" b="1" dirty="0">
                <a:solidFill>
                  <a:schemeClr val="tx2"/>
                </a:solidFill>
              </a:rPr>
              <a:t>our example?  </a:t>
            </a:r>
            <a:r>
              <a:rPr lang="en-US" sz="2400" b="1" dirty="0" smtClean="0">
                <a:solidFill>
                  <a:schemeClr val="tx2"/>
                </a:solidFill>
              </a:rPr>
              <a:t/>
            </a:r>
            <a:br>
              <a:rPr lang="en-US" sz="2400" b="1" dirty="0" smtClean="0">
                <a:solidFill>
                  <a:schemeClr val="tx2"/>
                </a:solidFill>
              </a:rPr>
            </a:br>
            <a:r>
              <a:rPr lang="en-US" sz="2400" b="1" dirty="0" smtClean="0">
                <a:solidFill>
                  <a:schemeClr val="tx2"/>
                </a:solidFill>
              </a:rPr>
              <a:t>	Can </a:t>
            </a:r>
            <a:r>
              <a:rPr lang="en-US" sz="2400" b="1" dirty="0">
                <a:solidFill>
                  <a:schemeClr val="tx2"/>
                </a:solidFill>
              </a:rPr>
              <a:t>we confirm this from our Crosstabs output?</a:t>
            </a:r>
          </a:p>
          <a:p>
            <a:r>
              <a:rPr lang="en-US" sz="2400" b="1" dirty="0">
                <a:solidFill>
                  <a:schemeClr val="tx2"/>
                </a:solidFill>
              </a:rPr>
              <a:t> </a:t>
            </a:r>
          </a:p>
          <a:p>
            <a:pPr marL="457200" indent="-457200">
              <a:buAutoNum type="arabicPeriod" startAt="5"/>
            </a:pPr>
            <a:r>
              <a:rPr lang="en-US" sz="2400" b="1" dirty="0" smtClean="0">
                <a:solidFill>
                  <a:schemeClr val="tx2"/>
                </a:solidFill>
              </a:rPr>
              <a:t>How </a:t>
            </a:r>
            <a:r>
              <a:rPr lang="en-US" sz="2400" b="1" dirty="0">
                <a:solidFill>
                  <a:schemeClr val="tx2"/>
                </a:solidFill>
              </a:rPr>
              <a:t>do odds ratios differ from probability ratios? </a:t>
            </a:r>
            <a:endParaRPr lang="en-US" sz="2400" b="1" dirty="0" smtClean="0">
              <a:solidFill>
                <a:schemeClr val="tx2"/>
              </a:solidFill>
            </a:endParaRPr>
          </a:p>
          <a:p>
            <a:pPr marL="914400"/>
            <a:r>
              <a:rPr lang="en-US" sz="2400" b="1" dirty="0" smtClean="0">
                <a:solidFill>
                  <a:schemeClr val="tx2"/>
                </a:solidFill>
              </a:rPr>
              <a:t>Assume P(A) = .</a:t>
            </a:r>
            <a:r>
              <a:rPr lang="en-US" sz="2400" b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  <a:r>
              <a:rPr lang="en-US" sz="2400" b="1" dirty="0" smtClean="0">
                <a:solidFill>
                  <a:schemeClr val="tx2"/>
                </a:solidFill>
              </a:rPr>
              <a:t> and P(B) = .</a:t>
            </a:r>
            <a:r>
              <a:rPr lang="en-US" sz="2400" b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  Then the odds ratio =     36, but the probability ratio = 4.5</a:t>
            </a:r>
            <a:endParaRPr lang="en-US" sz="2400" b="1" dirty="0">
              <a:solidFill>
                <a:schemeClr val="tx2"/>
              </a:solidFill>
            </a:endParaRPr>
          </a:p>
        </p:txBody>
      </p:sp>
      <p:sp>
        <p:nvSpPr>
          <p:cNvPr id="3" name="Title 1"/>
          <p:cNvSpPr txBox="1">
            <a:spLocks/>
          </p:cNvSpPr>
          <p:nvPr/>
        </p:nvSpPr>
        <p:spPr>
          <a:xfrm>
            <a:off x="457200" y="228600"/>
            <a:ext cx="8229600" cy="499872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sz="2800" dirty="0" smtClean="0"/>
              <a:t>QUESTIONS TO ASK ABOUT THE REPORT (cont.)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1628531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457200" y="228600"/>
            <a:ext cx="8229600" cy="499872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sz="2800" dirty="0" smtClean="0">
                <a:solidFill>
                  <a:schemeClr val="bg1"/>
                </a:solidFill>
              </a:rPr>
              <a:t>LOGISTIC REGRESSION REPORT</a:t>
            </a:r>
          </a:p>
          <a:p>
            <a:r>
              <a:rPr lang="en-US" sz="2800" dirty="0" smtClean="0">
                <a:solidFill>
                  <a:schemeClr val="tx2"/>
                </a:solidFill>
              </a:rPr>
              <a:t>Job Tenure is Continuous</a:t>
            </a:r>
            <a:endParaRPr lang="en-US" sz="2800" dirty="0">
              <a:solidFill>
                <a:schemeClr val="tx2"/>
              </a:solidFill>
            </a:endParaRPr>
          </a:p>
        </p:txBody>
      </p:sp>
      <p:pic>
        <p:nvPicPr>
          <p:cNvPr id="6146" name="Picture 2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6650" y="1447800"/>
            <a:ext cx="6870700" cy="51988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34939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457200" y="228600"/>
            <a:ext cx="8229600" cy="499872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sz="2800" dirty="0" smtClean="0"/>
              <a:t>QUESTIONS TO ASK ABOUT THE REPORT</a:t>
            </a:r>
            <a:endParaRPr lang="en-US" sz="2800" dirty="0"/>
          </a:p>
        </p:txBody>
      </p:sp>
      <p:sp>
        <p:nvSpPr>
          <p:cNvPr id="3" name="Rectangle 2"/>
          <p:cNvSpPr/>
          <p:nvPr/>
        </p:nvSpPr>
        <p:spPr>
          <a:xfrm>
            <a:off x="457200" y="1720840"/>
            <a:ext cx="8229600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>
                <a:solidFill>
                  <a:schemeClr val="tx2"/>
                </a:solidFill>
              </a:rPr>
              <a:t>1.  Is it a good idea to treat job tenure as a continuous variable in this data set?</a:t>
            </a:r>
          </a:p>
          <a:p>
            <a:r>
              <a:rPr lang="en-US" sz="2400" b="1" dirty="0">
                <a:solidFill>
                  <a:schemeClr val="tx2"/>
                </a:solidFill>
              </a:rPr>
              <a:t> </a:t>
            </a:r>
          </a:p>
          <a:p>
            <a:r>
              <a:rPr lang="en-US" sz="2400" b="1" dirty="0">
                <a:solidFill>
                  <a:schemeClr val="tx2"/>
                </a:solidFill>
              </a:rPr>
              <a:t>2.  How can we interpret </a:t>
            </a:r>
            <a:r>
              <a:rPr lang="el-GR" sz="2400" b="1" dirty="0" smtClean="0">
                <a:solidFill>
                  <a:schemeClr val="tx2"/>
                </a:solidFill>
              </a:rPr>
              <a:t>β</a:t>
            </a:r>
            <a:r>
              <a:rPr lang="en-US" sz="2400" b="1" baseline="-25000" dirty="0" smtClean="0">
                <a:solidFill>
                  <a:schemeClr val="tx2"/>
                </a:solidFill>
              </a:rPr>
              <a:t>0</a:t>
            </a:r>
            <a:r>
              <a:rPr lang="en-US" sz="2400" b="1" dirty="0" smtClean="0">
                <a:solidFill>
                  <a:schemeClr val="tx2"/>
                </a:solidFill>
              </a:rPr>
              <a:t> </a:t>
            </a:r>
            <a:r>
              <a:rPr lang="en-US" sz="2400" b="1" dirty="0">
                <a:solidFill>
                  <a:schemeClr val="tx2"/>
                </a:solidFill>
              </a:rPr>
              <a:t>and </a:t>
            </a:r>
            <a:r>
              <a:rPr lang="el-GR" sz="2400" b="1" dirty="0">
                <a:solidFill>
                  <a:schemeClr val="tx2"/>
                </a:solidFill>
              </a:rPr>
              <a:t>β </a:t>
            </a:r>
            <a:r>
              <a:rPr lang="en-US" sz="2400" b="1" baseline="-25000" dirty="0" smtClean="0">
                <a:solidFill>
                  <a:schemeClr val="tx2"/>
                </a:solidFill>
              </a:rPr>
              <a:t>1</a:t>
            </a:r>
            <a:r>
              <a:rPr lang="en-US" sz="2400" b="1" dirty="0" smtClean="0">
                <a:solidFill>
                  <a:schemeClr val="tx2"/>
                </a:solidFill>
              </a:rPr>
              <a:t> </a:t>
            </a:r>
            <a:r>
              <a:rPr lang="en-US" sz="2400" b="1" dirty="0">
                <a:solidFill>
                  <a:schemeClr val="tx2"/>
                </a:solidFill>
              </a:rPr>
              <a:t>in this example?</a:t>
            </a:r>
          </a:p>
          <a:p>
            <a:r>
              <a:rPr lang="en-US" sz="2400" b="1" dirty="0">
                <a:solidFill>
                  <a:schemeClr val="tx2"/>
                </a:solidFill>
              </a:rPr>
              <a:t> </a:t>
            </a:r>
          </a:p>
          <a:p>
            <a:r>
              <a:rPr lang="en-US" sz="2400" b="1" dirty="0" smtClean="0">
                <a:solidFill>
                  <a:schemeClr val="tx2"/>
                </a:solidFill>
              </a:rPr>
              <a:t>3.  </a:t>
            </a:r>
            <a:r>
              <a:rPr lang="en-US" sz="2400" b="1" dirty="0">
                <a:solidFill>
                  <a:schemeClr val="tx2"/>
                </a:solidFill>
              </a:rPr>
              <a:t>How would you check to see if the logistic regression results differ substantially from the ordinary least squares results? </a:t>
            </a:r>
          </a:p>
        </p:txBody>
      </p:sp>
    </p:spTree>
    <p:extLst>
      <p:ext uri="{BB962C8B-B14F-4D97-AF65-F5344CB8AC3E}">
        <p14:creationId xmlns:p14="http://schemas.microsoft.com/office/powerpoint/2010/main" val="1359397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5400" y="1734010"/>
            <a:ext cx="6354000" cy="5097714"/>
          </a:xfrm>
          <a:prstGeom prst="rect">
            <a:avLst/>
          </a:prstGeom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Not a Linear Relationship</a:t>
            </a:r>
            <a:br>
              <a:rPr lang="en-US" dirty="0"/>
            </a:br>
            <a:r>
              <a:rPr lang="en-US" dirty="0"/>
              <a:t>Not an S Shaped Relationship</a:t>
            </a:r>
          </a:p>
        </p:txBody>
      </p:sp>
    </p:spTree>
    <p:extLst>
      <p:ext uri="{BB962C8B-B14F-4D97-AF65-F5344CB8AC3E}">
        <p14:creationId xmlns:p14="http://schemas.microsoft.com/office/powerpoint/2010/main" val="16677549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81000" y="1992454"/>
            <a:ext cx="630493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>
                <a:solidFill>
                  <a:schemeClr val="tx2"/>
                </a:solidFill>
              </a:rPr>
              <a:t>What do </a:t>
            </a:r>
            <a:r>
              <a:rPr lang="el-GR" sz="2800" b="1" dirty="0" smtClean="0">
                <a:solidFill>
                  <a:schemeClr val="tx2"/>
                </a:solidFill>
              </a:rPr>
              <a:t>β</a:t>
            </a:r>
            <a:r>
              <a:rPr lang="en-US" sz="2800" b="1" baseline="-25000" dirty="0">
                <a:solidFill>
                  <a:schemeClr val="tx2"/>
                </a:solidFill>
              </a:rPr>
              <a:t>0</a:t>
            </a:r>
            <a:r>
              <a:rPr lang="en-US" sz="2800" b="1" dirty="0">
                <a:solidFill>
                  <a:schemeClr val="tx2"/>
                </a:solidFill>
              </a:rPr>
              <a:t> and </a:t>
            </a:r>
            <a:r>
              <a:rPr lang="el-GR" sz="2800" b="1" dirty="0" smtClean="0">
                <a:solidFill>
                  <a:schemeClr val="tx2"/>
                </a:solidFill>
              </a:rPr>
              <a:t>β</a:t>
            </a:r>
            <a:r>
              <a:rPr lang="en-US" sz="2800" b="1" baseline="-25000" dirty="0" smtClean="0">
                <a:solidFill>
                  <a:schemeClr val="tx2"/>
                </a:solidFill>
              </a:rPr>
              <a:t>1</a:t>
            </a:r>
            <a:r>
              <a:rPr lang="en-US" sz="2800" b="1" dirty="0" smtClean="0">
                <a:solidFill>
                  <a:schemeClr val="tx2"/>
                </a:solidFill>
              </a:rPr>
              <a:t> tell us in </a:t>
            </a:r>
            <a:r>
              <a:rPr lang="en-US" sz="2800" b="1" dirty="0">
                <a:solidFill>
                  <a:schemeClr val="tx2"/>
                </a:solidFill>
              </a:rPr>
              <a:t>this example</a:t>
            </a:r>
            <a:endParaRPr lang="en-US" sz="2800" dirty="0"/>
          </a:p>
        </p:txBody>
      </p:sp>
      <p:sp>
        <p:nvSpPr>
          <p:cNvPr id="3" name="TextBox 2"/>
          <p:cNvSpPr txBox="1"/>
          <p:nvPr/>
        </p:nvSpPr>
        <p:spPr>
          <a:xfrm>
            <a:off x="829041" y="2819400"/>
            <a:ext cx="5867400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We know the highest probability of exhaustion occurs when Job Tenure equals zero</a:t>
            </a:r>
          </a:p>
          <a:p>
            <a:endParaRPr lang="en-US" sz="2800" dirty="0"/>
          </a:p>
          <a:p>
            <a:r>
              <a:rPr lang="en-US" sz="2800" dirty="0" smtClean="0"/>
              <a:t>We know that the probability of exhaustion decreases as Job Tenure increases</a:t>
            </a:r>
            <a:endParaRPr lang="en-US" sz="2800" dirty="0"/>
          </a:p>
        </p:txBody>
      </p:sp>
      <p:sp>
        <p:nvSpPr>
          <p:cNvPr id="4" name="TextBox 3"/>
          <p:cNvSpPr txBox="1"/>
          <p:nvPr/>
        </p:nvSpPr>
        <p:spPr>
          <a:xfrm>
            <a:off x="3762741" y="228600"/>
            <a:ext cx="236314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chemeClr val="bg1"/>
                </a:solidFill>
              </a:rPr>
              <a:t>COEFFICIENTS</a:t>
            </a:r>
            <a:endParaRPr lang="en-US" sz="2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12272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981200" y="195590"/>
            <a:ext cx="487274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chemeClr val="bg1"/>
                </a:solidFill>
              </a:rPr>
              <a:t>OLS Versus Logistic Regression</a:t>
            </a:r>
            <a:endParaRPr lang="en-US" sz="2800" dirty="0">
              <a:solidFill>
                <a:schemeClr val="bg1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799" y="1219200"/>
            <a:ext cx="6325755" cy="5457209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6641064" y="1600200"/>
            <a:ext cx="2490403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B0 is the probability that someone will  exhaust their benefits if they have zero years of job tenure.</a:t>
            </a:r>
          </a:p>
          <a:p>
            <a:endParaRPr lang="en-US" dirty="0"/>
          </a:p>
          <a:p>
            <a:r>
              <a:rPr lang="en-US" dirty="0" smtClean="0"/>
              <a:t>B1 is the expected change in the probability that someone will exhaust their benefits if job tenure increases by one year.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95795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000" y="838200"/>
            <a:ext cx="8652788" cy="590424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522340" y="314980"/>
            <a:ext cx="437010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chemeClr val="bg1"/>
                </a:solidFill>
              </a:rPr>
              <a:t>Save Probabilities from OLS</a:t>
            </a:r>
            <a:endParaRPr lang="en-US" sz="2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12394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00" y="1828800"/>
            <a:ext cx="8982518" cy="4386686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222633" y="238780"/>
            <a:ext cx="668965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chemeClr val="bg1"/>
                </a:solidFill>
              </a:rPr>
              <a:t>Save Probabilities from Logistic Regression</a:t>
            </a:r>
            <a:endParaRPr lang="en-US" sz="2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879856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5400" y="1447800"/>
            <a:ext cx="5943600" cy="5231522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914400" y="271790"/>
            <a:ext cx="771878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chemeClr val="bg1"/>
                </a:solidFill>
              </a:rPr>
              <a:t>Regress OLS Probabilities on Logistic Probabilities</a:t>
            </a:r>
            <a:endParaRPr lang="en-US" sz="2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678736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694" y="1348559"/>
            <a:ext cx="8587705" cy="5433241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262963" y="228600"/>
            <a:ext cx="429316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chemeClr val="bg1"/>
                </a:solidFill>
              </a:rPr>
              <a:t>Results are Nearly Identical</a:t>
            </a:r>
            <a:endParaRPr lang="en-US" sz="2800" dirty="0">
              <a:solidFill>
                <a:schemeClr val="bg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400800" y="2286000"/>
            <a:ext cx="17526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>
                <a:solidFill>
                  <a:schemeClr val="tx2"/>
                </a:solidFill>
              </a:rPr>
              <a:t>R² = </a:t>
            </a:r>
            <a:r>
              <a:rPr lang="en-US" sz="4000" dirty="0" smtClean="0">
                <a:solidFill>
                  <a:schemeClr val="tx2"/>
                </a:solidFill>
                <a:cs typeface="Times New Roman" panose="02020603050405020304" pitchFamily="18" charset="0"/>
              </a:rPr>
              <a:t>1</a:t>
            </a:r>
            <a:endParaRPr lang="en-US" sz="4000" dirty="0" smtClean="0">
              <a:solidFill>
                <a:schemeClr val="tx2"/>
              </a:solidFill>
            </a:endParaRPr>
          </a:p>
          <a:p>
            <a:r>
              <a:rPr lang="en-US" sz="4000" dirty="0" smtClean="0">
                <a:solidFill>
                  <a:schemeClr val="tx2"/>
                </a:solidFill>
              </a:rPr>
              <a:t>B₁ = </a:t>
            </a:r>
            <a:r>
              <a:rPr lang="en-US" sz="4000" dirty="0" smtClean="0">
                <a:solidFill>
                  <a:schemeClr val="tx2"/>
                </a:solidFill>
                <a:cs typeface="Times New Roman" panose="02020603050405020304" pitchFamily="18" charset="0"/>
              </a:rPr>
              <a:t>1</a:t>
            </a:r>
          </a:p>
          <a:p>
            <a:r>
              <a:rPr lang="en-US" sz="4000" dirty="0" smtClean="0">
                <a:solidFill>
                  <a:schemeClr val="tx2"/>
                </a:solidFill>
                <a:cs typeface="Times New Roman" panose="02020603050405020304" pitchFamily="18" charset="0"/>
              </a:rPr>
              <a:t>B₀ = 0</a:t>
            </a:r>
            <a:endParaRPr lang="en-US" sz="4000" dirty="0">
              <a:solidFill>
                <a:schemeClr val="tx2"/>
              </a:solidFill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74573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PROD_NEXTUNIQUEID" val="10009"/>
  <p:tag name="MMPROD_UIDATA" val="&lt;database version=&quot;7.0&quot;&gt;&lt;object type=&quot;1&quot; unique_id=&quot;10001&quot;&gt;&lt;object type=&quot;8&quot; unique_id=&quot;10002&quot;&gt;&lt;/object&gt;&lt;object type=&quot;2&quot; unique_id=&quot;10003&quot;&gt;&lt;object type=&quot;3&quot; unique_id=&quot;10004&quot;&gt;&lt;property id=&quot;20148&quot; value=&quot;5&quot;/&gt;&lt;property id=&quot;20300&quot; value=&quot;Slide 1 - &amp;quot;LOGISTIC REGRESSION MODELING&amp;quot;&quot;/&gt;&lt;property id=&quot;20307&quot; value=&quot;256&quot;/&gt;&lt;/object&gt;&lt;object type=&quot;3&quot; unique_id=&quot;10005&quot;&gt;&lt;property id=&quot;20148&quot; value=&quot;5&quot;/&gt;&lt;property id=&quot;20300&quot; value=&quot;Slide 2 - &amp;quot;WEIGHTED LEAST SQUARES (WLS)&amp;quot;&quot;/&gt;&lt;property id=&quot;20307&quot; value=&quot;257&quot;/&gt;&lt;/object&gt;&lt;object type=&quot;3&quot; unique_id=&quot;10006&quot;&gt;&lt;property id=&quot;20148&quot; value=&quot;5&quot;/&gt;&lt;property id=&quot;20300&quot; value=&quot;Slide 3 - &amp;quot;DISCRIMINANT ANALYSIS&amp;quot;&quot;/&gt;&lt;property id=&quot;20307&quot; value=&quot;258&quot;/&gt;&lt;/object&gt;&lt;object type=&quot;3&quot; unique_id=&quot;10007&quot;&gt;&lt;property id=&quot;20148&quot; value=&quot;5&quot;/&gt;&lt;property id=&quot;20300&quot; value=&quot;Slide 4 - &amp;quot;DISCRIMINANT ANALYSIS (cont.)&amp;quot;&quot;/&gt;&lt;property id=&quot;20307&quot; value=&quot;260&quot;/&gt;&lt;/object&gt;&lt;object type=&quot;3&quot; unique_id=&quot;10008&quot;&gt;&lt;property id=&quot;20148&quot; value=&quot;5&quot;/&gt;&lt;property id=&quot;20300&quot; value=&quot;Slide 5 - &amp;quot;LOGISTIC REGRESSION&amp;quot;&quot;/&gt;&lt;property id=&quot;20307&quot; value=&quot;259&quot;/&gt;&lt;/object&gt;&lt;object type=&quot;3&quot; unique_id=&quot;10009&quot;&gt;&lt;property id=&quot;20148&quot; value=&quot;5&quot;/&gt;&lt;property id=&quot;20300&quot; value=&quot;Slide 6 - &amp;quot;ASSUMPTIONS OF LOGISTIC REGRESSION&amp;quot;&quot;/&gt;&lt;property id=&quot;20307&quot; value=&quot;261&quot;/&gt;&lt;/object&gt;&lt;object type=&quot;3&quot; unique_id=&quot;10010&quot;&gt;&lt;property id=&quot;20148&quot; value=&quot;5&quot;/&gt;&lt;property id=&quot;20300&quot; value=&quot;Slide 7&quot;/&gt;&lt;property id=&quot;20307&quot; value=&quot;262&quot;/&gt;&lt;/object&gt;&lt;object type=&quot;3&quot; unique_id=&quot;10011&quot;&gt;&lt;property id=&quot;20148&quot; value=&quot;5&quot;/&gt;&lt;property id=&quot;20300&quot; value=&quot;Slide 8 - &amp;quot;COVERING YOUR POSTERIOR&amp;quot;&quot;/&gt;&lt;property id=&quot;20307&quot; value=&quot;263&quot;/&gt;&lt;/object&gt;&lt;object type=&quot;3&quot; unique_id=&quot;10012&quot;&gt;&lt;property id=&quot;20148&quot; value=&quot;5&quot;/&gt;&lt;property id=&quot;20300&quot; value=&quot;Slide 9 - &amp;quot;COMPARISON OF CROSSTABS, DISCRETE VARIABLE LOGISTIC REGRESSIONS, AND CONTINUOUS VARIABLE LOGISTIC REGRESSIONS&amp;quot;&quot;/&gt;&lt;property id=&quot;20307&quot; value=&quot;264&quot;/&gt;&lt;/object&gt;&lt;object type=&quot;3&quot; unique_id=&quot;10013&quot;&gt;&lt;property id=&quot;20148&quot; value=&quot;5&quot;/&gt;&lt;property id=&quot;20300&quot; value=&quot;Slide 10&quot;/&gt;&lt;property id=&quot;20307&quot; value=&quot;265&quot;/&gt;&lt;/object&gt;&lt;object type=&quot;3&quot; unique_id=&quot;10014&quot;&gt;&lt;property id=&quot;20148&quot; value=&quot;5&quot;/&gt;&lt;property id=&quot;20300&quot; value=&quot;Slide 12&quot;/&gt;&lt;property id=&quot;20307&quot; value=&quot;266&quot;/&gt;&lt;/object&gt;&lt;object type=&quot;3&quot; unique_id=&quot;10015&quot;&gt;&lt;property id=&quot;20148&quot; value=&quot;5&quot;/&gt;&lt;property id=&quot;20300&quot; value=&quot;Slide 15&quot;/&gt;&lt;property id=&quot;20307&quot; value=&quot;267&quot;/&gt;&lt;/object&gt;&lt;object type=&quot;3&quot; unique_id=&quot;10016&quot;&gt;&lt;property id=&quot;20148&quot; value=&quot;5&quot;/&gt;&lt;property id=&quot;20300&quot; value=&quot;Slide 18&quot;/&gt;&lt;property id=&quot;20307&quot; value=&quot;268&quot;/&gt;&lt;/object&gt;&lt;object type=&quot;3&quot; unique_id=&quot;10017&quot;&gt;&lt;property id=&quot;20148&quot; value=&quot;5&quot;/&gt;&lt;property id=&quot;20300&quot; value=&quot;Slide 19&quot;/&gt;&lt;property id=&quot;20307&quot; value=&quot;269&quot;/&gt;&lt;/object&gt;&lt;object type=&quot;3&quot; unique_id=&quot;10018&quot;&gt;&lt;property id=&quot;20148&quot; value=&quot;5&quot;/&gt;&lt;property id=&quot;20300&quot; value=&quot;Slide 20&quot;/&gt;&lt;property id=&quot;20307&quot; value=&quot;270&quot;/&gt;&lt;/object&gt;&lt;object type=&quot;3&quot; unique_id=&quot;10070&quot;&gt;&lt;property id=&quot;20148&quot; value=&quot;5&quot;/&gt;&lt;property id=&quot;20300&quot; value=&quot;Slide 11&quot;/&gt;&lt;property id=&quot;20307&quot; value=&quot;271&quot;/&gt;&lt;/object&gt;&lt;object type=&quot;3&quot; unique_id=&quot;10071&quot;&gt;&lt;property id=&quot;20148&quot; value=&quot;5&quot;/&gt;&lt;property id=&quot;20300&quot; value=&quot;Slide 13&quot;/&gt;&lt;property id=&quot;20307&quot; value=&quot;272&quot;/&gt;&lt;/object&gt;&lt;object type=&quot;3&quot; unique_id=&quot;10072&quot;&gt;&lt;property id=&quot;20148&quot; value=&quot;5&quot;/&gt;&lt;property id=&quot;20300&quot; value=&quot;Slide 14&quot;/&gt;&lt;property id=&quot;20307&quot; value=&quot;273&quot;/&gt;&lt;/object&gt;&lt;object type=&quot;3&quot; unique_id=&quot;10213&quot;&gt;&lt;property id=&quot;20148&quot; value=&quot;5&quot;/&gt;&lt;property id=&quot;20300&quot; value=&quot;Slide 16&quot;/&gt;&lt;property id=&quot;20307&quot; value=&quot;274&quot;/&gt;&lt;/object&gt;&lt;object type=&quot;3&quot; unique_id=&quot;10403&quot;&gt;&lt;property id=&quot;20148&quot; value=&quot;5&quot;/&gt;&lt;property id=&quot;20300&quot; value=&quot;Slide 17&quot;/&gt;&lt;property id=&quot;20307&quot; value=&quot;276&quot;/&gt;&lt;/object&gt;&lt;object type=&quot;3&quot; unique_id=&quot;10404&quot;&gt;&lt;property id=&quot;20148&quot; value=&quot;5&quot;/&gt;&lt;property id=&quot;20300&quot; value=&quot;Slide 21&quot;/&gt;&lt;property id=&quot;20307&quot; value=&quot;277&quot;/&gt;&lt;/object&gt;&lt;object type=&quot;3&quot; unique_id=&quot;10405&quot;&gt;&lt;property id=&quot;20148&quot; value=&quot;5&quot;/&gt;&lt;property id=&quot;20300&quot; value=&quot;Slide 22&quot;/&gt;&lt;property id=&quot;20307&quot; value=&quot;278&quot;/&gt;&lt;/object&gt;&lt;object type=&quot;3&quot; unique_id=&quot;10406&quot;&gt;&lt;property id=&quot;20148&quot; value=&quot;5&quot;/&gt;&lt;property id=&quot;20300&quot; value=&quot;Slide 23&quot;/&gt;&lt;property id=&quot;20307&quot; value=&quot;279&quot;/&gt;&lt;/object&gt;&lt;object type=&quot;3&quot; unique_id=&quot;10407&quot;&gt;&lt;property id=&quot;20148&quot; value=&quot;5&quot;/&gt;&lt;property id=&quot;20300&quot; value=&quot;Slide 24&quot;/&gt;&lt;property id=&quot;20307&quot; value=&quot;280&quot;/&gt;&lt;/object&gt;&lt;object type=&quot;3&quot; unique_id=&quot;10408&quot;&gt;&lt;property id=&quot;20148&quot; value=&quot;5&quot;/&gt;&lt;property id=&quot;20300&quot; value=&quot;Slide 25&quot;/&gt;&lt;property id=&quot;20307&quot; value=&quot;282&quot;/&gt;&lt;/object&gt;&lt;object type=&quot;3&quot; unique_id=&quot;10409&quot;&gt;&lt;property id=&quot;20148&quot; value=&quot;5&quot;/&gt;&lt;property id=&quot;20300&quot; value=&quot;Slide 26&quot;/&gt;&lt;property id=&quot;20307&quot; value=&quot;283&quot;/&gt;&lt;/object&gt;&lt;object type=&quot;3&quot; unique_id=&quot;10410&quot;&gt;&lt;property id=&quot;20148&quot; value=&quot;5&quot;/&gt;&lt;property id=&quot;20300&quot; value=&quot;Slide 27&quot;/&gt;&lt;property id=&quot;20307&quot; value=&quot;281&quot;/&gt;&lt;/object&gt;&lt;/object&gt;&lt;/object&gt;&lt;/database&gt;"/>
  <p:tag name="SECTOMILLISECCONVERTED" val="1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Waveform">
  <a:themeElements>
    <a:clrScheme name="Waveform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Waveform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aveform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Waveform</Template>
  <TotalTime>1944</TotalTime>
  <Words>513</Words>
  <Application>Microsoft Office PowerPoint</Application>
  <PresentationFormat>On-screen Show (4:3)</PresentationFormat>
  <Paragraphs>113</Paragraphs>
  <Slides>27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4" baseType="lpstr">
      <vt:lpstr>Arial</vt:lpstr>
      <vt:lpstr>Calibri</vt:lpstr>
      <vt:lpstr>Cambria Math</vt:lpstr>
      <vt:lpstr>Candara</vt:lpstr>
      <vt:lpstr>Symbol</vt:lpstr>
      <vt:lpstr>Times New Roman</vt:lpstr>
      <vt:lpstr>Waveform</vt:lpstr>
      <vt:lpstr>LOGISTIC REGRESSION MODELING</vt:lpstr>
      <vt:lpstr>WEIGHTED LEAST SQUARES (WLS)</vt:lpstr>
      <vt:lpstr>DISCRIMINANT ANALYSIS</vt:lpstr>
      <vt:lpstr>DISCRIMINANT ANALYSIS (cont.)</vt:lpstr>
      <vt:lpstr>LOGISTIC REGRESSION</vt:lpstr>
      <vt:lpstr>ASSUMPTIONS OF LOGISTIC REGRESSION</vt:lpstr>
      <vt:lpstr>PowerPoint Presentation</vt:lpstr>
      <vt:lpstr>COVERING YOUR POSTERIOR</vt:lpstr>
      <vt:lpstr>COMPARISON OF CROSSTABS, DISCRETE VARIABLE LOGISTIC REGRESSIONS, AND CONTINUOUS VARIABLE LOGISTIC REGRESSIONS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Not a Linear Relationship Not an S Shaped Relationship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BUILDING A REGRESSION MODEL</dc:title>
  <dc:creator>Amanda Y</dc:creator>
  <cp:lastModifiedBy>Stapleton, Kevin - ETA</cp:lastModifiedBy>
  <cp:revision>51</cp:revision>
  <dcterms:created xsi:type="dcterms:W3CDTF">2016-03-28T17:29:51Z</dcterms:created>
  <dcterms:modified xsi:type="dcterms:W3CDTF">2019-10-09T12:15:59Z</dcterms:modified>
</cp:coreProperties>
</file>