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02" r:id="rId17"/>
    <p:sldId id="271" r:id="rId18"/>
    <p:sldId id="272" r:id="rId19"/>
    <p:sldId id="273" r:id="rId20"/>
    <p:sldId id="303" r:id="rId21"/>
    <p:sldId id="274" r:id="rId22"/>
    <p:sldId id="275" r:id="rId23"/>
    <p:sldId id="276" r:id="rId24"/>
  </p:sldIdLst>
  <p:sldSz cx="9144000" cy="6858000" type="screen4x3"/>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53" autoAdjust="0"/>
  </p:normalViewPr>
  <p:slideViewPr>
    <p:cSldViewPr>
      <p:cViewPr varScale="1">
        <p:scale>
          <a:sx n="92" d="100"/>
          <a:sy n="92" d="100"/>
        </p:scale>
        <p:origin x="215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6A5003-2941-4D9E-8307-7F754AE73FA9}" type="datetimeFigureOut">
              <a:rPr lang="en-US" smtClean="0"/>
              <a:t>10/9/2019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CF793B-A230-4718-9267-1DD713338F28}" type="slidenum">
              <a:rPr lang="en-US" smtClean="0"/>
              <a:t>‹#›</a:t>
            </a:fld>
            <a:endParaRPr lang="en-US"/>
          </a:p>
        </p:txBody>
      </p:sp>
    </p:spTree>
    <p:extLst>
      <p:ext uri="{BB962C8B-B14F-4D97-AF65-F5344CB8AC3E}">
        <p14:creationId xmlns:p14="http://schemas.microsoft.com/office/powerpoint/2010/main" val="2272777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smtClean="0"/>
              <a:t>://image.slidesharecdn.com/multipleregression-130320062840-phpapp02/95/multiple-regression-7-638.jpg?cb=1363760985</a:t>
            </a:r>
            <a:endParaRPr lang="en-US" dirty="0"/>
          </a:p>
        </p:txBody>
      </p:sp>
      <p:sp>
        <p:nvSpPr>
          <p:cNvPr id="4" name="Slide Number Placeholder 3"/>
          <p:cNvSpPr>
            <a:spLocks noGrp="1"/>
          </p:cNvSpPr>
          <p:nvPr>
            <p:ph type="sldNum" sz="quarter" idx="10"/>
          </p:nvPr>
        </p:nvSpPr>
        <p:spPr/>
        <p:txBody>
          <a:bodyPr/>
          <a:lstStyle/>
          <a:p>
            <a:fld id="{C0CF793B-A230-4718-9267-1DD713338F28}" type="slidenum">
              <a:rPr lang="en-US" smtClean="0"/>
              <a:t>2</a:t>
            </a:fld>
            <a:endParaRPr lang="en-US"/>
          </a:p>
        </p:txBody>
      </p:sp>
    </p:spTree>
    <p:extLst>
      <p:ext uri="{BB962C8B-B14F-4D97-AF65-F5344CB8AC3E}">
        <p14:creationId xmlns:p14="http://schemas.microsoft.com/office/powerpoint/2010/main" val="188714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These columns in the Regression Output of SPSS provide the t-value and 1 or 2 tailed p-value used in testing the null hypothesis that the coefficient/parameter is 0.   If you use a 2 tailed test, then you would compare each p-value to your preselected value of alpha.  Coefficients having p-values less than alpha are statistically significant.  For example, if you chose alpha </a:t>
            </a:r>
            <a:r>
              <a:rPr lang="en-US" sz="1200" b="0" i="0" kern="1200" smtClean="0">
                <a:solidFill>
                  <a:schemeClr val="tx1"/>
                </a:solidFill>
                <a:effectLst/>
                <a:latin typeface="+mn-lt"/>
                <a:ea typeface="+mn-ea"/>
                <a:cs typeface="+mn-cs"/>
              </a:rPr>
              <a:t>to be </a:t>
            </a:r>
            <a:r>
              <a:rPr lang="en-US" sz="1200" b="0" i="0" kern="1200" dirty="0" smtClean="0">
                <a:solidFill>
                  <a:schemeClr val="tx1"/>
                </a:solidFill>
                <a:effectLst/>
                <a:latin typeface="+mn-lt"/>
                <a:ea typeface="+mn-ea"/>
                <a:cs typeface="+mn-cs"/>
              </a:rPr>
              <a:t>0.05, coefficients having a p-value of 0.05 or less </a:t>
            </a:r>
            <a:r>
              <a:rPr lang="en-US" sz="1200" b="0" i="0" kern="1200" smtClean="0">
                <a:solidFill>
                  <a:schemeClr val="tx1"/>
                </a:solidFill>
                <a:effectLst/>
                <a:latin typeface="+mn-lt"/>
                <a:ea typeface="+mn-ea"/>
                <a:cs typeface="+mn-cs"/>
              </a:rPr>
              <a:t>would be </a:t>
            </a:r>
            <a:r>
              <a:rPr lang="en-US" sz="1200" b="0" i="0" kern="1200" dirty="0" smtClean="0">
                <a:solidFill>
                  <a:schemeClr val="tx1"/>
                </a:solidFill>
                <a:effectLst/>
                <a:latin typeface="+mn-lt"/>
                <a:ea typeface="+mn-ea"/>
                <a:cs typeface="+mn-cs"/>
              </a:rPr>
              <a:t>statistically significant (i.e., you can reject the null hypothesis and say that the coefficient is significantly different from 0).   If you use a 1 tailed test (i.e., you predict that the parameter will go in a particular direction), then you can divide the </a:t>
            </a:r>
            <a:r>
              <a:rPr lang="en-US" sz="1200" b="0" i="0" kern="1200" smtClean="0">
                <a:solidFill>
                  <a:schemeClr val="tx1"/>
                </a:solidFill>
                <a:effectLst/>
                <a:latin typeface="+mn-lt"/>
                <a:ea typeface="+mn-ea"/>
                <a:cs typeface="+mn-cs"/>
              </a:rPr>
              <a:t>p-value by 2 before </a:t>
            </a:r>
            <a:r>
              <a:rPr lang="en-US" sz="1200" b="0" i="0" kern="1200" dirty="0" smtClean="0">
                <a:solidFill>
                  <a:schemeClr val="tx1"/>
                </a:solidFill>
                <a:effectLst/>
                <a:latin typeface="+mn-lt"/>
                <a:ea typeface="+mn-ea"/>
                <a:cs typeface="+mn-cs"/>
              </a:rPr>
              <a:t>comparing it to your preselected alpha level.  With a 2-tailed test and alpha of 0.05, you should not reject the null hypothesis that the coefficient for </a:t>
            </a:r>
            <a:r>
              <a:rPr lang="en-US" sz="1200" b="1" i="0" kern="1200" dirty="0" smtClean="0">
                <a:solidFill>
                  <a:schemeClr val="tx1"/>
                </a:solidFill>
                <a:effectLst/>
                <a:latin typeface="+mn-lt"/>
                <a:ea typeface="+mn-ea"/>
                <a:cs typeface="+mn-cs"/>
              </a:rPr>
              <a:t>female</a:t>
            </a:r>
            <a:r>
              <a:rPr lang="en-US" sz="1200" b="0" i="0" kern="1200" dirty="0" smtClean="0">
                <a:solidFill>
                  <a:schemeClr val="tx1"/>
                </a:solidFill>
                <a:effectLst/>
                <a:latin typeface="+mn-lt"/>
                <a:ea typeface="+mn-ea"/>
                <a:cs typeface="+mn-cs"/>
              </a:rPr>
              <a:t> is equal to 0</a:t>
            </a:r>
            <a:r>
              <a:rPr lang="en-US" sz="1200" b="0" i="0" kern="1200" smtClean="0">
                <a:solidFill>
                  <a:schemeClr val="tx1"/>
                </a:solidFill>
                <a:effectLst/>
                <a:latin typeface="+mn-lt"/>
                <a:ea typeface="+mn-ea"/>
                <a:cs typeface="+mn-cs"/>
              </a:rPr>
              <a:t>, because </a:t>
            </a:r>
            <a:r>
              <a:rPr lang="en-US" sz="1200" b="0" i="0" kern="1200" dirty="0" smtClean="0">
                <a:solidFill>
                  <a:schemeClr val="tx1"/>
                </a:solidFill>
                <a:effectLst/>
                <a:latin typeface="+mn-lt"/>
                <a:ea typeface="+mn-ea"/>
                <a:cs typeface="+mn-cs"/>
              </a:rPr>
              <a:t>p-value = 0.051 &gt; 0.05.  The coefficient of -2.009765 is not significantly different from 0. </a:t>
            </a:r>
            <a:endParaRPr lang="en-US" dirty="0"/>
          </a:p>
        </p:txBody>
      </p:sp>
      <p:sp>
        <p:nvSpPr>
          <p:cNvPr id="4" name="Slide Number Placeholder 3"/>
          <p:cNvSpPr>
            <a:spLocks noGrp="1"/>
          </p:cNvSpPr>
          <p:nvPr>
            <p:ph type="sldNum" sz="quarter" idx="10"/>
          </p:nvPr>
        </p:nvSpPr>
        <p:spPr/>
        <p:txBody>
          <a:bodyPr/>
          <a:lstStyle/>
          <a:p>
            <a:fld id="{C0CF793B-A230-4718-9267-1DD713338F28}" type="slidenum">
              <a:rPr lang="en-US" smtClean="0"/>
              <a:t>10</a:t>
            </a:fld>
            <a:endParaRPr lang="en-US"/>
          </a:p>
        </p:txBody>
      </p:sp>
    </p:spTree>
    <p:extLst>
      <p:ext uri="{BB962C8B-B14F-4D97-AF65-F5344CB8AC3E}">
        <p14:creationId xmlns:p14="http://schemas.microsoft.com/office/powerpoint/2010/main" val="344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CF793B-A230-4718-9267-1DD713338F28}" type="slidenum">
              <a:rPr lang="en-US" smtClean="0"/>
              <a:t>22</a:t>
            </a:fld>
            <a:endParaRPr lang="en-US"/>
          </a:p>
        </p:txBody>
      </p:sp>
    </p:spTree>
    <p:extLst>
      <p:ext uri="{BB962C8B-B14F-4D97-AF65-F5344CB8AC3E}">
        <p14:creationId xmlns:p14="http://schemas.microsoft.com/office/powerpoint/2010/main" val="3946453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2499B6CF-065C-4FDD-961A-D9919F560D0A}"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E9AF3-B38F-420D-8696-7FD7DD200B34}"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99B6CF-065C-4FDD-961A-D9919F560D0A}"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99B6CF-065C-4FDD-961A-D9919F560D0A}"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499B6CF-065C-4FDD-961A-D9919F560D0A}"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499B6CF-065C-4FDD-961A-D9919F560D0A}"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E9AF3-B38F-420D-8696-7FD7DD200B34}"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99B6CF-065C-4FDD-961A-D9919F560D0A}"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7E9AF3-B38F-420D-8696-7FD7DD200B34}"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499B6CF-065C-4FDD-961A-D9919F560D0A}"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7E9AF3-B38F-420D-8696-7FD7DD200B34}"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499B6CF-065C-4FDD-961A-D9919F560D0A}" type="datetimeFigureOut">
              <a:rPr lang="en-US" smtClean="0"/>
              <a:t>10/9/2019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D7E9AF3-B38F-420D-8696-7FD7DD200B34}"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12.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800" dirty="0" smtClean="0"/>
              <a:t>ADVANCED </a:t>
            </a:r>
            <a:r>
              <a:rPr lang="en-US" sz="4800" dirty="0"/>
              <a:t>MODELING:</a:t>
            </a:r>
            <a:br>
              <a:rPr lang="en-US" sz="4800" dirty="0"/>
            </a:br>
            <a:r>
              <a:rPr lang="en-US" sz="4800" dirty="0"/>
              <a:t>Multiple Independent Variables,</a:t>
            </a:r>
            <a:br>
              <a:rPr lang="en-US" sz="4800" dirty="0"/>
            </a:br>
            <a:r>
              <a:rPr lang="en-US" sz="4800" dirty="0"/>
              <a:t>Binary Variables, and Collinearity</a:t>
            </a:r>
          </a:p>
        </p:txBody>
      </p:sp>
    </p:spTree>
    <p:extLst>
      <p:ext uri="{BB962C8B-B14F-4D97-AF65-F5344CB8AC3E}">
        <p14:creationId xmlns:p14="http://schemas.microsoft.com/office/powerpoint/2010/main" val="23840887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MULTIPLE REGRESSION ANALYSIS:</a:t>
            </a:r>
            <a:br>
              <a:rPr lang="en-US" dirty="0" smtClean="0"/>
            </a:br>
            <a:r>
              <a:rPr lang="en-US" sz="4000" dirty="0" smtClean="0"/>
              <a:t>TWO </a:t>
            </a:r>
            <a:r>
              <a:rPr lang="en-US" sz="4000" smtClean="0"/>
              <a:t>PREDICTOR VARIABLES</a:t>
            </a:r>
            <a:endParaRPr lang="en-US" sz="4000" dirty="0"/>
          </a:p>
        </p:txBody>
      </p:sp>
      <p:pic>
        <p:nvPicPr>
          <p:cNvPr id="1026" name="Picture 2" descr="http://image.slidesharecdn.com/multipleregression-130320062840-phpapp02/95/multiple-regression-7-638.jpg?cb=1363760985"/>
          <p:cNvPicPr>
            <a:picLocks noChangeAspect="1" noChangeArrowheads="1"/>
          </p:cNvPicPr>
          <p:nvPr/>
        </p:nvPicPr>
        <p:blipFill rotWithShape="1">
          <a:blip r:embed="rId3">
            <a:extLst>
              <a:ext uri="{28A0092B-C50C-407E-A947-70E740481C1C}">
                <a14:useLocalDpi xmlns:a14="http://schemas.microsoft.com/office/drawing/2010/main" val="0"/>
              </a:ext>
            </a:extLst>
          </a:blip>
          <a:srcRect t="28744" r="12775"/>
          <a:stretch/>
        </p:blipFill>
        <p:spPr bwMode="auto">
          <a:xfrm>
            <a:off x="-3110" y="3042816"/>
            <a:ext cx="6220408" cy="3815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220408" y="3352800"/>
            <a:ext cx="2406428" cy="2300630"/>
          </a:xfrm>
          <a:prstGeom prst="rect">
            <a:avLst/>
          </a:prstGeom>
        </p:spPr>
        <p:txBody>
          <a:bodyPr wrap="none">
            <a:spAutoFit/>
          </a:bodyPr>
          <a:lstStyle/>
          <a:p>
            <a:r>
              <a:rPr lang="en-US" b="1" dirty="0" smtClean="0">
                <a:solidFill>
                  <a:schemeClr val="tx2"/>
                </a:solidFill>
                <a:effectLst/>
                <a:ea typeface="Times New Roman"/>
              </a:rPr>
              <a:t>Model:</a:t>
            </a:r>
          </a:p>
          <a:p>
            <a:pPr algn="ctr"/>
            <a:endParaRPr lang="en-US" dirty="0">
              <a:solidFill>
                <a:schemeClr val="tx2"/>
              </a:solidFill>
              <a:ea typeface="Times New Roman"/>
            </a:endParaRPr>
          </a:p>
          <a:p>
            <a:r>
              <a:rPr lang="en-US" dirty="0">
                <a:solidFill>
                  <a:schemeClr val="tx2"/>
                </a:solidFill>
              </a:rPr>
              <a:t>Y</a:t>
            </a:r>
            <a:r>
              <a:rPr lang="en-US" baseline="-25000" dirty="0">
                <a:solidFill>
                  <a:schemeClr val="tx2"/>
                </a:solidFill>
              </a:rPr>
              <a:t>i </a:t>
            </a:r>
            <a:r>
              <a:rPr lang="en-US" dirty="0">
                <a:solidFill>
                  <a:schemeClr val="tx2"/>
                </a:solidFill>
              </a:rPr>
              <a:t>= </a:t>
            </a:r>
            <a:r>
              <a:rPr lang="el-GR" dirty="0" smtClean="0">
                <a:solidFill>
                  <a:schemeClr val="tx2"/>
                </a:solidFill>
              </a:rPr>
              <a:t>β</a:t>
            </a:r>
            <a:r>
              <a:rPr lang="en-US" baseline="-25000" dirty="0" smtClean="0">
                <a:solidFill>
                  <a:schemeClr val="tx2"/>
                </a:solidFill>
              </a:rPr>
              <a:t>0</a:t>
            </a:r>
            <a:r>
              <a:rPr lang="en-US" dirty="0" smtClean="0">
                <a:solidFill>
                  <a:schemeClr val="tx2"/>
                </a:solidFill>
              </a:rPr>
              <a:t>+</a:t>
            </a:r>
            <a:r>
              <a:rPr lang="el-GR" dirty="0" smtClean="0">
                <a:solidFill>
                  <a:schemeClr val="tx2"/>
                </a:solidFill>
              </a:rPr>
              <a:t> β</a:t>
            </a:r>
            <a:r>
              <a:rPr lang="en-US" baseline="-25000" dirty="0" smtClean="0">
                <a:solidFill>
                  <a:schemeClr val="tx2"/>
                </a:solidFill>
              </a:rPr>
              <a:t>1</a:t>
            </a:r>
            <a:r>
              <a:rPr lang="en-US" dirty="0" smtClean="0">
                <a:solidFill>
                  <a:schemeClr val="tx2"/>
                </a:solidFill>
              </a:rPr>
              <a:t> </a:t>
            </a:r>
            <a:r>
              <a:rPr lang="en-US" dirty="0">
                <a:solidFill>
                  <a:schemeClr val="tx2"/>
                </a:solidFill>
              </a:rPr>
              <a:t>X</a:t>
            </a:r>
            <a:r>
              <a:rPr lang="en-US" baseline="-25000" dirty="0">
                <a:solidFill>
                  <a:schemeClr val="tx2"/>
                </a:solidFill>
              </a:rPr>
              <a:t>i1</a:t>
            </a:r>
            <a:r>
              <a:rPr lang="en-US" dirty="0">
                <a:solidFill>
                  <a:schemeClr val="tx2"/>
                </a:solidFill>
              </a:rPr>
              <a:t> + </a:t>
            </a:r>
            <a:r>
              <a:rPr lang="el-GR" dirty="0" smtClean="0">
                <a:solidFill>
                  <a:schemeClr val="tx2"/>
                </a:solidFill>
              </a:rPr>
              <a:t>β</a:t>
            </a:r>
            <a:r>
              <a:rPr lang="en-US" baseline="-25000" dirty="0" smtClean="0">
                <a:solidFill>
                  <a:schemeClr val="tx2"/>
                </a:solidFill>
              </a:rPr>
              <a:t>2</a:t>
            </a:r>
            <a:r>
              <a:rPr lang="en-US" dirty="0" smtClean="0">
                <a:solidFill>
                  <a:schemeClr val="tx2"/>
                </a:solidFill>
              </a:rPr>
              <a:t> </a:t>
            </a:r>
            <a:r>
              <a:rPr lang="en-US" dirty="0">
                <a:solidFill>
                  <a:schemeClr val="tx2"/>
                </a:solidFill>
              </a:rPr>
              <a:t>X</a:t>
            </a:r>
            <a:r>
              <a:rPr lang="en-US" baseline="-25000" dirty="0">
                <a:solidFill>
                  <a:schemeClr val="tx2"/>
                </a:solidFill>
              </a:rPr>
              <a:t>i2</a:t>
            </a:r>
            <a:r>
              <a:rPr lang="en-US" dirty="0">
                <a:solidFill>
                  <a:schemeClr val="tx2"/>
                </a:solidFill>
              </a:rPr>
              <a:t> </a:t>
            </a:r>
            <a:r>
              <a:rPr lang="en-US" dirty="0" smtClean="0">
                <a:solidFill>
                  <a:schemeClr val="tx2"/>
                </a:solidFill>
              </a:rPr>
              <a:t>+</a:t>
            </a:r>
            <a:r>
              <a:rPr lang="el-GR" dirty="0" smtClean="0">
                <a:solidFill>
                  <a:schemeClr val="tx2"/>
                </a:solidFill>
              </a:rPr>
              <a:t>ε</a:t>
            </a:r>
            <a:r>
              <a:rPr lang="en-US" baseline="-25000" dirty="0" err="1" smtClean="0">
                <a:solidFill>
                  <a:schemeClr val="tx2"/>
                </a:solidFill>
              </a:rPr>
              <a:t>i</a:t>
            </a:r>
            <a:endParaRPr lang="en-US" dirty="0">
              <a:solidFill>
                <a:schemeClr val="tx2"/>
              </a:solidFill>
            </a:endParaRPr>
          </a:p>
          <a:p>
            <a:pPr algn="ctr"/>
            <a:endParaRPr lang="en-US" sz="1050" baseline="-25000" dirty="0">
              <a:solidFill>
                <a:schemeClr val="tx2"/>
              </a:solidFill>
              <a:ea typeface="Times New Roman"/>
            </a:endParaRPr>
          </a:p>
          <a:p>
            <a:pPr algn="ctr"/>
            <a:endParaRPr lang="en-US" sz="1050" dirty="0" smtClean="0">
              <a:solidFill>
                <a:schemeClr val="tx2"/>
              </a:solidFill>
              <a:effectLst/>
              <a:ea typeface="Times New Roman"/>
            </a:endParaRPr>
          </a:p>
          <a:p>
            <a:pPr lvl="0"/>
            <a:r>
              <a:rPr lang="en-US" b="1" dirty="0" smtClean="0">
                <a:solidFill>
                  <a:schemeClr val="tx2"/>
                </a:solidFill>
                <a:ea typeface="Times New Roman"/>
              </a:rPr>
              <a:t>Response Surface:</a:t>
            </a:r>
          </a:p>
          <a:p>
            <a:pPr lvl="0"/>
            <a:endParaRPr lang="en-US" dirty="0">
              <a:solidFill>
                <a:schemeClr val="tx2"/>
              </a:solidFill>
              <a:ea typeface="Times New Roman"/>
            </a:endParaRPr>
          </a:p>
          <a:p>
            <a:r>
              <a:rPr lang="en-US" dirty="0" smtClean="0">
                <a:solidFill>
                  <a:schemeClr val="tx2"/>
                </a:solidFill>
              </a:rPr>
              <a:t>E(Y</a:t>
            </a:r>
            <a:r>
              <a:rPr lang="en-US" baseline="-25000" dirty="0" smtClean="0">
                <a:solidFill>
                  <a:schemeClr val="tx2"/>
                </a:solidFill>
              </a:rPr>
              <a:t>i</a:t>
            </a:r>
            <a:r>
              <a:rPr lang="en-US" dirty="0" smtClean="0">
                <a:solidFill>
                  <a:schemeClr val="tx2"/>
                </a:solidFill>
              </a:rPr>
              <a:t>)</a:t>
            </a:r>
            <a:r>
              <a:rPr lang="en-US" baseline="-25000" dirty="0" smtClean="0">
                <a:solidFill>
                  <a:schemeClr val="tx2"/>
                </a:solidFill>
              </a:rPr>
              <a:t> </a:t>
            </a:r>
            <a:r>
              <a:rPr lang="en-US" dirty="0">
                <a:solidFill>
                  <a:schemeClr val="tx2"/>
                </a:solidFill>
              </a:rPr>
              <a:t>= </a:t>
            </a:r>
            <a:r>
              <a:rPr lang="el-GR" dirty="0" smtClean="0">
                <a:solidFill>
                  <a:schemeClr val="tx2"/>
                </a:solidFill>
              </a:rPr>
              <a:t>β</a:t>
            </a:r>
            <a:r>
              <a:rPr lang="en-US" baseline="-25000" dirty="0" smtClean="0">
                <a:solidFill>
                  <a:schemeClr val="tx2"/>
                </a:solidFill>
              </a:rPr>
              <a:t>0</a:t>
            </a:r>
            <a:r>
              <a:rPr lang="en-US" dirty="0" smtClean="0">
                <a:solidFill>
                  <a:schemeClr val="tx2"/>
                </a:solidFill>
              </a:rPr>
              <a:t>+</a:t>
            </a:r>
            <a:r>
              <a:rPr lang="el-GR" dirty="0" smtClean="0">
                <a:solidFill>
                  <a:schemeClr val="tx2"/>
                </a:solidFill>
              </a:rPr>
              <a:t> β</a:t>
            </a:r>
            <a:r>
              <a:rPr lang="en-US" baseline="-25000" dirty="0" smtClean="0">
                <a:solidFill>
                  <a:schemeClr val="tx2"/>
                </a:solidFill>
              </a:rPr>
              <a:t>1</a:t>
            </a:r>
            <a:r>
              <a:rPr lang="en-US" dirty="0" smtClean="0">
                <a:solidFill>
                  <a:schemeClr val="tx2"/>
                </a:solidFill>
              </a:rPr>
              <a:t> X</a:t>
            </a:r>
            <a:r>
              <a:rPr lang="en-US" baseline="-25000" dirty="0" smtClean="0">
                <a:solidFill>
                  <a:schemeClr val="tx2"/>
                </a:solidFill>
              </a:rPr>
              <a:t>i1</a:t>
            </a:r>
            <a:r>
              <a:rPr lang="en-US" dirty="0" smtClean="0">
                <a:solidFill>
                  <a:schemeClr val="tx2"/>
                </a:solidFill>
              </a:rPr>
              <a:t> </a:t>
            </a:r>
            <a:r>
              <a:rPr lang="en-US" dirty="0">
                <a:solidFill>
                  <a:schemeClr val="tx2"/>
                </a:solidFill>
              </a:rPr>
              <a:t>+ </a:t>
            </a:r>
            <a:r>
              <a:rPr lang="el-GR" dirty="0" smtClean="0">
                <a:solidFill>
                  <a:schemeClr val="tx2"/>
                </a:solidFill>
              </a:rPr>
              <a:t>β</a:t>
            </a:r>
            <a:r>
              <a:rPr lang="en-US" baseline="-25000" dirty="0" smtClean="0">
                <a:solidFill>
                  <a:schemeClr val="tx2"/>
                </a:solidFill>
              </a:rPr>
              <a:t>2</a:t>
            </a:r>
            <a:r>
              <a:rPr lang="en-US" dirty="0" smtClean="0">
                <a:solidFill>
                  <a:schemeClr val="tx2"/>
                </a:solidFill>
              </a:rPr>
              <a:t> X</a:t>
            </a:r>
            <a:r>
              <a:rPr lang="en-US" baseline="-25000" dirty="0" smtClean="0">
                <a:solidFill>
                  <a:schemeClr val="tx2"/>
                </a:solidFill>
              </a:rPr>
              <a:t>i2</a:t>
            </a:r>
            <a:r>
              <a:rPr lang="en-US" dirty="0" smtClean="0">
                <a:solidFill>
                  <a:schemeClr val="tx2"/>
                </a:solidFill>
              </a:rPr>
              <a:t> </a:t>
            </a:r>
            <a:endParaRPr lang="en-US" dirty="0">
              <a:solidFill>
                <a:schemeClr val="tx2"/>
              </a:solidFill>
            </a:endParaRPr>
          </a:p>
          <a:p>
            <a:pPr lvl="0"/>
            <a:endParaRPr lang="en-US" dirty="0" smtClean="0">
              <a:solidFill>
                <a:schemeClr val="tx2"/>
              </a:solidFill>
              <a:ea typeface="Times New Roman"/>
            </a:endParaRPr>
          </a:p>
        </p:txBody>
      </p:sp>
    </p:spTree>
    <p:extLst>
      <p:ext uri="{BB962C8B-B14F-4D97-AF65-F5344CB8AC3E}">
        <p14:creationId xmlns:p14="http://schemas.microsoft.com/office/powerpoint/2010/main" val="28485671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457200" indent="-457200">
              <a:buAutoNum type="arabicPeriod"/>
            </a:pPr>
            <a:r>
              <a:rPr lang="el-GR" dirty="0" smtClean="0"/>
              <a:t>β</a:t>
            </a:r>
            <a:r>
              <a:rPr lang="en-US" baseline="-25000" dirty="0" smtClean="0"/>
              <a:t>1</a:t>
            </a:r>
            <a:r>
              <a:rPr lang="en-US" dirty="0" smtClean="0"/>
              <a:t> </a:t>
            </a:r>
            <a:r>
              <a:rPr lang="en-US" dirty="0"/>
              <a:t>and </a:t>
            </a:r>
            <a:r>
              <a:rPr lang="el-GR" dirty="0" smtClean="0"/>
              <a:t>β</a:t>
            </a:r>
            <a:r>
              <a:rPr lang="en-US" baseline="-25000" dirty="0" smtClean="0"/>
              <a:t>2</a:t>
            </a:r>
            <a:r>
              <a:rPr lang="en-US" dirty="0" smtClean="0"/>
              <a:t> </a:t>
            </a:r>
            <a:r>
              <a:rPr lang="en-US" dirty="0"/>
              <a:t>are </a:t>
            </a:r>
            <a:r>
              <a:rPr lang="en-US" b="1" dirty="0"/>
              <a:t>partial</a:t>
            </a:r>
            <a:r>
              <a:rPr lang="en-US" dirty="0"/>
              <a:t> regression </a:t>
            </a:r>
            <a:r>
              <a:rPr lang="en-US" dirty="0" smtClean="0"/>
              <a:t>coefficients.</a:t>
            </a:r>
            <a:br>
              <a:rPr lang="en-US" dirty="0" smtClean="0"/>
            </a:br>
            <a:endParaRPr lang="en-US" dirty="0" smtClean="0"/>
          </a:p>
          <a:p>
            <a:pPr marL="457200" indent="-457200">
              <a:buAutoNum type="arabicPeriod"/>
            </a:pPr>
            <a:r>
              <a:rPr lang="el-GR" dirty="0" smtClean="0"/>
              <a:t>β</a:t>
            </a:r>
            <a:r>
              <a:rPr lang="en-US" baseline="-25000" dirty="0" smtClean="0"/>
              <a:t>1</a:t>
            </a:r>
            <a:r>
              <a:rPr lang="en-US" dirty="0" smtClean="0"/>
              <a:t> </a:t>
            </a:r>
            <a:r>
              <a:rPr lang="en-US" dirty="0"/>
              <a:t>indicates the change in E(Y) given a one unit increase in X</a:t>
            </a:r>
            <a:r>
              <a:rPr lang="en-US" baseline="-25000" dirty="0"/>
              <a:t>1</a:t>
            </a:r>
            <a:r>
              <a:rPr lang="en-US" dirty="0"/>
              <a:t> when X</a:t>
            </a:r>
            <a:r>
              <a:rPr lang="en-US" baseline="-25000" dirty="0"/>
              <a:t>2</a:t>
            </a:r>
            <a:r>
              <a:rPr lang="en-US" dirty="0"/>
              <a:t> is held </a:t>
            </a:r>
            <a:r>
              <a:rPr lang="en-US" b="1" dirty="0"/>
              <a:t>fixed.</a:t>
            </a:r>
            <a:r>
              <a:rPr lang="en-US" dirty="0"/>
              <a:t> </a:t>
            </a:r>
            <a:r>
              <a:rPr lang="el-GR" dirty="0" smtClean="0"/>
              <a:t>β</a:t>
            </a:r>
            <a:r>
              <a:rPr lang="en-US" baseline="-25000" dirty="0" smtClean="0"/>
              <a:t>2</a:t>
            </a:r>
            <a:r>
              <a:rPr lang="en-US" dirty="0" smtClean="0"/>
              <a:t> </a:t>
            </a:r>
            <a:r>
              <a:rPr lang="en-US" dirty="0"/>
              <a:t>is similarly </a:t>
            </a:r>
            <a:r>
              <a:rPr lang="en-US" dirty="0" smtClean="0"/>
              <a:t>defined.</a:t>
            </a:r>
            <a:br>
              <a:rPr lang="en-US" dirty="0" smtClean="0"/>
            </a:br>
            <a:endParaRPr lang="en-US" dirty="0" smtClean="0"/>
          </a:p>
          <a:p>
            <a:pPr marL="457200" indent="-457200">
              <a:buAutoNum type="arabicPeriod"/>
            </a:pPr>
            <a:r>
              <a:rPr lang="en-US" dirty="0" smtClean="0"/>
              <a:t>Contrast </a:t>
            </a:r>
            <a:r>
              <a:rPr lang="en-US" dirty="0"/>
              <a:t>to </a:t>
            </a:r>
            <a:r>
              <a:rPr lang="en-US" b="1" dirty="0"/>
              <a:t>simple </a:t>
            </a:r>
            <a:r>
              <a:rPr lang="en-US" dirty="0"/>
              <a:t>regression coefficient in which other </a:t>
            </a:r>
            <a:r>
              <a:rPr lang="en-US" dirty="0" smtClean="0"/>
              <a:t>variables </a:t>
            </a:r>
            <a:r>
              <a:rPr lang="en-US" dirty="0"/>
              <a:t>are</a:t>
            </a:r>
            <a:r>
              <a:rPr lang="en-US" b="1" dirty="0"/>
              <a:t> ignored</a:t>
            </a:r>
            <a:r>
              <a:rPr lang="en-US" dirty="0" smtClean="0"/>
              <a:t>. This can be a major problem when X</a:t>
            </a:r>
            <a:r>
              <a:rPr lang="en-US" baseline="-25000" dirty="0" smtClean="0"/>
              <a:t>1</a:t>
            </a:r>
            <a:r>
              <a:rPr lang="en-US" dirty="0" smtClean="0"/>
              <a:t> and X</a:t>
            </a:r>
            <a:r>
              <a:rPr lang="en-US" baseline="-25000" dirty="0" smtClean="0"/>
              <a:t>2</a:t>
            </a:r>
            <a:r>
              <a:rPr lang="en-US" dirty="0" smtClean="0"/>
              <a:t> are correlated, or the effect of X</a:t>
            </a:r>
            <a:r>
              <a:rPr lang="en-US" baseline="-25000" dirty="0"/>
              <a:t>1</a:t>
            </a:r>
            <a:r>
              <a:rPr lang="en-US" dirty="0" smtClean="0"/>
              <a:t> depends on the level of X</a:t>
            </a:r>
            <a:r>
              <a:rPr lang="en-US" baseline="-25000" dirty="0" smtClean="0"/>
              <a:t>2</a:t>
            </a:r>
            <a:endParaRPr lang="en-US" dirty="0"/>
          </a:p>
          <a:p>
            <a:endParaRPr lang="en-US" dirty="0"/>
          </a:p>
        </p:txBody>
      </p:sp>
      <p:sp>
        <p:nvSpPr>
          <p:cNvPr id="4" name="Title 2"/>
          <p:cNvSpPr txBox="1">
            <a:spLocks/>
          </p:cNvSpPr>
          <p:nvPr/>
        </p:nvSpPr>
        <p:spPr>
          <a:xfrm>
            <a:off x="609600" y="490728"/>
            <a:ext cx="8229600" cy="1252728"/>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MULTIPLE REGRESSION ANALYSIS:</a:t>
            </a:r>
            <a:br>
              <a:rPr lang="en-US" dirty="0" smtClean="0"/>
            </a:br>
            <a:r>
              <a:rPr lang="en-US" sz="4000" dirty="0" smtClean="0"/>
              <a:t>DEFINITIONS</a:t>
            </a:r>
            <a:endParaRPr lang="en-US" sz="4000" dirty="0"/>
          </a:p>
        </p:txBody>
      </p:sp>
    </p:spTree>
    <p:extLst>
      <p:ext uri="{BB962C8B-B14F-4D97-AF65-F5344CB8AC3E}">
        <p14:creationId xmlns:p14="http://schemas.microsoft.com/office/powerpoint/2010/main" val="3333015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60279770"/>
              </p:ext>
            </p:extLst>
          </p:nvPr>
        </p:nvGraphicFramePr>
        <p:xfrm>
          <a:off x="2819400" y="838194"/>
          <a:ext cx="3589139" cy="6019806"/>
        </p:xfrm>
        <a:graphic>
          <a:graphicData uri="http://schemas.openxmlformats.org/drawingml/2006/table">
            <a:tbl>
              <a:tblPr firstRow="1" firstCol="1" bandRow="1" bandCol="1">
                <a:tableStyleId>{5C22544A-7EE6-4342-B048-85BDC9FD1C3A}</a:tableStyleId>
              </a:tblPr>
              <a:tblGrid>
                <a:gridCol w="1093325">
                  <a:extLst>
                    <a:ext uri="{9D8B030D-6E8A-4147-A177-3AD203B41FA5}">
                      <a16:colId xmlns:a16="http://schemas.microsoft.com/office/drawing/2014/main" val="20000"/>
                    </a:ext>
                  </a:extLst>
                </a:gridCol>
                <a:gridCol w="1121430">
                  <a:extLst>
                    <a:ext uri="{9D8B030D-6E8A-4147-A177-3AD203B41FA5}">
                      <a16:colId xmlns:a16="http://schemas.microsoft.com/office/drawing/2014/main" val="20001"/>
                    </a:ext>
                  </a:extLst>
                </a:gridCol>
                <a:gridCol w="1374384">
                  <a:extLst>
                    <a:ext uri="{9D8B030D-6E8A-4147-A177-3AD203B41FA5}">
                      <a16:colId xmlns:a16="http://schemas.microsoft.com/office/drawing/2014/main" val="20002"/>
                    </a:ext>
                  </a:extLst>
                </a:gridCol>
              </a:tblGrid>
              <a:tr h="352230">
                <a:tc>
                  <a:txBody>
                    <a:bodyPr/>
                    <a:lstStyle/>
                    <a:p>
                      <a:pPr marL="0" marR="0" algn="ctr">
                        <a:spcBef>
                          <a:spcPts val="0"/>
                        </a:spcBef>
                        <a:spcAft>
                          <a:spcPts val="0"/>
                        </a:spcAft>
                      </a:pPr>
                      <a:r>
                        <a:rPr lang="en-US" sz="1600" dirty="0">
                          <a:effectLst/>
                        </a:rPr>
                        <a:t> </a:t>
                      </a:r>
                      <a:r>
                        <a:rPr lang="en-US" sz="1600" dirty="0" err="1">
                          <a:effectLst/>
                        </a:rPr>
                        <a:t>Landval</a:t>
                      </a:r>
                      <a:endParaRPr lang="en-US" sz="1100" dirty="0">
                        <a:effectLst/>
                        <a:latin typeface="Times New Roman"/>
                        <a:ea typeface="Times New Roman"/>
                      </a:endParaRPr>
                    </a:p>
                  </a:txBody>
                  <a:tcPr marL="38826" marR="38826" marT="0" marB="0"/>
                </a:tc>
                <a:tc>
                  <a:txBody>
                    <a:bodyPr/>
                    <a:lstStyle/>
                    <a:p>
                      <a:pPr marL="0" marR="0" algn="ctr">
                        <a:spcBef>
                          <a:spcPts val="0"/>
                        </a:spcBef>
                        <a:spcAft>
                          <a:spcPts val="0"/>
                        </a:spcAft>
                      </a:pPr>
                      <a:r>
                        <a:rPr lang="en-US" sz="1600">
                          <a:effectLst/>
                        </a:rPr>
                        <a:t>Improval</a:t>
                      </a:r>
                      <a:endParaRPr lang="en-US" sz="1100">
                        <a:effectLst/>
                        <a:latin typeface="Times New Roman"/>
                        <a:ea typeface="Times New Roman"/>
                      </a:endParaRPr>
                    </a:p>
                  </a:txBody>
                  <a:tcPr marL="38826" marR="38826" marT="0" marB="0"/>
                </a:tc>
                <a:tc>
                  <a:txBody>
                    <a:bodyPr/>
                    <a:lstStyle/>
                    <a:p>
                      <a:pPr marL="0" marR="0" algn="ctr">
                        <a:spcBef>
                          <a:spcPts val="0"/>
                        </a:spcBef>
                        <a:spcAft>
                          <a:spcPts val="0"/>
                        </a:spcAft>
                      </a:pPr>
                      <a:r>
                        <a:rPr lang="en-US" sz="1600" dirty="0" err="1">
                          <a:effectLst/>
                        </a:rPr>
                        <a:t>Salepric</a:t>
                      </a:r>
                      <a:r>
                        <a:rPr lang="en-US" sz="1600" dirty="0">
                          <a:effectLst/>
                        </a:rPr>
                        <a:t> (Y)</a:t>
                      </a:r>
                      <a:endParaRPr lang="en-US" sz="1100" dirty="0">
                        <a:effectLst/>
                        <a:latin typeface="Times New Roman"/>
                        <a:ea typeface="Times New Roman"/>
                      </a:endParaRPr>
                    </a:p>
                  </a:txBody>
                  <a:tcPr marL="38826" marR="38826" marT="0" marB="0"/>
                </a:tc>
                <a:extLst>
                  <a:ext uri="{0D108BD9-81ED-4DB2-BD59-A6C34878D82A}">
                    <a16:rowId xmlns:a16="http://schemas.microsoft.com/office/drawing/2014/main" val="10000"/>
                  </a:ext>
                </a:extLst>
              </a:tr>
              <a:tr h="236149">
                <a:tc>
                  <a:txBody>
                    <a:bodyPr/>
                    <a:lstStyle/>
                    <a:p>
                      <a:pPr marL="0" marR="0" algn="r">
                        <a:spcBef>
                          <a:spcPts val="0"/>
                        </a:spcBef>
                        <a:spcAft>
                          <a:spcPts val="0"/>
                        </a:spcAft>
                      </a:pPr>
                      <a:r>
                        <a:rPr lang="en-US" sz="1400" dirty="0" smtClean="0">
                          <a:effectLst/>
                        </a:rPr>
                        <a:t>5,600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19,410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44,000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1"/>
                  </a:ext>
                </a:extLst>
              </a:tr>
              <a:tr h="236149">
                <a:tc>
                  <a:txBody>
                    <a:bodyPr/>
                    <a:lstStyle/>
                    <a:p>
                      <a:pPr marL="0" marR="0" algn="r">
                        <a:spcBef>
                          <a:spcPts val="0"/>
                        </a:spcBef>
                        <a:spcAft>
                          <a:spcPts val="0"/>
                        </a:spcAft>
                      </a:pPr>
                      <a:r>
                        <a:rPr lang="en-US" sz="1400" dirty="0" smtClean="0">
                          <a:effectLst/>
                        </a:rPr>
                        <a:t>5,600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21,040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45,000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2"/>
                  </a:ext>
                </a:extLst>
              </a:tr>
              <a:tr h="236149">
                <a:tc>
                  <a:txBody>
                    <a:bodyPr/>
                    <a:lstStyle/>
                    <a:p>
                      <a:pPr marL="0" marR="0" algn="r">
                        <a:spcBef>
                          <a:spcPts val="0"/>
                        </a:spcBef>
                        <a:spcAft>
                          <a:spcPts val="0"/>
                        </a:spcAft>
                      </a:pPr>
                      <a:r>
                        <a:rPr lang="en-US" sz="1400" dirty="0" smtClean="0">
                          <a:effectLst/>
                        </a:rPr>
                        <a:t>8,600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35,560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69,900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3"/>
                  </a:ext>
                </a:extLst>
              </a:tr>
              <a:tr h="236149">
                <a:tc>
                  <a:txBody>
                    <a:bodyPr/>
                    <a:lstStyle/>
                    <a:p>
                      <a:pPr marL="0" marR="0" algn="r">
                        <a:spcBef>
                          <a:spcPts val="0"/>
                        </a:spcBef>
                        <a:spcAft>
                          <a:spcPts val="0"/>
                        </a:spcAft>
                      </a:pPr>
                      <a:r>
                        <a:rPr lang="en-US" sz="1400" dirty="0" smtClean="0">
                          <a:effectLst/>
                        </a:rPr>
                        <a:t>5,600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22,020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44,000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4"/>
                  </a:ext>
                </a:extLst>
              </a:tr>
              <a:tr h="236149">
                <a:tc>
                  <a:txBody>
                    <a:bodyPr/>
                    <a:lstStyle/>
                    <a:p>
                      <a:pPr marL="0" marR="0" algn="r">
                        <a:spcBef>
                          <a:spcPts val="0"/>
                        </a:spcBef>
                        <a:spcAft>
                          <a:spcPts val="0"/>
                        </a:spcAft>
                      </a:pPr>
                      <a:r>
                        <a:rPr lang="en-US" sz="1400" dirty="0" smtClean="0">
                          <a:effectLst/>
                        </a:rPr>
                        <a:t>6,200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31,640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70,300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5"/>
                  </a:ext>
                </a:extLst>
              </a:tr>
              <a:tr h="236149">
                <a:tc>
                  <a:txBody>
                    <a:bodyPr/>
                    <a:lstStyle/>
                    <a:p>
                      <a:pPr marL="0" marR="0" algn="r">
                        <a:spcBef>
                          <a:spcPts val="0"/>
                        </a:spcBef>
                        <a:spcAft>
                          <a:spcPts val="0"/>
                        </a:spcAft>
                      </a:pPr>
                      <a:r>
                        <a:rPr lang="en-US" sz="1400" dirty="0" smtClean="0">
                          <a:effectLst/>
                        </a:rPr>
                        <a:t>5,500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22,360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48,200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6"/>
                  </a:ext>
                </a:extLst>
              </a:tr>
              <a:tr h="236149">
                <a:tc>
                  <a:txBody>
                    <a:bodyPr/>
                    <a:lstStyle/>
                    <a:p>
                      <a:pPr marL="0" marR="0" algn="r">
                        <a:spcBef>
                          <a:spcPts val="0"/>
                        </a:spcBef>
                        <a:spcAft>
                          <a:spcPts val="0"/>
                        </a:spcAft>
                      </a:pPr>
                      <a:r>
                        <a:rPr lang="en-US" sz="1400" dirty="0" smtClean="0">
                          <a:effectLst/>
                        </a:rPr>
                        <a:t>7,020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40,790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80,000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7"/>
                  </a:ext>
                </a:extLst>
              </a:tr>
              <a:tr h="236149">
                <a:tc>
                  <a:txBody>
                    <a:bodyPr/>
                    <a:lstStyle/>
                    <a:p>
                      <a:pPr marL="0" marR="0" algn="r">
                        <a:spcBef>
                          <a:spcPts val="0"/>
                        </a:spcBef>
                        <a:spcAft>
                          <a:spcPts val="0"/>
                        </a:spcAft>
                      </a:pPr>
                      <a:r>
                        <a:rPr lang="en-US" sz="1400" dirty="0" smtClean="0">
                          <a:effectLst/>
                        </a:rPr>
                        <a:t>5,000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56,520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97,500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8"/>
                  </a:ext>
                </a:extLst>
              </a:tr>
              <a:tr h="236149">
                <a:tc>
                  <a:txBody>
                    <a:bodyPr/>
                    <a:lstStyle/>
                    <a:p>
                      <a:pPr marL="0" marR="0" algn="r">
                        <a:spcBef>
                          <a:spcPts val="0"/>
                        </a:spcBef>
                        <a:spcAft>
                          <a:spcPts val="0"/>
                        </a:spcAft>
                      </a:pPr>
                      <a:r>
                        <a:rPr lang="en-US" sz="1400" dirty="0" smtClean="0">
                          <a:effectLst/>
                        </a:rPr>
                        <a:t>2,000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7,340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25,000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09"/>
                  </a:ext>
                </a:extLst>
              </a:tr>
              <a:tr h="236149">
                <a:tc>
                  <a:txBody>
                    <a:bodyPr/>
                    <a:lstStyle/>
                    <a:p>
                      <a:pPr marL="0" marR="0" algn="r">
                        <a:spcBef>
                          <a:spcPts val="0"/>
                        </a:spcBef>
                        <a:spcAft>
                          <a:spcPts val="0"/>
                        </a:spcAft>
                      </a:pPr>
                      <a:r>
                        <a:rPr lang="en-US" sz="1400" dirty="0" smtClean="0">
                          <a:effectLst/>
                        </a:rPr>
                        <a:t>2,000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9,130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27,600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0"/>
                  </a:ext>
                </a:extLst>
              </a:tr>
              <a:tr h="236149">
                <a:tc>
                  <a:txBody>
                    <a:bodyPr/>
                    <a:lstStyle/>
                    <a:p>
                      <a:pPr marL="0" marR="0" algn="r">
                        <a:spcBef>
                          <a:spcPts val="0"/>
                        </a:spcBef>
                        <a:spcAft>
                          <a:spcPts val="0"/>
                        </a:spcAft>
                      </a:pPr>
                      <a:r>
                        <a:rPr lang="en-US" sz="1400" dirty="0" smtClean="0">
                          <a:effectLst/>
                        </a:rPr>
                        <a:t>2,500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13,300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39,000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1"/>
                  </a:ext>
                </a:extLst>
              </a:tr>
              <a:tr h="236149">
                <a:tc>
                  <a:txBody>
                    <a:bodyPr/>
                    <a:lstStyle/>
                    <a:p>
                      <a:pPr marL="0" marR="0" algn="r">
                        <a:spcBef>
                          <a:spcPts val="0"/>
                        </a:spcBef>
                        <a:spcAft>
                          <a:spcPts val="0"/>
                        </a:spcAft>
                      </a:pPr>
                      <a:r>
                        <a:rPr lang="en-US" sz="1400" dirty="0" smtClean="0">
                          <a:effectLst/>
                        </a:rPr>
                        <a:t>4,000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13,630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40,500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2"/>
                  </a:ext>
                </a:extLst>
              </a:tr>
              <a:tr h="236149">
                <a:tc>
                  <a:txBody>
                    <a:bodyPr/>
                    <a:lstStyle/>
                    <a:p>
                      <a:pPr marL="0" marR="0" algn="r">
                        <a:spcBef>
                          <a:spcPts val="0"/>
                        </a:spcBef>
                        <a:spcAft>
                          <a:spcPts val="0"/>
                        </a:spcAft>
                      </a:pPr>
                      <a:r>
                        <a:rPr lang="en-US" sz="1400" dirty="0" smtClean="0">
                          <a:effectLst/>
                        </a:rPr>
                        <a:t>4,300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22,070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50,000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3"/>
                  </a:ext>
                </a:extLst>
              </a:tr>
              <a:tr h="236149">
                <a:tc>
                  <a:txBody>
                    <a:bodyPr/>
                    <a:lstStyle/>
                    <a:p>
                      <a:pPr marL="0" marR="0" algn="r">
                        <a:spcBef>
                          <a:spcPts val="0"/>
                        </a:spcBef>
                        <a:spcAft>
                          <a:spcPts val="0"/>
                        </a:spcAft>
                      </a:pPr>
                      <a:r>
                        <a:rPr lang="en-US" sz="1400" dirty="0" smtClean="0">
                          <a:effectLst/>
                        </a:rPr>
                        <a:t>3,600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18,060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39,500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4"/>
                  </a:ext>
                </a:extLst>
              </a:tr>
              <a:tr h="236149">
                <a:tc>
                  <a:txBody>
                    <a:bodyPr/>
                    <a:lstStyle/>
                    <a:p>
                      <a:pPr marL="0" marR="0" algn="r">
                        <a:spcBef>
                          <a:spcPts val="0"/>
                        </a:spcBef>
                        <a:spcAft>
                          <a:spcPts val="0"/>
                        </a:spcAft>
                      </a:pPr>
                      <a:r>
                        <a:rPr lang="en-US" sz="1400" dirty="0" smtClean="0">
                          <a:effectLst/>
                        </a:rPr>
                        <a:t>3,600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19,220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41,500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5"/>
                  </a:ext>
                </a:extLst>
              </a:tr>
              <a:tr h="236149">
                <a:tc>
                  <a:txBody>
                    <a:bodyPr/>
                    <a:lstStyle/>
                    <a:p>
                      <a:pPr marL="0" marR="0" algn="r">
                        <a:spcBef>
                          <a:spcPts val="0"/>
                        </a:spcBef>
                        <a:spcAft>
                          <a:spcPts val="0"/>
                        </a:spcAft>
                      </a:pPr>
                      <a:r>
                        <a:rPr lang="en-US" sz="1400" dirty="0" smtClean="0">
                          <a:effectLst/>
                        </a:rPr>
                        <a:t>3,600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14,970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32,500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6"/>
                  </a:ext>
                </a:extLst>
              </a:tr>
              <a:tr h="236149">
                <a:tc>
                  <a:txBody>
                    <a:bodyPr/>
                    <a:lstStyle/>
                    <a:p>
                      <a:pPr marL="0" marR="0" algn="r">
                        <a:spcBef>
                          <a:spcPts val="0"/>
                        </a:spcBef>
                        <a:spcAft>
                          <a:spcPts val="0"/>
                        </a:spcAft>
                      </a:pPr>
                      <a:r>
                        <a:rPr lang="en-US" sz="1400" dirty="0" smtClean="0">
                          <a:effectLst/>
                        </a:rPr>
                        <a:t>3,630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19,200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44,500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7"/>
                  </a:ext>
                </a:extLst>
              </a:tr>
              <a:tr h="236149">
                <a:tc>
                  <a:txBody>
                    <a:bodyPr/>
                    <a:lstStyle/>
                    <a:p>
                      <a:pPr marL="0" marR="0" algn="r">
                        <a:spcBef>
                          <a:spcPts val="0"/>
                        </a:spcBef>
                        <a:spcAft>
                          <a:spcPts val="0"/>
                        </a:spcAft>
                      </a:pPr>
                      <a:r>
                        <a:rPr lang="en-US" sz="1400" dirty="0" smtClean="0">
                          <a:effectLst/>
                        </a:rPr>
                        <a:t>3,490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14,680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32,500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8"/>
                  </a:ext>
                </a:extLst>
              </a:tr>
              <a:tr h="236149">
                <a:tc>
                  <a:txBody>
                    <a:bodyPr/>
                    <a:lstStyle/>
                    <a:p>
                      <a:pPr marL="0" marR="0" algn="r">
                        <a:spcBef>
                          <a:spcPts val="0"/>
                        </a:spcBef>
                        <a:spcAft>
                          <a:spcPts val="0"/>
                        </a:spcAft>
                      </a:pPr>
                      <a:r>
                        <a:rPr lang="en-US" sz="1400" dirty="0" smtClean="0">
                          <a:effectLst/>
                        </a:rPr>
                        <a:t>3,450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21,630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43,000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19"/>
                  </a:ext>
                </a:extLst>
              </a:tr>
              <a:tr h="236149">
                <a:tc>
                  <a:txBody>
                    <a:bodyPr/>
                    <a:lstStyle/>
                    <a:p>
                      <a:pPr marL="0" marR="0" algn="r">
                        <a:spcBef>
                          <a:spcPts val="0"/>
                        </a:spcBef>
                        <a:spcAft>
                          <a:spcPts val="0"/>
                        </a:spcAft>
                      </a:pPr>
                      <a:r>
                        <a:rPr lang="en-US" sz="1400" dirty="0" smtClean="0">
                          <a:effectLst/>
                        </a:rPr>
                        <a:t>3,490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19,100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38,000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20"/>
                  </a:ext>
                </a:extLst>
              </a:tr>
              <a:tr h="236149">
                <a:tc>
                  <a:txBody>
                    <a:bodyPr/>
                    <a:lstStyle/>
                    <a:p>
                      <a:pPr marL="0" marR="0" algn="r">
                        <a:spcBef>
                          <a:spcPts val="0"/>
                        </a:spcBef>
                        <a:spcAft>
                          <a:spcPts val="0"/>
                        </a:spcAft>
                      </a:pPr>
                      <a:r>
                        <a:rPr lang="en-US" sz="1400" dirty="0" smtClean="0">
                          <a:effectLst/>
                        </a:rPr>
                        <a:t>2,500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10,680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28,500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21"/>
                  </a:ext>
                </a:extLst>
              </a:tr>
              <a:tr h="236149">
                <a:tc>
                  <a:txBody>
                    <a:bodyPr/>
                    <a:lstStyle/>
                    <a:p>
                      <a:pPr marL="0" marR="0" algn="r">
                        <a:spcBef>
                          <a:spcPts val="0"/>
                        </a:spcBef>
                        <a:spcAft>
                          <a:spcPts val="0"/>
                        </a:spcAft>
                      </a:pPr>
                      <a:r>
                        <a:rPr lang="en-US" sz="1400" dirty="0" smtClean="0">
                          <a:effectLst/>
                        </a:rPr>
                        <a:t>2,500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10,010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26,000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22"/>
                  </a:ext>
                </a:extLst>
              </a:tr>
              <a:tr h="236149">
                <a:tc>
                  <a:txBody>
                    <a:bodyPr/>
                    <a:lstStyle/>
                    <a:p>
                      <a:pPr marL="0" marR="0" algn="r">
                        <a:spcBef>
                          <a:spcPts val="0"/>
                        </a:spcBef>
                        <a:spcAft>
                          <a:spcPts val="0"/>
                        </a:spcAft>
                      </a:pPr>
                      <a:r>
                        <a:rPr lang="en-US" sz="1400" dirty="0" smtClean="0">
                          <a:effectLst/>
                        </a:rPr>
                        <a:t>2,500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10,520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26,000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23"/>
                  </a:ext>
                </a:extLst>
              </a:tr>
              <a:tr h="236149">
                <a:tc>
                  <a:txBody>
                    <a:bodyPr/>
                    <a:lstStyle/>
                    <a:p>
                      <a:pPr marL="0" marR="0" algn="r">
                        <a:spcBef>
                          <a:spcPts val="0"/>
                        </a:spcBef>
                        <a:spcAft>
                          <a:spcPts val="0"/>
                        </a:spcAft>
                      </a:pPr>
                      <a:r>
                        <a:rPr lang="en-US" sz="1400" dirty="0" smtClean="0">
                          <a:effectLst/>
                        </a:rPr>
                        <a:t>3,000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13,640</a:t>
                      </a:r>
                      <a:endParaRPr lang="en-US" sz="1050" dirty="0">
                        <a:effectLst/>
                        <a:latin typeface="Times New Roman"/>
                        <a:ea typeface="Times New Roman"/>
                      </a:endParaRPr>
                    </a:p>
                  </a:txBody>
                  <a:tcPr marL="38826" marR="38826" marT="0" marB="0"/>
                </a:tc>
                <a:tc>
                  <a:txBody>
                    <a:bodyPr/>
                    <a:lstStyle/>
                    <a:p>
                      <a:pPr marL="0" marR="0" algn="r">
                        <a:spcBef>
                          <a:spcPts val="0"/>
                        </a:spcBef>
                        <a:spcAft>
                          <a:spcPts val="0"/>
                        </a:spcAft>
                      </a:pPr>
                      <a:r>
                        <a:rPr lang="en-US" sz="1400" dirty="0" smtClean="0">
                          <a:effectLst/>
                        </a:rPr>
                        <a:t>30,500</a:t>
                      </a:r>
                      <a:endParaRPr lang="en-US" sz="1050" dirty="0">
                        <a:effectLst/>
                        <a:latin typeface="Times New Roman"/>
                        <a:ea typeface="Times New Roman"/>
                      </a:endParaRPr>
                    </a:p>
                  </a:txBody>
                  <a:tcPr marL="38826" marR="38826" marT="0" marB="0"/>
                </a:tc>
                <a:extLst>
                  <a:ext uri="{0D108BD9-81ED-4DB2-BD59-A6C34878D82A}">
                    <a16:rowId xmlns:a16="http://schemas.microsoft.com/office/drawing/2014/main" val="10024"/>
                  </a:ext>
                </a:extLst>
              </a:tr>
            </a:tbl>
          </a:graphicData>
        </a:graphic>
      </p:graphicFrame>
      <p:sp>
        <p:nvSpPr>
          <p:cNvPr id="5" name="Title 2"/>
          <p:cNvSpPr txBox="1">
            <a:spLocks/>
          </p:cNvSpPr>
          <p:nvPr/>
        </p:nvSpPr>
        <p:spPr>
          <a:xfrm>
            <a:off x="685800" y="274320"/>
            <a:ext cx="8229600" cy="499872"/>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t>EXAMPLE REGRESSION (DATA FILE IS </a:t>
            </a:r>
            <a:r>
              <a:rPr lang="en-US" sz="2800" b="1" dirty="0" smtClean="0"/>
              <a:t>LAND</a:t>
            </a:r>
            <a:r>
              <a:rPr lang="en-US" sz="2800" dirty="0" smtClean="0"/>
              <a:t>)</a:t>
            </a:r>
            <a:endParaRPr lang="en-US" sz="2400" dirty="0"/>
          </a:p>
        </p:txBody>
      </p:sp>
    </p:spTree>
    <p:extLst>
      <p:ext uri="{BB962C8B-B14F-4D97-AF65-F5344CB8AC3E}">
        <p14:creationId xmlns:p14="http://schemas.microsoft.com/office/powerpoint/2010/main" val="3459210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76200" y="1617980"/>
            <a:ext cx="7848600" cy="5240020"/>
          </a:xfrm>
          <a:prstGeom prst="rect">
            <a:avLst/>
          </a:prstGeom>
          <a:noFill/>
          <a:ln>
            <a:noFill/>
          </a:ln>
        </p:spPr>
      </p:pic>
      <p:sp>
        <p:nvSpPr>
          <p:cNvPr id="3" name="Title 2"/>
          <p:cNvSpPr txBox="1">
            <a:spLocks/>
          </p:cNvSpPr>
          <p:nvPr/>
        </p:nvSpPr>
        <p:spPr>
          <a:xfrm>
            <a:off x="685800" y="274320"/>
            <a:ext cx="8229600" cy="499872"/>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t>PARTIAL REGRESSION COEFFICIENTS (DATA FILE IS </a:t>
            </a:r>
            <a:r>
              <a:rPr lang="en-US" sz="2800" b="1" dirty="0" smtClean="0"/>
              <a:t>LAND</a:t>
            </a:r>
            <a:r>
              <a:rPr lang="en-US" sz="2800" dirty="0" smtClean="0"/>
              <a:t>)</a:t>
            </a:r>
            <a:endParaRPr lang="en-US" sz="2400" dirty="0"/>
          </a:p>
        </p:txBody>
      </p:sp>
    </p:spTree>
    <p:extLst>
      <p:ext uri="{BB962C8B-B14F-4D97-AF65-F5344CB8AC3E}">
        <p14:creationId xmlns:p14="http://schemas.microsoft.com/office/powerpoint/2010/main" val="1273901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685800" y="274320"/>
            <a:ext cx="8229600" cy="499872"/>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t>SIMPLE REGRESSION COEFFICIENTS: </a:t>
            </a:r>
            <a:r>
              <a:rPr lang="en-US" sz="2800" b="1" dirty="0" smtClean="0"/>
              <a:t>LANDVAL = X</a:t>
            </a:r>
            <a:endParaRPr lang="en-US" sz="2400" b="1" dirty="0"/>
          </a:p>
        </p:txBody>
      </p:sp>
      <p:pic>
        <p:nvPicPr>
          <p:cNvPr id="4" name="Picture 3"/>
          <p:cNvPicPr>
            <a:picLocks noChangeAspect="1"/>
          </p:cNvPicPr>
          <p:nvPr/>
        </p:nvPicPr>
        <p:blipFill>
          <a:blip r:embed="rId2"/>
          <a:stretch>
            <a:fillRect/>
          </a:stretch>
        </p:blipFill>
        <p:spPr>
          <a:xfrm>
            <a:off x="457200" y="774192"/>
            <a:ext cx="8229600" cy="5970128"/>
          </a:xfrm>
          <a:prstGeom prst="rect">
            <a:avLst/>
          </a:prstGeom>
        </p:spPr>
      </p:pic>
      <p:sp>
        <p:nvSpPr>
          <p:cNvPr id="5" name="TextBox 4"/>
          <p:cNvSpPr txBox="1"/>
          <p:nvPr/>
        </p:nvSpPr>
        <p:spPr>
          <a:xfrm>
            <a:off x="6477000" y="1371600"/>
            <a:ext cx="2667000" cy="3785652"/>
          </a:xfrm>
          <a:prstGeom prst="rect">
            <a:avLst/>
          </a:prstGeom>
          <a:noFill/>
        </p:spPr>
        <p:txBody>
          <a:bodyPr wrap="square" rtlCol="0">
            <a:spAutoFit/>
          </a:bodyPr>
          <a:lstStyle/>
          <a:p>
            <a:pPr algn="ctr"/>
            <a:r>
              <a:rPr lang="en-US" sz="2000" dirty="0" smtClean="0">
                <a:solidFill>
                  <a:schemeClr val="tx2"/>
                </a:solidFill>
              </a:rPr>
              <a:t>The coefficient for </a:t>
            </a:r>
            <a:r>
              <a:rPr lang="en-US" sz="2000" dirty="0" err="1" smtClean="0">
                <a:solidFill>
                  <a:schemeClr val="tx2"/>
                </a:solidFill>
              </a:rPr>
              <a:t>Landval</a:t>
            </a:r>
            <a:r>
              <a:rPr lang="en-US" sz="2000" dirty="0" smtClean="0">
                <a:solidFill>
                  <a:schemeClr val="tx2"/>
                </a:solidFill>
              </a:rPr>
              <a:t> is 8 times larger than it should be.  Moreover, you cannot get the correct value for the coefficient by increasing sample size.  You would just get more and more confident about the wrong answer.</a:t>
            </a:r>
            <a:endParaRPr lang="en-US" sz="2000" dirty="0">
              <a:solidFill>
                <a:schemeClr val="tx2"/>
              </a:solidFill>
            </a:endParaRPr>
          </a:p>
        </p:txBody>
      </p:sp>
    </p:spTree>
    <p:extLst>
      <p:ext uri="{BB962C8B-B14F-4D97-AF65-F5344CB8AC3E}">
        <p14:creationId xmlns:p14="http://schemas.microsoft.com/office/powerpoint/2010/main" val="4237894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685800" y="274320"/>
            <a:ext cx="8229600" cy="499872"/>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t>SIMPLE REGRESSION COEFFICIENTS: </a:t>
            </a:r>
            <a:r>
              <a:rPr lang="en-US" sz="2800" b="1" dirty="0" smtClean="0"/>
              <a:t>IMPROVAL = X</a:t>
            </a:r>
            <a:endParaRPr lang="en-US" sz="2400" b="1" dirty="0"/>
          </a:p>
        </p:txBody>
      </p:sp>
      <p:pic>
        <p:nvPicPr>
          <p:cNvPr id="4" name="Picture 3"/>
          <p:cNvPicPr>
            <a:picLocks noChangeAspect="1"/>
          </p:cNvPicPr>
          <p:nvPr/>
        </p:nvPicPr>
        <p:blipFill>
          <a:blip r:embed="rId2"/>
          <a:stretch>
            <a:fillRect/>
          </a:stretch>
        </p:blipFill>
        <p:spPr>
          <a:xfrm>
            <a:off x="228600" y="726321"/>
            <a:ext cx="8305800" cy="5979279"/>
          </a:xfrm>
          <a:prstGeom prst="rect">
            <a:avLst/>
          </a:prstGeom>
        </p:spPr>
      </p:pic>
      <p:sp>
        <p:nvSpPr>
          <p:cNvPr id="5" name="TextBox 4"/>
          <p:cNvSpPr txBox="1"/>
          <p:nvPr/>
        </p:nvSpPr>
        <p:spPr>
          <a:xfrm>
            <a:off x="6172200" y="1524000"/>
            <a:ext cx="2743200" cy="3046988"/>
          </a:xfrm>
          <a:prstGeom prst="rect">
            <a:avLst/>
          </a:prstGeom>
          <a:noFill/>
        </p:spPr>
        <p:txBody>
          <a:bodyPr wrap="square" rtlCol="0">
            <a:spAutoFit/>
          </a:bodyPr>
          <a:lstStyle/>
          <a:p>
            <a:pPr algn="ctr"/>
            <a:r>
              <a:rPr lang="en-US" sz="2400" dirty="0" smtClean="0">
                <a:solidFill>
                  <a:schemeClr val="tx2"/>
                </a:solidFill>
              </a:rPr>
              <a:t>The coefficient for </a:t>
            </a:r>
            <a:r>
              <a:rPr lang="en-US" sz="2400" dirty="0" err="1" smtClean="0">
                <a:solidFill>
                  <a:schemeClr val="tx2"/>
                </a:solidFill>
              </a:rPr>
              <a:t>Improval</a:t>
            </a:r>
            <a:r>
              <a:rPr lang="en-US" sz="2400" dirty="0" smtClean="0">
                <a:solidFill>
                  <a:schemeClr val="tx2"/>
                </a:solidFill>
              </a:rPr>
              <a:t> is larger than it should be.   It is picking up the effect of both land value and improvement value.</a:t>
            </a:r>
            <a:endParaRPr lang="en-US" sz="2400" dirty="0">
              <a:solidFill>
                <a:schemeClr val="tx2"/>
              </a:solidFill>
            </a:endParaRPr>
          </a:p>
        </p:txBody>
      </p:sp>
    </p:spTree>
    <p:extLst>
      <p:ext uri="{BB962C8B-B14F-4D97-AF65-F5344CB8AC3E}">
        <p14:creationId xmlns:p14="http://schemas.microsoft.com/office/powerpoint/2010/main" val="13479414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4495800" y="2590800"/>
            <a:ext cx="4495800"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solidFill>
                  <a:schemeClr val="tx2"/>
                </a:solidFill>
              </a:rPr>
              <a:t>Point Estimators</a:t>
            </a:r>
          </a:p>
          <a:p>
            <a:endParaRPr lang="en-US" dirty="0" smtClean="0">
              <a:solidFill>
                <a:schemeClr val="tx2"/>
              </a:solidFill>
            </a:endParaRPr>
          </a:p>
          <a:p>
            <a:endParaRPr lang="en-US" dirty="0" smtClean="0">
              <a:solidFill>
                <a:schemeClr val="tx2"/>
              </a:solidFill>
            </a:endParaRPr>
          </a:p>
          <a:p>
            <a:endParaRPr lang="en-US" dirty="0" smtClean="0">
              <a:solidFill>
                <a:schemeClr val="tx2"/>
              </a:solidFill>
            </a:endParaRPr>
          </a:p>
          <a:p>
            <a:r>
              <a:rPr lang="en-US" dirty="0" smtClean="0">
                <a:solidFill>
                  <a:schemeClr val="tx2"/>
                </a:solidFill>
              </a:rPr>
              <a:t>         for j = 1, ..., k</a:t>
            </a:r>
          </a:p>
          <a:p>
            <a:endParaRPr lang="en-US" dirty="0">
              <a:solidFill>
                <a:schemeClr val="tx2"/>
              </a:solidFill>
            </a:endParaRPr>
          </a:p>
          <a:p>
            <a:r>
              <a:rPr lang="en-US" dirty="0" smtClean="0">
                <a:solidFill>
                  <a:srgbClr val="00B050"/>
                </a:solidFill>
              </a:rPr>
              <a:t>* Referred </a:t>
            </a:r>
            <a:r>
              <a:rPr lang="en-US" dirty="0">
                <a:solidFill>
                  <a:srgbClr val="00B050"/>
                </a:solidFill>
              </a:rPr>
              <a:t>to </a:t>
            </a:r>
            <a:r>
              <a:rPr lang="en-US">
                <a:solidFill>
                  <a:srgbClr val="00B050"/>
                </a:solidFill>
              </a:rPr>
              <a:t>as </a:t>
            </a:r>
            <a:r>
              <a:rPr lang="en-US" smtClean="0">
                <a:solidFill>
                  <a:srgbClr val="00B050"/>
                </a:solidFill>
              </a:rPr>
              <a:t>“</a:t>
            </a:r>
            <a:r>
              <a:rPr lang="en-US" b="1" smtClean="0">
                <a:solidFill>
                  <a:srgbClr val="00B050"/>
                </a:solidFill>
              </a:rPr>
              <a:t>B</a:t>
            </a:r>
            <a:r>
              <a:rPr lang="en-US" smtClean="0">
                <a:solidFill>
                  <a:srgbClr val="00B050"/>
                </a:solidFill>
              </a:rPr>
              <a:t>” </a:t>
            </a:r>
            <a:r>
              <a:rPr lang="en-US" dirty="0">
                <a:solidFill>
                  <a:srgbClr val="00B050"/>
                </a:solidFill>
              </a:rPr>
              <a:t>on SPSS output</a:t>
            </a:r>
            <a:endParaRPr lang="en-US" dirty="0" smtClean="0">
              <a:solidFill>
                <a:srgbClr val="00B050"/>
              </a:solidFill>
            </a:endParaRPr>
          </a:p>
          <a:p>
            <a:endParaRPr lang="en-US" dirty="0" smtClean="0">
              <a:solidFill>
                <a:schemeClr val="tx2"/>
              </a:solidFill>
            </a:endParaRPr>
          </a:p>
          <a:p>
            <a:pPr marL="285750" indent="-285750">
              <a:buFont typeface="Arial" panose="020B0604020202020204" pitchFamily="34" charset="0"/>
              <a:buChar char="•"/>
            </a:pPr>
            <a:r>
              <a:rPr lang="en-US" b="1" dirty="0" smtClean="0">
                <a:solidFill>
                  <a:schemeClr val="tx2"/>
                </a:solidFill>
              </a:rPr>
              <a:t>Standard Errors</a:t>
            </a:r>
          </a:p>
          <a:p>
            <a:endParaRPr lang="en-US" dirty="0">
              <a:solidFill>
                <a:schemeClr val="tx2"/>
              </a:solidFill>
            </a:endParaRPr>
          </a:p>
          <a:p>
            <a:endParaRPr lang="en-US" dirty="0" smtClean="0">
              <a:solidFill>
                <a:schemeClr val="tx2"/>
              </a:solidFill>
            </a:endParaRPr>
          </a:p>
          <a:p>
            <a:endParaRPr lang="en-US" dirty="0">
              <a:solidFill>
                <a:schemeClr val="tx2"/>
              </a:solidFill>
            </a:endParaRPr>
          </a:p>
          <a:p>
            <a:r>
              <a:rPr lang="en-US" dirty="0" smtClean="0">
                <a:solidFill>
                  <a:srgbClr val="00B050"/>
                </a:solidFill>
              </a:rPr>
              <a:t>* Referred </a:t>
            </a:r>
            <a:r>
              <a:rPr lang="en-US" dirty="0">
                <a:solidFill>
                  <a:srgbClr val="00B050"/>
                </a:solidFill>
              </a:rPr>
              <a:t>to as “</a:t>
            </a:r>
            <a:r>
              <a:rPr lang="en-US" b="1" dirty="0" err="1">
                <a:solidFill>
                  <a:srgbClr val="00B050"/>
                </a:solidFill>
              </a:rPr>
              <a:t>Std</a:t>
            </a:r>
            <a:r>
              <a:rPr lang="en-US" b="1" dirty="0">
                <a:solidFill>
                  <a:srgbClr val="00B050"/>
                </a:solidFill>
              </a:rPr>
              <a:t> Error</a:t>
            </a:r>
            <a:r>
              <a:rPr lang="en-US" dirty="0">
                <a:solidFill>
                  <a:srgbClr val="00B050"/>
                </a:solidFill>
              </a:rPr>
              <a:t>” on SPSS output</a:t>
            </a:r>
          </a:p>
        </p:txBody>
      </p:sp>
      <p:sp>
        <p:nvSpPr>
          <p:cNvPr id="2" name="Title 1"/>
          <p:cNvSpPr>
            <a:spLocks noGrp="1"/>
          </p:cNvSpPr>
          <p:nvPr>
            <p:ph type="title"/>
          </p:nvPr>
        </p:nvSpPr>
        <p:spPr/>
        <p:txBody>
          <a:bodyPr/>
          <a:lstStyle/>
          <a:p>
            <a:r>
              <a:rPr lang="en-US" dirty="0" smtClean="0"/>
              <a:t>GENERAL MODEL</a:t>
            </a:r>
            <a:endParaRPr lang="en-US" dirty="0"/>
          </a:p>
        </p:txBody>
      </p:sp>
      <p:sp>
        <p:nvSpPr>
          <p:cNvPr id="10" name="Rectangle 9"/>
          <p:cNvSpPr/>
          <p:nvPr/>
        </p:nvSpPr>
        <p:spPr>
          <a:xfrm>
            <a:off x="259080" y="2590800"/>
            <a:ext cx="4572000" cy="3046988"/>
          </a:xfrm>
          <a:prstGeom prst="rect">
            <a:avLst/>
          </a:prstGeom>
        </p:spPr>
        <p:txBody>
          <a:bodyPr>
            <a:spAutoFit/>
          </a:bodyPr>
          <a:lstStyle/>
          <a:p>
            <a:pPr marL="285750" indent="-285750">
              <a:buFont typeface="Arial" panose="020B0604020202020204" pitchFamily="34" charset="0"/>
              <a:buChar char="•"/>
            </a:pPr>
            <a:r>
              <a:rPr lang="en-US" b="1" dirty="0" smtClean="0">
                <a:solidFill>
                  <a:schemeClr val="tx2"/>
                </a:solidFill>
              </a:rPr>
              <a:t>Model</a:t>
            </a:r>
            <a:endParaRPr lang="en-US" b="1" dirty="0">
              <a:solidFill>
                <a:schemeClr val="tx2"/>
              </a:solidFill>
            </a:endParaRPr>
          </a:p>
          <a:p>
            <a:r>
              <a:rPr lang="en-US" dirty="0">
                <a:solidFill>
                  <a:schemeClr val="tx2"/>
                </a:solidFill>
              </a:rPr>
              <a:t> </a:t>
            </a:r>
          </a:p>
          <a:p>
            <a:endParaRPr lang="en-US" dirty="0" smtClean="0">
              <a:solidFill>
                <a:schemeClr val="tx2"/>
              </a:solidFill>
            </a:endParaRPr>
          </a:p>
          <a:p>
            <a:r>
              <a:rPr lang="en-US" dirty="0" smtClean="0">
                <a:solidFill>
                  <a:schemeClr val="tx2"/>
                </a:solidFill>
              </a:rPr>
              <a:t>Y</a:t>
            </a:r>
            <a:r>
              <a:rPr lang="en-US" baseline="-25000" dirty="0" smtClean="0">
                <a:solidFill>
                  <a:schemeClr val="tx2"/>
                </a:solidFill>
              </a:rPr>
              <a:t>i</a:t>
            </a:r>
            <a:r>
              <a:rPr lang="en-US" dirty="0" smtClean="0">
                <a:solidFill>
                  <a:schemeClr val="tx2"/>
                </a:solidFill>
              </a:rPr>
              <a:t>=</a:t>
            </a:r>
            <a:r>
              <a:rPr lang="el-GR" dirty="0" smtClean="0">
                <a:solidFill>
                  <a:schemeClr val="tx2"/>
                </a:solidFill>
              </a:rPr>
              <a:t>β</a:t>
            </a:r>
            <a:r>
              <a:rPr lang="en-US" baseline="-25000" dirty="0" smtClean="0">
                <a:solidFill>
                  <a:schemeClr val="tx2"/>
                </a:solidFill>
              </a:rPr>
              <a:t>0</a:t>
            </a:r>
            <a:r>
              <a:rPr lang="en-US" dirty="0" smtClean="0">
                <a:solidFill>
                  <a:schemeClr val="tx2"/>
                </a:solidFill>
              </a:rPr>
              <a:t>+</a:t>
            </a:r>
            <a:r>
              <a:rPr lang="el-GR" dirty="0" smtClean="0">
                <a:solidFill>
                  <a:schemeClr val="tx2"/>
                </a:solidFill>
              </a:rPr>
              <a:t> β</a:t>
            </a:r>
            <a:r>
              <a:rPr lang="en-US" baseline="-25000" dirty="0" smtClean="0">
                <a:solidFill>
                  <a:schemeClr val="tx2"/>
                </a:solidFill>
              </a:rPr>
              <a:t>1</a:t>
            </a:r>
            <a:r>
              <a:rPr lang="en-US" dirty="0" smtClean="0">
                <a:solidFill>
                  <a:schemeClr val="tx2"/>
                </a:solidFill>
              </a:rPr>
              <a:t>X</a:t>
            </a:r>
            <a:r>
              <a:rPr lang="en-US" baseline="-25000" dirty="0" smtClean="0">
                <a:solidFill>
                  <a:schemeClr val="tx2"/>
                </a:solidFill>
              </a:rPr>
              <a:t>i1</a:t>
            </a:r>
            <a:r>
              <a:rPr lang="en-US" dirty="0" smtClean="0">
                <a:solidFill>
                  <a:schemeClr val="tx2"/>
                </a:solidFill>
              </a:rPr>
              <a:t>+</a:t>
            </a:r>
            <a:r>
              <a:rPr lang="el-GR" dirty="0" smtClean="0">
                <a:solidFill>
                  <a:schemeClr val="tx2"/>
                </a:solidFill>
              </a:rPr>
              <a:t> β</a:t>
            </a:r>
            <a:r>
              <a:rPr lang="en-US" baseline="-25000" dirty="0" smtClean="0">
                <a:solidFill>
                  <a:schemeClr val="tx2"/>
                </a:solidFill>
              </a:rPr>
              <a:t>2</a:t>
            </a:r>
            <a:r>
              <a:rPr lang="en-US" dirty="0" smtClean="0">
                <a:solidFill>
                  <a:schemeClr val="tx2"/>
                </a:solidFill>
              </a:rPr>
              <a:t>X</a:t>
            </a:r>
            <a:r>
              <a:rPr lang="en-US" baseline="-25000" dirty="0" smtClean="0">
                <a:solidFill>
                  <a:schemeClr val="tx2"/>
                </a:solidFill>
              </a:rPr>
              <a:t>i2</a:t>
            </a:r>
            <a:r>
              <a:rPr lang="en-US" dirty="0" smtClean="0">
                <a:solidFill>
                  <a:schemeClr val="tx2"/>
                </a:solidFill>
              </a:rPr>
              <a:t>+.....+</a:t>
            </a:r>
            <a:r>
              <a:rPr lang="el-GR" dirty="0" smtClean="0">
                <a:solidFill>
                  <a:schemeClr val="tx2"/>
                </a:solidFill>
              </a:rPr>
              <a:t> β</a:t>
            </a:r>
            <a:r>
              <a:rPr lang="en-US" baseline="-25000" dirty="0" err="1" smtClean="0">
                <a:solidFill>
                  <a:schemeClr val="tx2"/>
                </a:solidFill>
              </a:rPr>
              <a:t>k</a:t>
            </a:r>
            <a:r>
              <a:rPr lang="en-US" dirty="0" err="1" smtClean="0">
                <a:solidFill>
                  <a:schemeClr val="tx2"/>
                </a:solidFill>
              </a:rPr>
              <a:t>X</a:t>
            </a:r>
            <a:r>
              <a:rPr lang="en-US" baseline="-25000" dirty="0" err="1" smtClean="0">
                <a:solidFill>
                  <a:schemeClr val="tx2"/>
                </a:solidFill>
              </a:rPr>
              <a:t>ik</a:t>
            </a:r>
            <a:r>
              <a:rPr lang="en-US" dirty="0" smtClean="0">
                <a:solidFill>
                  <a:schemeClr val="tx2"/>
                </a:solidFill>
              </a:rPr>
              <a:t>+</a:t>
            </a:r>
            <a:r>
              <a:rPr lang="el-GR" dirty="0" smtClean="0">
                <a:solidFill>
                  <a:schemeClr val="tx2"/>
                </a:solidFill>
              </a:rPr>
              <a:t>ε</a:t>
            </a:r>
            <a:r>
              <a:rPr lang="en-US" baseline="-25000" dirty="0" err="1" smtClean="0">
                <a:solidFill>
                  <a:schemeClr val="tx2"/>
                </a:solidFill>
              </a:rPr>
              <a:t>i</a:t>
            </a:r>
            <a:endParaRPr lang="en-US" dirty="0">
              <a:solidFill>
                <a:schemeClr val="tx2"/>
              </a:solidFill>
            </a:endParaRPr>
          </a:p>
          <a:p>
            <a:r>
              <a:rPr lang="en-US" dirty="0">
                <a:solidFill>
                  <a:schemeClr val="tx2"/>
                </a:solidFill>
              </a:rPr>
              <a:t> </a:t>
            </a:r>
          </a:p>
          <a:p>
            <a:endParaRPr lang="en-US" b="1" dirty="0" smtClean="0">
              <a:solidFill>
                <a:schemeClr val="tx2"/>
              </a:solidFill>
            </a:endParaRPr>
          </a:p>
          <a:p>
            <a:pPr marL="285750" indent="-285750">
              <a:buFont typeface="Arial" panose="020B0604020202020204" pitchFamily="34" charset="0"/>
              <a:buChar char="•"/>
            </a:pPr>
            <a:r>
              <a:rPr lang="en-US" b="1" dirty="0" smtClean="0">
                <a:solidFill>
                  <a:schemeClr val="tx2"/>
                </a:solidFill>
              </a:rPr>
              <a:t>Response </a:t>
            </a:r>
            <a:r>
              <a:rPr lang="en-US" b="1" dirty="0">
                <a:solidFill>
                  <a:schemeClr val="tx2"/>
                </a:solidFill>
              </a:rPr>
              <a:t>Surface</a:t>
            </a:r>
          </a:p>
          <a:p>
            <a:r>
              <a:rPr lang="en-US" dirty="0">
                <a:solidFill>
                  <a:schemeClr val="tx2"/>
                </a:solidFill>
              </a:rPr>
              <a:t> </a:t>
            </a:r>
          </a:p>
          <a:p>
            <a:r>
              <a:rPr lang="en-US" dirty="0" smtClean="0">
                <a:solidFill>
                  <a:schemeClr val="tx2"/>
                </a:solidFill>
              </a:rPr>
              <a:t>E(Y</a:t>
            </a:r>
            <a:r>
              <a:rPr lang="en-US" baseline="-25000" dirty="0" smtClean="0">
                <a:solidFill>
                  <a:schemeClr val="tx2"/>
                </a:solidFill>
              </a:rPr>
              <a:t>i</a:t>
            </a:r>
            <a:r>
              <a:rPr lang="en-US" dirty="0" smtClean="0">
                <a:solidFill>
                  <a:schemeClr val="tx2"/>
                </a:solidFill>
              </a:rPr>
              <a:t>) </a:t>
            </a:r>
            <a:r>
              <a:rPr lang="en-US" dirty="0">
                <a:solidFill>
                  <a:schemeClr val="tx2"/>
                </a:solidFill>
              </a:rPr>
              <a:t>= </a:t>
            </a:r>
            <a:r>
              <a:rPr lang="el-GR" dirty="0" smtClean="0">
                <a:solidFill>
                  <a:schemeClr val="tx2"/>
                </a:solidFill>
              </a:rPr>
              <a:t>β</a:t>
            </a:r>
            <a:r>
              <a:rPr lang="en-US" baseline="-25000" dirty="0" smtClean="0">
                <a:solidFill>
                  <a:schemeClr val="tx2"/>
                </a:solidFill>
              </a:rPr>
              <a:t>0</a:t>
            </a:r>
            <a:r>
              <a:rPr lang="en-US" dirty="0" smtClean="0">
                <a:solidFill>
                  <a:schemeClr val="tx2"/>
                </a:solidFill>
              </a:rPr>
              <a:t>+</a:t>
            </a:r>
            <a:r>
              <a:rPr lang="el-GR" dirty="0" smtClean="0">
                <a:solidFill>
                  <a:schemeClr val="tx2"/>
                </a:solidFill>
              </a:rPr>
              <a:t> β</a:t>
            </a:r>
            <a:r>
              <a:rPr lang="en-US" baseline="-25000" dirty="0" smtClean="0">
                <a:solidFill>
                  <a:schemeClr val="tx2"/>
                </a:solidFill>
              </a:rPr>
              <a:t>1</a:t>
            </a:r>
            <a:r>
              <a:rPr lang="en-US" dirty="0" smtClean="0">
                <a:solidFill>
                  <a:schemeClr val="tx2"/>
                </a:solidFill>
              </a:rPr>
              <a:t>X</a:t>
            </a:r>
            <a:r>
              <a:rPr lang="en-US" baseline="-25000" dirty="0">
                <a:solidFill>
                  <a:schemeClr val="tx2"/>
                </a:solidFill>
              </a:rPr>
              <a:t>i1</a:t>
            </a:r>
            <a:r>
              <a:rPr lang="en-US" dirty="0" smtClean="0">
                <a:solidFill>
                  <a:schemeClr val="tx2"/>
                </a:solidFill>
              </a:rPr>
              <a:t>+</a:t>
            </a:r>
            <a:r>
              <a:rPr lang="el-GR" dirty="0" smtClean="0">
                <a:solidFill>
                  <a:schemeClr val="tx2"/>
                </a:solidFill>
              </a:rPr>
              <a:t> β</a:t>
            </a:r>
            <a:r>
              <a:rPr lang="en-US" baseline="-25000" dirty="0" smtClean="0">
                <a:solidFill>
                  <a:schemeClr val="tx2"/>
                </a:solidFill>
              </a:rPr>
              <a:t>2</a:t>
            </a:r>
            <a:r>
              <a:rPr lang="en-US" dirty="0" smtClean="0">
                <a:solidFill>
                  <a:schemeClr val="tx2"/>
                </a:solidFill>
              </a:rPr>
              <a:t>X</a:t>
            </a:r>
            <a:r>
              <a:rPr lang="en-US" baseline="-25000" dirty="0">
                <a:solidFill>
                  <a:schemeClr val="tx2"/>
                </a:solidFill>
              </a:rPr>
              <a:t>i2</a:t>
            </a:r>
            <a:r>
              <a:rPr lang="en-US" dirty="0" smtClean="0">
                <a:solidFill>
                  <a:schemeClr val="tx2"/>
                </a:solidFill>
              </a:rPr>
              <a:t>+.....+</a:t>
            </a:r>
            <a:r>
              <a:rPr lang="el-GR" dirty="0" smtClean="0">
                <a:solidFill>
                  <a:schemeClr val="tx2"/>
                </a:solidFill>
              </a:rPr>
              <a:t> β</a:t>
            </a:r>
            <a:r>
              <a:rPr lang="en-US" baseline="-25000" dirty="0" err="1" smtClean="0">
                <a:solidFill>
                  <a:schemeClr val="tx2"/>
                </a:solidFill>
              </a:rPr>
              <a:t>k</a:t>
            </a:r>
            <a:r>
              <a:rPr lang="en-US" dirty="0" err="1" smtClean="0">
                <a:solidFill>
                  <a:schemeClr val="tx2"/>
                </a:solidFill>
              </a:rPr>
              <a:t>X</a:t>
            </a:r>
            <a:r>
              <a:rPr lang="en-US" baseline="-25000" dirty="0" err="1">
                <a:solidFill>
                  <a:schemeClr val="tx2"/>
                </a:solidFill>
              </a:rPr>
              <a:t>ik</a:t>
            </a:r>
            <a:endParaRPr lang="en-US" baseline="-25000" dirty="0" smtClean="0">
              <a:solidFill>
                <a:schemeClr val="tx2"/>
              </a:solidFill>
            </a:endParaRPr>
          </a:p>
          <a:p>
            <a:endParaRPr lang="en-US" baseline="-25000" dirty="0">
              <a:solidFill>
                <a:schemeClr val="tx2"/>
              </a:solidFill>
            </a:endParaRPr>
          </a:p>
          <a:p>
            <a:endParaRPr lang="en-US" b="1" dirty="0" smtClean="0">
              <a:solidFill>
                <a:schemeClr val="tx2"/>
              </a:solidFill>
            </a:endParaRPr>
          </a:p>
        </p:txBody>
      </p:sp>
      <p:sp>
        <p:nvSpPr>
          <p:cNvPr id="17" name="Rectangle 16"/>
          <p:cNvSpPr>
            <a:spLocks noChangeArrowheads="1"/>
          </p:cNvSpPr>
          <p:nvPr/>
        </p:nvSpPr>
        <p:spPr bwMode="auto">
          <a:xfrm>
            <a:off x="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 name="Object 17"/>
          <p:cNvGraphicFramePr>
            <a:graphicFrameLocks noChangeAspect="1"/>
          </p:cNvGraphicFramePr>
          <p:nvPr>
            <p:extLst>
              <p:ext uri="{D42A27DB-BD31-4B8C-83A1-F6EECF244321}">
                <p14:modId xmlns:p14="http://schemas.microsoft.com/office/powerpoint/2010/main" val="3768887738"/>
              </p:ext>
            </p:extLst>
          </p:nvPr>
        </p:nvGraphicFramePr>
        <p:xfrm>
          <a:off x="5638800" y="3048000"/>
          <a:ext cx="381000" cy="500944"/>
        </p:xfrm>
        <a:graphic>
          <a:graphicData uri="http://schemas.openxmlformats.org/presentationml/2006/ole">
            <mc:AlternateContent xmlns:mc="http://schemas.openxmlformats.org/markup-compatibility/2006">
              <mc:Choice xmlns:v="urn:schemas-microsoft-com:vml" Requires="v">
                <p:oleObj spid="_x0000_s4217" name="Equation" r:id="rId3" imgW="228501" imgH="304668" progId="Equation.3">
                  <p:embed/>
                </p:oleObj>
              </mc:Choice>
              <mc:Fallback>
                <p:oleObj name="Equation" r:id="rId3" imgW="228501" imgH="304668" progId="Equation.3">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048000"/>
                        <a:ext cx="381000" cy="500944"/>
                      </a:xfrm>
                      <a:prstGeom prst="rect">
                        <a:avLst/>
                      </a:prstGeom>
                      <a:noFill/>
                    </p:spPr>
                  </p:pic>
                </p:oleObj>
              </mc:Fallback>
            </mc:AlternateContent>
          </a:graphicData>
        </a:graphic>
      </p:graphicFrame>
      <p:sp>
        <p:nvSpPr>
          <p:cNvPr id="25" name="Rectangle 25"/>
          <p:cNvSpPr>
            <a:spLocks noChangeArrowheads="1"/>
          </p:cNvSpPr>
          <p:nvPr/>
        </p:nvSpPr>
        <p:spPr bwMode="auto">
          <a:xfrm>
            <a:off x="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6" name="Object 25"/>
          <p:cNvGraphicFramePr>
            <a:graphicFrameLocks noChangeAspect="1"/>
          </p:cNvGraphicFramePr>
          <p:nvPr>
            <p:extLst>
              <p:ext uri="{D42A27DB-BD31-4B8C-83A1-F6EECF244321}">
                <p14:modId xmlns:p14="http://schemas.microsoft.com/office/powerpoint/2010/main" val="876558918"/>
              </p:ext>
            </p:extLst>
          </p:nvPr>
        </p:nvGraphicFramePr>
        <p:xfrm>
          <a:off x="4800600" y="3656314"/>
          <a:ext cx="272469" cy="457980"/>
        </p:xfrm>
        <a:graphic>
          <a:graphicData uri="http://schemas.openxmlformats.org/presentationml/2006/ole">
            <mc:AlternateContent xmlns:mc="http://schemas.openxmlformats.org/markup-compatibility/2006">
              <mc:Choice xmlns:v="urn:schemas-microsoft-com:vml" Requires="v">
                <p:oleObj spid="_x0000_s4218" name="Equation" r:id="rId5" imgW="203112" imgH="330057" progId="Equation.3">
                  <p:embed/>
                </p:oleObj>
              </mc:Choice>
              <mc:Fallback>
                <p:oleObj name="Equation" r:id="rId5" imgW="203112" imgH="330057" progId="Equation.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3656314"/>
                        <a:ext cx="272469" cy="457980"/>
                      </a:xfrm>
                      <a:prstGeom prst="rect">
                        <a:avLst/>
                      </a:prstGeom>
                      <a:noFill/>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68063891"/>
              </p:ext>
            </p:extLst>
          </p:nvPr>
        </p:nvGraphicFramePr>
        <p:xfrm>
          <a:off x="5562600" y="5181600"/>
          <a:ext cx="533400" cy="646889"/>
        </p:xfrm>
        <a:graphic>
          <a:graphicData uri="http://schemas.openxmlformats.org/presentationml/2006/ole">
            <mc:AlternateContent xmlns:mc="http://schemas.openxmlformats.org/markup-compatibility/2006">
              <mc:Choice xmlns:v="urn:schemas-microsoft-com:vml" Requires="v">
                <p:oleObj spid="_x0000_s4219" name="Equation" r:id="rId7" imgW="253800" imgH="291960" progId="Equation.3">
                  <p:embed/>
                </p:oleObj>
              </mc:Choice>
              <mc:Fallback>
                <p:oleObj name="Equation" r:id="rId7" imgW="253800" imgH="291960" progId="Equation.3">
                  <p:embed/>
                  <p:pic>
                    <p:nvPicPr>
                      <p:cNvPr id="0" name="Object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62600" y="5181600"/>
                        <a:ext cx="533400" cy="646889"/>
                      </a:xfrm>
                      <a:prstGeom prst="rect">
                        <a:avLst/>
                      </a:prstGeom>
                      <a:noFill/>
                    </p:spPr>
                  </p:pic>
                </p:oleObj>
              </mc:Fallback>
            </mc:AlternateContent>
          </a:graphicData>
        </a:graphic>
      </p:graphicFrame>
    </p:spTree>
    <p:extLst>
      <p:ext uri="{BB962C8B-B14F-4D97-AF65-F5344CB8AC3E}">
        <p14:creationId xmlns:p14="http://schemas.microsoft.com/office/powerpoint/2010/main" val="13550863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228600"/>
            <a:ext cx="8229600" cy="53340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GENERAL MODEL: TESTS OF INTEREST</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4294967295"/>
              </p:nvPr>
            </p:nvSpPr>
            <p:spPr>
              <a:xfrm>
                <a:off x="3657600" y="1600200"/>
                <a:ext cx="5486400" cy="5029200"/>
              </a:xfrm>
            </p:spPr>
            <p:txBody>
              <a:bodyPr>
                <a:normAutofit fontScale="70000" lnSpcReduction="20000"/>
              </a:bodyPr>
              <a:lstStyle/>
              <a:p>
                <a:pPr marL="457200" lvl="0" indent="-457200">
                  <a:lnSpc>
                    <a:spcPct val="120000"/>
                  </a:lnSpc>
                  <a:buFont typeface="+mj-lt"/>
                  <a:buAutoNum type="arabicPeriod"/>
                </a:pPr>
                <a:r>
                  <a:rPr lang="en-US" sz="2200" dirty="0" smtClean="0">
                    <a:ea typeface="Times New Roman"/>
                  </a:rPr>
                  <a:t>All </a:t>
                </a:r>
                <a:r>
                  <a:rPr lang="en-US" sz="2200" dirty="0">
                    <a:ea typeface="Times New Roman"/>
                  </a:rPr>
                  <a:t>regression coefficients </a:t>
                </a:r>
                <a:r>
                  <a:rPr lang="en-US" sz="2200" dirty="0" smtClean="0">
                    <a:ea typeface="Times New Roman"/>
                  </a:rPr>
                  <a:t>(</a:t>
                </a:r>
                <a:r>
                  <a:rPr lang="el-GR" sz="2200" dirty="0" smtClean="0">
                    <a:ea typeface="Times New Roman"/>
                    <a:cs typeface="Times New Roman"/>
                  </a:rPr>
                  <a:t>β</a:t>
                </a:r>
                <a:r>
                  <a:rPr lang="en-US" sz="2200" baseline="-25000" dirty="0" smtClean="0">
                    <a:ea typeface="Times New Roman"/>
                    <a:cs typeface="Times New Roman"/>
                  </a:rPr>
                  <a:t>1</a:t>
                </a:r>
                <a:r>
                  <a:rPr lang="en-US" sz="2200" dirty="0">
                    <a:ea typeface="Times New Roman"/>
                  </a:rPr>
                  <a:t>, </a:t>
                </a:r>
                <a:r>
                  <a:rPr lang="en-US" sz="2200" dirty="0" smtClean="0">
                    <a:ea typeface="Times New Roman"/>
                  </a:rPr>
                  <a:t>...,</a:t>
                </a:r>
                <a:r>
                  <a:rPr lang="el-GR" sz="2200" dirty="0">
                    <a:ea typeface="Times New Roman"/>
                    <a:cs typeface="Times New Roman"/>
                  </a:rPr>
                  <a:t> </a:t>
                </a:r>
                <a:r>
                  <a:rPr lang="el-GR" sz="2200" dirty="0" smtClean="0">
                    <a:ea typeface="Times New Roman"/>
                    <a:cs typeface="Times New Roman"/>
                  </a:rPr>
                  <a:t>β</a:t>
                </a:r>
                <a:r>
                  <a:rPr lang="en-US" sz="2200" baseline="-25000" dirty="0" smtClean="0">
                    <a:ea typeface="Times New Roman"/>
                  </a:rPr>
                  <a:t>k</a:t>
                </a:r>
                <a:r>
                  <a:rPr lang="en-US" sz="2200" dirty="0">
                    <a:ea typeface="Times New Roman"/>
                  </a:rPr>
                  <a:t>) are equal to zero.  </a:t>
                </a:r>
                <a:r>
                  <a:rPr lang="en-US" sz="2200" dirty="0" smtClean="0">
                    <a:ea typeface="Times New Roman"/>
                  </a:rPr>
                  <a:t/>
                </a:r>
                <a:br>
                  <a:rPr lang="en-US" sz="2200" dirty="0" smtClean="0">
                    <a:ea typeface="Times New Roman"/>
                  </a:rPr>
                </a:br>
                <a:r>
                  <a:rPr lang="en-US" sz="2200" dirty="0" smtClean="0">
                    <a:ea typeface="Times New Roman"/>
                  </a:rPr>
                  <a:t>That </a:t>
                </a:r>
                <a:r>
                  <a:rPr lang="en-US" sz="2200" dirty="0">
                    <a:ea typeface="Times New Roman"/>
                  </a:rPr>
                  <a:t>is, </a:t>
                </a:r>
                <a:r>
                  <a:rPr lang="en-US" sz="2200" b="1" dirty="0">
                    <a:ea typeface="Times New Roman"/>
                  </a:rPr>
                  <a:t>Y is not related to any of the X’s</a:t>
                </a:r>
                <a:r>
                  <a:rPr lang="en-US" sz="2200" dirty="0" smtClean="0">
                    <a:ea typeface="Times New Roman"/>
                  </a:rPr>
                  <a:t>.</a:t>
                </a:r>
                <a:br>
                  <a:rPr lang="en-US" sz="2200" dirty="0" smtClean="0">
                    <a:ea typeface="Times New Roman"/>
                  </a:rPr>
                </a:br>
                <a:r>
                  <a:rPr lang="en-US" sz="2200" dirty="0" smtClean="0">
                    <a:ea typeface="Times New Roman"/>
                  </a:rPr>
                  <a:t/>
                </a:r>
                <a:br>
                  <a:rPr lang="en-US" sz="2200" dirty="0" smtClean="0">
                    <a:ea typeface="Times New Roman"/>
                  </a:rPr>
                </a:br>
                <a:r>
                  <a:rPr lang="en-US" sz="2200" dirty="0" smtClean="0">
                    <a:ea typeface="Times New Roman"/>
                  </a:rPr>
                  <a:t>Null Hypothesis (</a:t>
                </a:r>
                <a:r>
                  <a:rPr lang="en-US" sz="2200" b="1" dirty="0" smtClean="0"/>
                  <a:t>H</a:t>
                </a:r>
                <a:r>
                  <a:rPr lang="en-US" sz="2200" b="1" baseline="-25000" dirty="0" smtClean="0"/>
                  <a:t>o</a:t>
                </a:r>
                <a:r>
                  <a:rPr lang="en-US" sz="2200" dirty="0" smtClean="0">
                    <a:ea typeface="Times New Roman"/>
                  </a:rPr>
                  <a:t>)</a:t>
                </a:r>
                <a:r>
                  <a:rPr lang="en-US" sz="2200" dirty="0" smtClean="0"/>
                  <a:t>: </a:t>
                </a:r>
                <a:r>
                  <a:rPr lang="el-GR" sz="2200" dirty="0" smtClean="0"/>
                  <a:t>β</a:t>
                </a:r>
                <a:r>
                  <a:rPr lang="en-US" sz="2200" baseline="-25000" dirty="0" smtClean="0"/>
                  <a:t>1</a:t>
                </a:r>
                <a:r>
                  <a:rPr lang="en-US" sz="2200" dirty="0" smtClean="0"/>
                  <a:t> </a:t>
                </a:r>
                <a:r>
                  <a:rPr lang="en-US" sz="2200" dirty="0"/>
                  <a:t>= </a:t>
                </a:r>
                <a:r>
                  <a:rPr lang="el-GR" sz="2200" dirty="0" smtClean="0"/>
                  <a:t>β</a:t>
                </a:r>
                <a:r>
                  <a:rPr lang="en-US" sz="2200" baseline="-25000" dirty="0" smtClean="0"/>
                  <a:t>2</a:t>
                </a:r>
                <a:r>
                  <a:rPr lang="en-US" sz="2200" dirty="0" smtClean="0"/>
                  <a:t> </a:t>
                </a:r>
                <a:r>
                  <a:rPr lang="en-US" sz="2200" dirty="0"/>
                  <a:t>= … = </a:t>
                </a:r>
                <a:r>
                  <a:rPr lang="el-GR" sz="2200" dirty="0" smtClean="0"/>
                  <a:t>β</a:t>
                </a:r>
                <a:r>
                  <a:rPr lang="en-US" sz="2200" baseline="-25000" dirty="0" smtClean="0"/>
                  <a:t>k</a:t>
                </a:r>
                <a:r>
                  <a:rPr lang="en-US" sz="2200" dirty="0" smtClean="0"/>
                  <a:t> </a:t>
                </a:r>
                <a:r>
                  <a:rPr lang="en-US" sz="2200" dirty="0"/>
                  <a:t>= </a:t>
                </a:r>
                <a:r>
                  <a:rPr lang="en-US" sz="2200" dirty="0" smtClean="0"/>
                  <a:t>0 </a:t>
                </a:r>
                <a:br>
                  <a:rPr lang="en-US" sz="2200" dirty="0" smtClean="0"/>
                </a:br>
                <a:r>
                  <a:rPr lang="en-US" sz="2200" dirty="0" smtClean="0"/>
                  <a:t>Alternate Hypothesis (</a:t>
                </a:r>
                <a:r>
                  <a:rPr lang="en-US" sz="2200" b="1" dirty="0" smtClean="0"/>
                  <a:t>H</a:t>
                </a:r>
                <a:r>
                  <a:rPr lang="en-US" sz="2200" b="1" baseline="-25000" dirty="0" smtClean="0"/>
                  <a:t>a</a:t>
                </a:r>
                <a:r>
                  <a:rPr lang="en-US" sz="2200" dirty="0">
                    <a:ea typeface="Times New Roman"/>
                  </a:rPr>
                  <a:t>)</a:t>
                </a:r>
                <a:r>
                  <a:rPr lang="en-US" sz="2200" dirty="0" smtClean="0"/>
                  <a:t>: </a:t>
                </a:r>
                <a:r>
                  <a:rPr lang="en-US" sz="2200" dirty="0"/>
                  <a:t>at least one </a:t>
                </a:r>
                <a:r>
                  <a:rPr lang="el-GR" sz="2200" dirty="0" smtClean="0"/>
                  <a:t>β</a:t>
                </a:r>
                <a:r>
                  <a:rPr lang="en-US" sz="2200" baseline="-25000" dirty="0" smtClean="0"/>
                  <a:t>j</a:t>
                </a:r>
                <a:r>
                  <a:rPr lang="en-US" sz="2200" dirty="0" smtClean="0"/>
                  <a:t> ≠ 0</a:t>
                </a:r>
                <a:br>
                  <a:rPr lang="en-US" sz="2200" dirty="0" smtClean="0"/>
                </a:br>
                <a:r>
                  <a:rPr lang="en-US" sz="2200" dirty="0"/>
                  <a:t/>
                </a:r>
                <a:br>
                  <a:rPr lang="en-US" sz="2200" dirty="0"/>
                </a:br>
                <a:endParaRPr lang="en-US" sz="2200" dirty="0" smtClean="0"/>
              </a:p>
              <a:p>
                <a:pPr marL="0" lvl="0" indent="0">
                  <a:lnSpc>
                    <a:spcPct val="120000"/>
                  </a:lnSpc>
                  <a:buNone/>
                </a:pPr>
                <a:r>
                  <a:rPr lang="en-US" sz="2200" dirty="0" smtClean="0"/>
                  <a:t/>
                </a:r>
                <a:br>
                  <a:rPr lang="en-US" sz="2200" dirty="0" smtClean="0"/>
                </a:br>
                <a:endParaRPr lang="en-US" sz="2200" dirty="0"/>
              </a:p>
              <a:p>
                <a:pPr marL="0" lvl="0" indent="0" algn="ctr">
                  <a:lnSpc>
                    <a:spcPct val="120000"/>
                  </a:lnSpc>
                  <a:buNone/>
                </a:pPr>
                <a:r>
                  <a:rPr lang="en-US" sz="2200" dirty="0" smtClean="0"/>
                  <a:t>F = </a:t>
                </a:r>
                <a14:m>
                  <m:oMath xmlns:m="http://schemas.openxmlformats.org/officeDocument/2006/math">
                    <m:f>
                      <m:fPr>
                        <m:ctrlPr>
                          <a:rPr lang="en-US" sz="2200" i="1" smtClean="0">
                            <a:latin typeface="Cambria Math" panose="02040503050406030204" pitchFamily="18" charset="0"/>
                          </a:rPr>
                        </m:ctrlPr>
                      </m:fPr>
                      <m:num>
                        <m:r>
                          <m:rPr>
                            <m:nor/>
                          </m:rPr>
                          <a:rPr lang="en-US" sz="2200" dirty="0"/>
                          <m:t>Mean</m:t>
                        </m:r>
                        <m:r>
                          <m:rPr>
                            <m:nor/>
                          </m:rPr>
                          <a:rPr lang="en-US" sz="2200" dirty="0"/>
                          <m:t> </m:t>
                        </m:r>
                        <m:r>
                          <m:rPr>
                            <m:nor/>
                          </m:rPr>
                          <a:rPr lang="en-US" sz="2200" dirty="0"/>
                          <m:t>Square</m:t>
                        </m:r>
                        <m:r>
                          <m:rPr>
                            <m:nor/>
                          </m:rPr>
                          <a:rPr lang="en-US" sz="2200" dirty="0"/>
                          <m:t> (</m:t>
                        </m:r>
                        <m:r>
                          <m:rPr>
                            <m:nor/>
                          </m:rPr>
                          <a:rPr lang="en-US" sz="2200" dirty="0"/>
                          <m:t>MSR</m:t>
                        </m:r>
                        <m:r>
                          <m:rPr>
                            <m:nor/>
                          </m:rPr>
                          <a:rPr lang="en-US" sz="2200" dirty="0"/>
                          <m:t>)</m:t>
                        </m:r>
                      </m:num>
                      <m:den>
                        <m:r>
                          <m:rPr>
                            <m:nor/>
                          </m:rPr>
                          <a:rPr lang="en-US" sz="2200" dirty="0"/>
                          <m:t>Mean</m:t>
                        </m:r>
                        <m:r>
                          <m:rPr>
                            <m:nor/>
                          </m:rPr>
                          <a:rPr lang="en-US" sz="2200" dirty="0"/>
                          <m:t> </m:t>
                        </m:r>
                        <m:r>
                          <m:rPr>
                            <m:nor/>
                          </m:rPr>
                          <a:rPr lang="en-US" sz="2200" dirty="0"/>
                          <m:t>Square</m:t>
                        </m:r>
                        <m:r>
                          <m:rPr>
                            <m:nor/>
                          </m:rPr>
                          <a:rPr lang="en-US" sz="2200" dirty="0"/>
                          <m:t> </m:t>
                        </m:r>
                        <m:r>
                          <m:rPr>
                            <m:nor/>
                          </m:rPr>
                          <a:rPr lang="en-US" sz="2200" dirty="0"/>
                          <m:t>Error</m:t>
                        </m:r>
                        <m:r>
                          <m:rPr>
                            <m:nor/>
                          </m:rPr>
                          <a:rPr lang="en-US" sz="2200" dirty="0"/>
                          <m:t> (</m:t>
                        </m:r>
                        <m:r>
                          <m:rPr>
                            <m:nor/>
                          </m:rPr>
                          <a:rPr lang="en-US" sz="2200" dirty="0"/>
                          <m:t>MSE</m:t>
                        </m:r>
                        <m:r>
                          <m:rPr>
                            <m:nor/>
                          </m:rPr>
                          <a:rPr lang="en-US" sz="2200" dirty="0"/>
                          <m:t>)</m:t>
                        </m:r>
                      </m:den>
                    </m:f>
                  </m:oMath>
                </a14:m>
                <a:endParaRPr lang="en-US" sz="2200" dirty="0"/>
              </a:p>
              <a:p>
                <a:pPr marL="0" lvl="0" indent="0">
                  <a:lnSpc>
                    <a:spcPct val="120000"/>
                  </a:lnSpc>
                  <a:buNone/>
                </a:pPr>
                <a:endParaRPr lang="en-US" sz="2200" dirty="0" smtClean="0">
                  <a:solidFill>
                    <a:srgbClr val="00B050"/>
                  </a:solidFill>
                </a:endParaRPr>
              </a:p>
              <a:p>
                <a:pPr marL="0" lvl="0" indent="0" algn="ctr">
                  <a:lnSpc>
                    <a:spcPct val="120000"/>
                  </a:lnSpc>
                  <a:buNone/>
                </a:pPr>
                <a:r>
                  <a:rPr lang="en-US" sz="2200" b="1" dirty="0" smtClean="0">
                    <a:solidFill>
                      <a:srgbClr val="00B050"/>
                    </a:solidFill>
                  </a:rPr>
                  <a:t>* </a:t>
                </a:r>
                <a:r>
                  <a:rPr lang="en-US" sz="2200" dirty="0" smtClean="0">
                    <a:solidFill>
                      <a:srgbClr val="00B050"/>
                    </a:solidFill>
                  </a:rPr>
                  <a:t>Referred </a:t>
                </a:r>
                <a:r>
                  <a:rPr lang="en-US" sz="2200" dirty="0">
                    <a:solidFill>
                      <a:srgbClr val="00B050"/>
                    </a:solidFill>
                  </a:rPr>
                  <a:t>to as “</a:t>
                </a:r>
                <a:r>
                  <a:rPr lang="en-US" sz="2200" b="1" dirty="0">
                    <a:solidFill>
                      <a:srgbClr val="00B050"/>
                    </a:solidFill>
                  </a:rPr>
                  <a:t>F</a:t>
                </a:r>
                <a:r>
                  <a:rPr lang="en-US" sz="2200" dirty="0">
                    <a:solidFill>
                      <a:srgbClr val="00B050"/>
                    </a:solidFill>
                  </a:rPr>
                  <a:t>” on SPSS </a:t>
                </a:r>
                <a:r>
                  <a:rPr lang="en-US" sz="2200" dirty="0" smtClean="0">
                    <a:solidFill>
                      <a:srgbClr val="00B050"/>
                    </a:solidFill>
                  </a:rPr>
                  <a:t>output</a:t>
                </a:r>
                <a:br>
                  <a:rPr lang="en-US" sz="2200" dirty="0" smtClean="0">
                    <a:solidFill>
                      <a:srgbClr val="00B050"/>
                    </a:solidFill>
                  </a:rPr>
                </a:br>
                <a:r>
                  <a:rPr lang="en-US" sz="2200" b="1" dirty="0" smtClean="0">
                    <a:solidFill>
                      <a:srgbClr val="00B050"/>
                    </a:solidFill>
                  </a:rPr>
                  <a:t>*</a:t>
                </a:r>
                <a:r>
                  <a:rPr lang="en-US" sz="2200" dirty="0" smtClean="0">
                    <a:solidFill>
                      <a:srgbClr val="00B050"/>
                    </a:solidFill>
                  </a:rPr>
                  <a:t> Associated </a:t>
                </a:r>
                <a:r>
                  <a:rPr lang="en-US" sz="2200" b="1" dirty="0">
                    <a:solidFill>
                      <a:srgbClr val="00B050"/>
                    </a:solidFill>
                  </a:rPr>
                  <a:t>p-value</a:t>
                </a:r>
                <a:r>
                  <a:rPr lang="en-US" sz="2200" dirty="0">
                    <a:solidFill>
                      <a:srgbClr val="00B050"/>
                    </a:solidFill>
                  </a:rPr>
                  <a:t> is </a:t>
                </a:r>
                <a:r>
                  <a:rPr lang="en-US" sz="2200" dirty="0" smtClean="0">
                    <a:solidFill>
                      <a:srgbClr val="00B050"/>
                    </a:solidFill>
                  </a:rPr>
                  <a:t>labeled </a:t>
                </a:r>
                <a:r>
                  <a:rPr lang="en-US" sz="2200" dirty="0">
                    <a:solidFill>
                      <a:srgbClr val="00B050"/>
                    </a:solidFill>
                  </a:rPr>
                  <a:t>“</a:t>
                </a:r>
                <a:r>
                  <a:rPr lang="en-US" sz="2200" b="1" dirty="0">
                    <a:solidFill>
                      <a:srgbClr val="00B050"/>
                    </a:solidFill>
                  </a:rPr>
                  <a:t>Sig</a:t>
                </a:r>
                <a:r>
                  <a:rPr lang="en-US" sz="2200" dirty="0" smtClean="0">
                    <a:solidFill>
                      <a:srgbClr val="00B050"/>
                    </a:solidFill>
                  </a:rPr>
                  <a:t>”</a:t>
                </a:r>
              </a:p>
              <a:p>
                <a:pPr marL="457200" lvl="0" indent="-457200">
                  <a:lnSpc>
                    <a:spcPct val="120000"/>
                  </a:lnSpc>
                  <a:buFont typeface="+mj-lt"/>
                  <a:buAutoNum type="arabicPeriod"/>
                </a:pPr>
                <a:endParaRPr lang="en-US" sz="2200" dirty="0">
                  <a:solidFill>
                    <a:srgbClr val="00B050"/>
                  </a:solidFill>
                </a:endParaRPr>
              </a:p>
              <a:p>
                <a:pPr marL="0" lvl="0" indent="0" algn="ctr">
                  <a:lnSpc>
                    <a:spcPct val="120000"/>
                  </a:lnSpc>
                  <a:buNone/>
                </a:pPr>
                <a:r>
                  <a:rPr lang="en-US" sz="2200" dirty="0">
                    <a:solidFill>
                      <a:srgbClr val="00B050"/>
                    </a:solidFill>
                  </a:rPr>
                  <a:t>* If the </a:t>
                </a:r>
                <a:r>
                  <a:rPr lang="en-US" sz="2200" dirty="0" smtClean="0">
                    <a:solidFill>
                      <a:srgbClr val="00B050"/>
                    </a:solidFill>
                  </a:rPr>
                  <a:t>p-value </a:t>
                </a:r>
                <a:r>
                  <a:rPr lang="en-US" sz="2200" dirty="0">
                    <a:solidFill>
                      <a:srgbClr val="00B050"/>
                    </a:solidFill>
                  </a:rPr>
                  <a:t>for the F-test of overall significance test is less than your significance </a:t>
                </a:r>
                <a:r>
                  <a:rPr lang="en-US" sz="2200" dirty="0" smtClean="0">
                    <a:solidFill>
                      <a:srgbClr val="00B050"/>
                    </a:solidFill>
                  </a:rPr>
                  <a:t>level (</a:t>
                </a:r>
                <a:r>
                  <a:rPr lang="en-US" sz="2200" b="1" dirty="0" smtClean="0">
                    <a:solidFill>
                      <a:srgbClr val="00B050"/>
                    </a:solidFill>
                  </a:rPr>
                  <a:t>p-value &lt; 0.05, </a:t>
                </a:r>
                <a:r>
                  <a:rPr lang="el-GR" sz="2200" b="1" dirty="0" smtClean="0">
                    <a:solidFill>
                      <a:srgbClr val="00B050"/>
                    </a:solidFill>
                  </a:rPr>
                  <a:t>α</a:t>
                </a:r>
                <a:r>
                  <a:rPr lang="en-US" sz="2200" b="1" dirty="0" smtClean="0">
                    <a:solidFill>
                      <a:srgbClr val="00B050"/>
                    </a:solidFill>
                  </a:rPr>
                  <a:t> level is 0.05</a:t>
                </a:r>
                <a:r>
                  <a:rPr lang="en-US" sz="2200" dirty="0" smtClean="0">
                    <a:solidFill>
                      <a:srgbClr val="00B050"/>
                    </a:solidFill>
                  </a:rPr>
                  <a:t>), </a:t>
                </a:r>
                <a:r>
                  <a:rPr lang="en-US" sz="2200" dirty="0">
                    <a:solidFill>
                      <a:srgbClr val="00B050"/>
                    </a:solidFill>
                  </a:rPr>
                  <a:t>you can </a:t>
                </a:r>
                <a:r>
                  <a:rPr lang="en-US" sz="2200" b="1" dirty="0">
                    <a:solidFill>
                      <a:srgbClr val="00B050"/>
                    </a:solidFill>
                  </a:rPr>
                  <a:t>reject the null-hypothesis</a:t>
                </a:r>
                <a:r>
                  <a:rPr lang="en-US" sz="2200" dirty="0">
                    <a:solidFill>
                      <a:srgbClr val="00B050"/>
                    </a:solidFill>
                  </a:rPr>
                  <a:t>. </a:t>
                </a:r>
                <a:r>
                  <a:rPr lang="en-US" sz="2200" dirty="0" smtClean="0">
                    <a:solidFill>
                      <a:srgbClr val="00B050"/>
                    </a:solidFill>
                  </a:rPr>
                  <a:t>In other words, if </a:t>
                </a:r>
                <a:r>
                  <a:rPr lang="en-US" sz="2200" dirty="0">
                    <a:solidFill>
                      <a:srgbClr val="00B050"/>
                    </a:solidFill>
                  </a:rPr>
                  <a:t>the </a:t>
                </a:r>
                <a:r>
                  <a:rPr lang="en-US" sz="2200" dirty="0" smtClean="0">
                    <a:solidFill>
                      <a:srgbClr val="00B050"/>
                    </a:solidFill>
                  </a:rPr>
                  <a:t>p-value </a:t>
                </a:r>
                <a:r>
                  <a:rPr lang="en-US" sz="2200" dirty="0">
                    <a:solidFill>
                      <a:srgbClr val="00B050"/>
                    </a:solidFill>
                  </a:rPr>
                  <a:t>of the overall F-test is significant, your regression model predicts the response </a:t>
                </a:r>
                <a:r>
                  <a:rPr lang="en-US" sz="2200" dirty="0" smtClean="0">
                    <a:solidFill>
                      <a:srgbClr val="00B050"/>
                    </a:solidFill>
                  </a:rPr>
                  <a:t>variable better </a:t>
                </a:r>
                <a:r>
                  <a:rPr lang="en-US" sz="2200" dirty="0">
                    <a:solidFill>
                      <a:srgbClr val="00B050"/>
                    </a:solidFill>
                  </a:rPr>
                  <a:t>than the mean of the response</a:t>
                </a:r>
                <a:r>
                  <a:rPr lang="en-US" sz="2200" dirty="0" smtClean="0">
                    <a:solidFill>
                      <a:srgbClr val="00B050"/>
                    </a:solidFill>
                  </a:rPr>
                  <a:t>.</a:t>
                </a:r>
                <a:endParaRPr lang="en-US" sz="2200" baseline="-25000" dirty="0" smtClean="0">
                  <a:solidFill>
                    <a:srgbClr val="00B050"/>
                  </a:solidFill>
                </a:endParaRPr>
              </a:p>
            </p:txBody>
          </p:sp>
        </mc:Choice>
        <mc:Fallback xmlns="">
          <p:sp>
            <p:nvSpPr>
              <p:cNvPr id="5" name="Content Placeholder 4"/>
              <p:cNvSpPr>
                <a:spLocks noGrp="1" noRot="1" noChangeAspect="1" noMove="1" noResize="1" noEditPoints="1" noAdjustHandles="1" noChangeArrowheads="1" noChangeShapeType="1" noTextEdit="1"/>
              </p:cNvSpPr>
              <p:nvPr>
                <p:ph idx="4294967295"/>
              </p:nvPr>
            </p:nvSpPr>
            <p:spPr>
              <a:xfrm>
                <a:off x="3657600" y="1600200"/>
                <a:ext cx="5486400" cy="5029200"/>
              </a:xfrm>
              <a:blipFill rotWithShape="0">
                <a:blip r:embed="rId2"/>
                <a:stretch>
                  <a:fillRect l="-444" t="-485" r="-889"/>
                </a:stretch>
              </a:blipFill>
            </p:spPr>
            <p:txBody>
              <a:bodyPr/>
              <a:lstStyle/>
              <a:p>
                <a:r>
                  <a:rPr lang="en-US">
                    <a:noFill/>
                  </a:rPr>
                  <a:t> </a:t>
                </a:r>
              </a:p>
            </p:txBody>
          </p:sp>
        </mc:Fallback>
      </mc:AlternateContent>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7" name="Picture 7" descr="F = \frac{\text{explained variance}}{\text{unexplained variance}} ,"/>
          <p:cNvPicPr>
            <a:picLocks noChangeAspect="1" noChangeArrowheads="1"/>
          </p:cNvPicPr>
          <p:nvPr/>
        </p:nvPicPr>
        <p:blipFill rotWithShape="1">
          <a:blip r:embed="rId3">
            <a:extLst>
              <a:ext uri="{28A0092B-C50C-407E-A947-70E740481C1C}">
                <a14:useLocalDpi xmlns:a14="http://schemas.microsoft.com/office/drawing/2010/main" val="0"/>
              </a:ext>
            </a:extLst>
          </a:blip>
          <a:srcRect r="3158"/>
          <a:stretch/>
        </p:blipFill>
        <p:spPr bwMode="auto">
          <a:xfrm>
            <a:off x="5218044" y="3144284"/>
            <a:ext cx="2103120" cy="44767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mtweb.mtsu.edu/stats/dictionary/images/rrftest.jpg"/>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10365" r="3586"/>
          <a:stretch/>
        </p:blipFill>
        <p:spPr bwMode="auto">
          <a:xfrm>
            <a:off x="441156" y="2300286"/>
            <a:ext cx="3207026" cy="2135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827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0" y="1600200"/>
            <a:ext cx="9144000" cy="5257800"/>
          </a:xfrm>
        </p:spPr>
        <p:txBody>
          <a:bodyPr>
            <a:normAutofit fontScale="92500" lnSpcReduction="10000"/>
          </a:bodyPr>
          <a:lstStyle/>
          <a:p>
            <a:pPr marL="457200" lvl="0" indent="-457200">
              <a:buFont typeface="+mj-lt"/>
              <a:buAutoNum type="arabicPeriod" startAt="2"/>
            </a:pPr>
            <a:r>
              <a:rPr lang="en-US" dirty="0" smtClean="0"/>
              <a:t>An </a:t>
            </a:r>
            <a:r>
              <a:rPr lang="en-US" dirty="0"/>
              <a:t>individual </a:t>
            </a:r>
            <a:r>
              <a:rPr lang="el-GR" dirty="0"/>
              <a:t>β</a:t>
            </a:r>
            <a:r>
              <a:rPr lang="en-US" baseline="-25000" dirty="0"/>
              <a:t>j</a:t>
            </a:r>
            <a:r>
              <a:rPr lang="en-US" dirty="0"/>
              <a:t> is equal to zero.  That is, </a:t>
            </a:r>
            <a:r>
              <a:rPr lang="en-US" b="1" dirty="0"/>
              <a:t>an individual X is not related to Y given the other X </a:t>
            </a:r>
            <a:r>
              <a:rPr lang="en-US" b="1" dirty="0" smtClean="0"/>
              <a:t>variables </a:t>
            </a:r>
            <a:r>
              <a:rPr lang="en-US" b="1" dirty="0"/>
              <a:t>that are in the model</a:t>
            </a:r>
            <a:r>
              <a:rPr lang="en-US" dirty="0"/>
              <a:t>.</a:t>
            </a:r>
            <a:br>
              <a:rPr lang="en-US" dirty="0"/>
            </a:br>
            <a:r>
              <a:rPr lang="en-US" dirty="0"/>
              <a:t/>
            </a:r>
            <a:br>
              <a:rPr lang="en-US" dirty="0"/>
            </a:br>
            <a:r>
              <a:rPr lang="en-US" b="1" dirty="0"/>
              <a:t>H</a:t>
            </a:r>
            <a:r>
              <a:rPr lang="en-US" b="1" baseline="-25000" dirty="0"/>
              <a:t>o</a:t>
            </a:r>
            <a:r>
              <a:rPr lang="en-US" dirty="0"/>
              <a:t>: </a:t>
            </a:r>
            <a:r>
              <a:rPr lang="el-GR" dirty="0"/>
              <a:t>β</a:t>
            </a:r>
            <a:r>
              <a:rPr lang="en-US" baseline="-25000" dirty="0"/>
              <a:t>j</a:t>
            </a:r>
            <a:r>
              <a:rPr lang="en-US" dirty="0"/>
              <a:t> =  </a:t>
            </a:r>
            <a:r>
              <a:rPr lang="en-US" dirty="0" smtClean="0"/>
              <a:t>0 (no relationship / X is not related to Y at all)</a:t>
            </a:r>
            <a:r>
              <a:rPr lang="en-US" dirty="0"/>
              <a:t/>
            </a:r>
            <a:br>
              <a:rPr lang="en-US" dirty="0"/>
            </a:br>
            <a:r>
              <a:rPr lang="en-US" b="1" dirty="0"/>
              <a:t>H</a:t>
            </a:r>
            <a:r>
              <a:rPr lang="en-US" b="1" baseline="-25000" dirty="0"/>
              <a:t>a</a:t>
            </a:r>
            <a:r>
              <a:rPr lang="en-US" dirty="0"/>
              <a:t>: </a:t>
            </a:r>
            <a:r>
              <a:rPr lang="el-GR" dirty="0"/>
              <a:t>β</a:t>
            </a:r>
            <a:r>
              <a:rPr lang="en-US" baseline="-25000" dirty="0"/>
              <a:t>j</a:t>
            </a:r>
            <a:r>
              <a:rPr lang="en-US" dirty="0"/>
              <a:t> ≠ 0</a:t>
            </a:r>
            <a:br>
              <a:rPr lang="en-US" dirty="0"/>
            </a:br>
            <a:r>
              <a:rPr lang="en-US" dirty="0"/>
              <a:t/>
            </a:r>
            <a:br>
              <a:rPr lang="en-US" dirty="0"/>
            </a:br>
            <a:r>
              <a:rPr lang="en-US" b="1" dirty="0" smtClean="0"/>
              <a:t>t</a:t>
            </a:r>
            <a:r>
              <a:rPr lang="en-US" dirty="0" smtClean="0"/>
              <a:t> is </a:t>
            </a:r>
            <a:r>
              <a:rPr lang="en-US" dirty="0"/>
              <a:t>the ratio of the </a:t>
            </a:r>
            <a:r>
              <a:rPr lang="en-US" dirty="0" smtClean="0"/>
              <a:t>coefficient (</a:t>
            </a:r>
            <a:r>
              <a:rPr lang="el-GR" dirty="0"/>
              <a:t>β</a:t>
            </a:r>
            <a:r>
              <a:rPr lang="en-US" baseline="-25000" dirty="0" smtClean="0"/>
              <a:t>j</a:t>
            </a:r>
            <a:r>
              <a:rPr lang="en-US" dirty="0" smtClean="0"/>
              <a:t>) to </a:t>
            </a:r>
            <a:r>
              <a:rPr lang="en-US" dirty="0"/>
              <a:t>the standard error of the </a:t>
            </a:r>
            <a:r>
              <a:rPr lang="en-US" dirty="0" smtClean="0"/>
              <a:t>coefficient (      )</a:t>
            </a:r>
            <a:br>
              <a:rPr lang="en-US" dirty="0" smtClean="0"/>
            </a:br>
            <a:endParaRPr lang="en-US" b="1" baseline="-25000" dirty="0"/>
          </a:p>
          <a:p>
            <a:pPr marL="0" lvl="0" indent="0" algn="ctr">
              <a:buNone/>
            </a:pPr>
            <a:r>
              <a:rPr lang="en-US" dirty="0" smtClean="0">
                <a:solidFill>
                  <a:srgbClr val="00B050"/>
                </a:solidFill>
              </a:rPr>
              <a:t>* Referred to as “</a:t>
            </a:r>
            <a:r>
              <a:rPr lang="en-US" b="1" dirty="0" smtClean="0">
                <a:solidFill>
                  <a:srgbClr val="00B050"/>
                </a:solidFill>
              </a:rPr>
              <a:t>t</a:t>
            </a:r>
            <a:r>
              <a:rPr lang="en-US" dirty="0" smtClean="0">
                <a:solidFill>
                  <a:srgbClr val="00B050"/>
                </a:solidFill>
              </a:rPr>
              <a:t>” on SPSS output</a:t>
            </a:r>
            <a:br>
              <a:rPr lang="en-US" dirty="0" smtClean="0">
                <a:solidFill>
                  <a:srgbClr val="00B050"/>
                </a:solidFill>
              </a:rPr>
            </a:br>
            <a:r>
              <a:rPr lang="en-US" dirty="0" smtClean="0">
                <a:solidFill>
                  <a:srgbClr val="00B050"/>
                </a:solidFill>
              </a:rPr>
              <a:t>* </a:t>
            </a:r>
            <a:r>
              <a:rPr lang="en-US" dirty="0">
                <a:solidFill>
                  <a:srgbClr val="00B050"/>
                </a:solidFill>
              </a:rPr>
              <a:t>Alternatively, a </a:t>
            </a:r>
            <a:r>
              <a:rPr lang="en-US" dirty="0" smtClean="0">
                <a:solidFill>
                  <a:srgbClr val="00B050"/>
                </a:solidFill>
              </a:rPr>
              <a:t>100(1-</a:t>
            </a:r>
            <a:r>
              <a:rPr lang="el-GR" dirty="0" smtClean="0">
                <a:solidFill>
                  <a:srgbClr val="00B050"/>
                </a:solidFill>
              </a:rPr>
              <a:t>α</a:t>
            </a:r>
            <a:r>
              <a:rPr lang="en-US" dirty="0" smtClean="0">
                <a:solidFill>
                  <a:srgbClr val="00B050"/>
                </a:solidFill>
              </a:rPr>
              <a:t>)% </a:t>
            </a:r>
            <a:r>
              <a:rPr lang="en-US" dirty="0">
                <a:solidFill>
                  <a:srgbClr val="00B050"/>
                </a:solidFill>
              </a:rPr>
              <a:t>confidence interval on </a:t>
            </a:r>
            <a:r>
              <a:rPr lang="el-GR" dirty="0" smtClean="0">
                <a:solidFill>
                  <a:srgbClr val="00B050"/>
                </a:solidFill>
              </a:rPr>
              <a:t>β</a:t>
            </a:r>
            <a:r>
              <a:rPr lang="en-US" baseline="-25000" dirty="0" smtClean="0">
                <a:solidFill>
                  <a:srgbClr val="00B050"/>
                </a:solidFill>
              </a:rPr>
              <a:t>j</a:t>
            </a:r>
            <a:r>
              <a:rPr lang="en-US" dirty="0" smtClean="0">
                <a:solidFill>
                  <a:srgbClr val="00B050"/>
                </a:solidFill>
              </a:rPr>
              <a:t> </a:t>
            </a:r>
            <a:r>
              <a:rPr lang="en-US" dirty="0">
                <a:solidFill>
                  <a:srgbClr val="00B050"/>
                </a:solidFill>
              </a:rPr>
              <a:t>is </a:t>
            </a:r>
            <a:r>
              <a:rPr lang="en-US" dirty="0" smtClean="0">
                <a:solidFill>
                  <a:srgbClr val="00B050"/>
                </a:solidFill>
              </a:rPr>
              <a:t/>
            </a:r>
            <a:br>
              <a:rPr lang="en-US" dirty="0" smtClean="0">
                <a:solidFill>
                  <a:srgbClr val="00B050"/>
                </a:solidFill>
              </a:rPr>
            </a:br>
            <a:endParaRPr lang="en-US" dirty="0">
              <a:solidFill>
                <a:srgbClr val="00B050"/>
              </a:solidFill>
            </a:endParaRPr>
          </a:p>
          <a:p>
            <a:pPr marL="0" lvl="0" indent="0" algn="ctr">
              <a:buNone/>
            </a:pPr>
            <a:r>
              <a:rPr lang="el-GR" dirty="0" smtClean="0">
                <a:ea typeface="Times New Roman"/>
                <a:cs typeface="Times New Roman"/>
              </a:rPr>
              <a:t>β</a:t>
            </a:r>
            <a:r>
              <a:rPr lang="en-US" baseline="-25000" dirty="0" smtClean="0">
                <a:ea typeface="Times New Roman"/>
              </a:rPr>
              <a:t>j </a:t>
            </a:r>
            <a:r>
              <a:rPr lang="en-US" u="sng" dirty="0">
                <a:ea typeface="Times New Roman"/>
              </a:rPr>
              <a:t>+</a:t>
            </a:r>
            <a:r>
              <a:rPr lang="en-US" dirty="0">
                <a:ea typeface="Times New Roman"/>
              </a:rPr>
              <a:t> </a:t>
            </a:r>
            <a:r>
              <a:rPr lang="en-US" dirty="0" err="1">
                <a:ea typeface="Times New Roman"/>
              </a:rPr>
              <a:t>t</a:t>
            </a:r>
            <a:r>
              <a:rPr lang="en-US" baseline="-25000" dirty="0" err="1">
                <a:ea typeface="Times New Roman"/>
              </a:rPr>
              <a:t>n</a:t>
            </a:r>
            <a:r>
              <a:rPr lang="en-US" baseline="-25000" dirty="0">
                <a:ea typeface="Times New Roman"/>
              </a:rPr>
              <a:t>-(k+1</a:t>
            </a:r>
            <a:r>
              <a:rPr lang="en-US" baseline="-25000" dirty="0" smtClean="0">
                <a:ea typeface="Times New Roman"/>
              </a:rPr>
              <a:t>),</a:t>
            </a:r>
            <a:r>
              <a:rPr lang="el-GR" baseline="-25000" dirty="0" smtClean="0">
                <a:ea typeface="Times New Roman"/>
                <a:cs typeface="Times New Roman"/>
              </a:rPr>
              <a:t>α</a:t>
            </a:r>
            <a:r>
              <a:rPr lang="en-US" baseline="-25000" dirty="0" smtClean="0">
                <a:ea typeface="Times New Roman"/>
              </a:rPr>
              <a:t>/2 </a:t>
            </a:r>
            <a:r>
              <a:rPr lang="en-US" dirty="0">
                <a:solidFill>
                  <a:srgbClr val="00B050"/>
                </a:solidFill>
              </a:rPr>
              <a:t/>
            </a:r>
            <a:br>
              <a:rPr lang="en-US" dirty="0">
                <a:solidFill>
                  <a:srgbClr val="00B050"/>
                </a:solidFill>
              </a:rPr>
            </a:br>
            <a:endParaRPr lang="en-US" b="1" dirty="0" smtClean="0"/>
          </a:p>
          <a:p>
            <a:pPr marL="0" lvl="0" indent="0" algn="ctr">
              <a:buNone/>
            </a:pPr>
            <a:r>
              <a:rPr lang="en-US" b="1" dirty="0" smtClean="0">
                <a:solidFill>
                  <a:srgbClr val="00B050"/>
                </a:solidFill>
              </a:rPr>
              <a:t>* </a:t>
            </a:r>
            <a:r>
              <a:rPr lang="en-US" b="1" dirty="0">
                <a:solidFill>
                  <a:srgbClr val="00B050"/>
                </a:solidFill>
              </a:rPr>
              <a:t>The larger the </a:t>
            </a:r>
            <a:r>
              <a:rPr lang="en-US" b="1" dirty="0" smtClean="0">
                <a:solidFill>
                  <a:srgbClr val="00B050"/>
                </a:solidFill>
              </a:rPr>
              <a:t>absolute </a:t>
            </a:r>
            <a:r>
              <a:rPr lang="en-US" b="1" dirty="0">
                <a:solidFill>
                  <a:srgbClr val="00B050"/>
                </a:solidFill>
              </a:rPr>
              <a:t>value of the t-value, the smaller the p-value, and the greater the evidence </a:t>
            </a:r>
            <a:r>
              <a:rPr lang="en-US" b="1" i="1" dirty="0">
                <a:solidFill>
                  <a:srgbClr val="00B050"/>
                </a:solidFill>
              </a:rPr>
              <a:t>against</a:t>
            </a:r>
            <a:r>
              <a:rPr lang="en-US" b="1" dirty="0">
                <a:solidFill>
                  <a:srgbClr val="00B050"/>
                </a:solidFill>
              </a:rPr>
              <a:t> the null hypothesis.</a:t>
            </a:r>
          </a:p>
        </p:txBody>
      </p:sp>
      <p:sp>
        <p:nvSpPr>
          <p:cNvPr id="4" name="Title 1"/>
          <p:cNvSpPr txBox="1">
            <a:spLocks/>
          </p:cNvSpPr>
          <p:nvPr/>
        </p:nvSpPr>
        <p:spPr>
          <a:xfrm>
            <a:off x="457200" y="228600"/>
            <a:ext cx="8229600" cy="533400"/>
          </a:xfrm>
          <a:prstGeom prst="rect">
            <a:avLst/>
          </a:prstGeom>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GENERAL MODEL: TESTS OF INTEREST (cont.)</a:t>
            </a:r>
            <a:endParaRPr lang="en-US" dirty="0"/>
          </a:p>
        </p:txBody>
      </p:sp>
      <p:sp>
        <p:nvSpPr>
          <p:cNvPr id="3"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834383110"/>
              </p:ext>
            </p:extLst>
          </p:nvPr>
        </p:nvGraphicFramePr>
        <p:xfrm>
          <a:off x="5257800" y="5334000"/>
          <a:ext cx="352269" cy="457200"/>
        </p:xfrm>
        <a:graphic>
          <a:graphicData uri="http://schemas.openxmlformats.org/presentationml/2006/ole">
            <mc:AlternateContent xmlns:mc="http://schemas.openxmlformats.org/markup-compatibility/2006">
              <mc:Choice xmlns:v="urn:schemas-microsoft-com:vml" Requires="v">
                <p:oleObj spid="_x0000_s6222" name="Equation" r:id="rId4" imgW="228501" imgH="291973" progId="Equation.3">
                  <p:embed/>
                </p:oleObj>
              </mc:Choice>
              <mc:Fallback>
                <p:oleObj name="Equation" r:id="rId4" imgW="228501" imgH="291973"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5334000"/>
                        <a:ext cx="352269" cy="457200"/>
                      </a:xfrm>
                      <a:prstGeom prst="rect">
                        <a:avLst/>
                      </a:prstGeom>
                      <a:noFill/>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005888214"/>
              </p:ext>
            </p:extLst>
          </p:nvPr>
        </p:nvGraphicFramePr>
        <p:xfrm>
          <a:off x="1905000" y="3695700"/>
          <a:ext cx="461963" cy="533400"/>
        </p:xfrm>
        <a:graphic>
          <a:graphicData uri="http://schemas.openxmlformats.org/presentationml/2006/ole">
            <mc:AlternateContent xmlns:mc="http://schemas.openxmlformats.org/markup-compatibility/2006">
              <mc:Choice xmlns:v="urn:schemas-microsoft-com:vml" Requires="v">
                <p:oleObj spid="_x0000_s6223" name="Equation" r:id="rId6" imgW="253890" imgH="291973" progId="Equation.3">
                  <p:embed/>
                </p:oleObj>
              </mc:Choice>
              <mc:Fallback>
                <p:oleObj name="Equation" r:id="rId6" imgW="253890" imgH="291973"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3695700"/>
                        <a:ext cx="4619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13987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52800" y="4180190"/>
            <a:ext cx="5791200" cy="2677810"/>
          </a:xfrm>
        </p:spPr>
        <p:txBody>
          <a:bodyPr>
            <a:normAutofit/>
          </a:bodyPr>
          <a:lstStyle/>
          <a:p>
            <a:pPr algn="ctr"/>
            <a:r>
              <a:rPr lang="en-US" dirty="0"/>
              <a:t>R</a:t>
            </a:r>
            <a:r>
              <a:rPr lang="en-US" baseline="30000" dirty="0"/>
              <a:t>2</a:t>
            </a:r>
            <a:r>
              <a:rPr lang="en-US" dirty="0"/>
              <a:t> = SS(Model</a:t>
            </a:r>
            <a:r>
              <a:rPr lang="en-US" dirty="0" smtClean="0"/>
              <a:t>) / SS(Total</a:t>
            </a:r>
            <a:r>
              <a:rPr lang="en-US" dirty="0"/>
              <a:t>) = 1 – </a:t>
            </a:r>
            <a:r>
              <a:rPr lang="en-US" dirty="0" smtClean="0"/>
              <a:t>(</a:t>
            </a:r>
            <a:r>
              <a:rPr lang="el-GR" dirty="0" smtClean="0"/>
              <a:t>σ</a:t>
            </a:r>
            <a:r>
              <a:rPr lang="en-US" baseline="-25000" dirty="0" smtClean="0"/>
              <a:t>e</a:t>
            </a:r>
            <a:r>
              <a:rPr lang="en-US" baseline="30000" dirty="0" smtClean="0"/>
              <a:t>2</a:t>
            </a:r>
            <a:r>
              <a:rPr lang="en-US" dirty="0" smtClean="0"/>
              <a:t>/</a:t>
            </a:r>
            <a:r>
              <a:rPr lang="el-GR" dirty="0"/>
              <a:t> </a:t>
            </a:r>
            <a:r>
              <a:rPr lang="el-GR" dirty="0" smtClean="0"/>
              <a:t>σ</a:t>
            </a:r>
            <a:r>
              <a:rPr lang="en-US" baseline="-25000" dirty="0" smtClean="0"/>
              <a:t>y</a:t>
            </a:r>
            <a:r>
              <a:rPr lang="en-US" baseline="30000" dirty="0" smtClean="0"/>
              <a:t>2</a:t>
            </a:r>
            <a:r>
              <a:rPr lang="en-US" dirty="0"/>
              <a:t>) </a:t>
            </a:r>
            <a:endParaRPr lang="en-US" dirty="0" smtClean="0"/>
          </a:p>
          <a:p>
            <a:pPr marL="0" indent="0" algn="ctr">
              <a:buNone/>
            </a:pPr>
            <a:endParaRPr lang="en-US" dirty="0"/>
          </a:p>
          <a:p>
            <a:pPr algn="ctr"/>
            <a:r>
              <a:rPr lang="en-US" dirty="0" smtClean="0"/>
              <a:t>Measures </a:t>
            </a:r>
            <a:r>
              <a:rPr lang="en-US" dirty="0"/>
              <a:t>the proportionate reduction in the total variance of Y that is associated with the use of all the </a:t>
            </a:r>
            <a:r>
              <a:rPr lang="en-US"/>
              <a:t>predictor </a:t>
            </a:r>
            <a:r>
              <a:rPr lang="en-US" smtClean="0"/>
              <a:t>variables </a:t>
            </a:r>
            <a:r>
              <a:rPr lang="en-US" dirty="0"/>
              <a:t>in the model</a:t>
            </a:r>
          </a:p>
        </p:txBody>
      </p:sp>
      <p:sp>
        <p:nvSpPr>
          <p:cNvPr id="3" name="Title 2"/>
          <p:cNvSpPr>
            <a:spLocks noGrp="1"/>
          </p:cNvSpPr>
          <p:nvPr>
            <p:ph type="title"/>
          </p:nvPr>
        </p:nvSpPr>
        <p:spPr>
          <a:xfrm>
            <a:off x="228600" y="338328"/>
            <a:ext cx="8686800" cy="1252728"/>
          </a:xfrm>
        </p:spPr>
        <p:txBody>
          <a:bodyPr>
            <a:normAutofit/>
          </a:bodyPr>
          <a:lstStyle/>
          <a:p>
            <a:r>
              <a:rPr lang="en-US" sz="2400" dirty="0" smtClean="0"/>
              <a:t>GENERAL MODEL: COEFFICIENT OF MULTIPLE DETERMINATION</a:t>
            </a:r>
            <a:endParaRPr lang="en-US" sz="2400" dirty="0"/>
          </a:p>
        </p:txBody>
      </p:sp>
      <p:pic>
        <p:nvPicPr>
          <p:cNvPr id="819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Effect>
                      <a14:brightnessContrast contrast="100000"/>
                    </a14:imgEffect>
                  </a14:imgLayer>
                </a14:imgProps>
              </a:ext>
              <a:ext uri="{28A0092B-C50C-407E-A947-70E740481C1C}">
                <a14:useLocalDpi xmlns:a14="http://schemas.microsoft.com/office/drawing/2010/main" val="0"/>
              </a:ext>
            </a:extLst>
          </a:blip>
          <a:srcRect/>
          <a:stretch>
            <a:fillRect/>
          </a:stretch>
        </p:blipFill>
        <p:spPr bwMode="auto">
          <a:xfrm>
            <a:off x="10886" y="2590800"/>
            <a:ext cx="3473573" cy="3675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743199"/>
            <a:ext cx="4717421" cy="1393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25147" y="2417800"/>
            <a:ext cx="2157963" cy="369332"/>
          </a:xfrm>
          <a:prstGeom prst="rect">
            <a:avLst/>
          </a:prstGeom>
          <a:noFill/>
        </p:spPr>
        <p:txBody>
          <a:bodyPr wrap="none" rtlCol="0">
            <a:spAutoFit/>
          </a:bodyPr>
          <a:lstStyle/>
          <a:p>
            <a:r>
              <a:rPr lang="en-US" dirty="0" smtClean="0"/>
              <a:t>Perfect Relationship</a:t>
            </a:r>
            <a:endParaRPr lang="en-US" dirty="0"/>
          </a:p>
        </p:txBody>
      </p:sp>
      <p:sp>
        <p:nvSpPr>
          <p:cNvPr id="7" name="TextBox 6"/>
          <p:cNvSpPr txBox="1"/>
          <p:nvPr/>
        </p:nvSpPr>
        <p:spPr>
          <a:xfrm>
            <a:off x="839950" y="4137136"/>
            <a:ext cx="1728358" cy="369332"/>
          </a:xfrm>
          <a:prstGeom prst="rect">
            <a:avLst/>
          </a:prstGeom>
          <a:noFill/>
        </p:spPr>
        <p:txBody>
          <a:bodyPr wrap="none" rtlCol="0">
            <a:spAutoFit/>
          </a:bodyPr>
          <a:lstStyle/>
          <a:p>
            <a:r>
              <a:rPr lang="en-US" dirty="0" smtClean="0"/>
              <a:t>No Relationship</a:t>
            </a:r>
            <a:endParaRPr lang="en-US" dirty="0"/>
          </a:p>
        </p:txBody>
      </p:sp>
    </p:spTree>
    <p:extLst>
      <p:ext uri="{BB962C8B-B14F-4D97-AF65-F5344CB8AC3E}">
        <p14:creationId xmlns:p14="http://schemas.microsoft.com/office/powerpoint/2010/main" val="36970080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524000"/>
            <a:ext cx="7772400" cy="1524000"/>
          </a:xfrm>
        </p:spPr>
        <p:txBody>
          <a:bodyPr/>
          <a:lstStyle/>
          <a:p>
            <a:r>
              <a:rPr lang="en-US" smtClean="0"/>
              <a:t>BINARY VARIABLES </a:t>
            </a:r>
            <a:r>
              <a:rPr lang="en-US" dirty="0" smtClean="0"/>
              <a:t>AND INTERACTIONS</a:t>
            </a:r>
            <a:endParaRPr lang="en-US" dirty="0"/>
          </a:p>
        </p:txBody>
      </p:sp>
    </p:spTree>
    <p:extLst>
      <p:ext uri="{BB962C8B-B14F-4D97-AF65-F5344CB8AC3E}">
        <p14:creationId xmlns:p14="http://schemas.microsoft.com/office/powerpoint/2010/main" val="3026083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Indicator or </a:t>
            </a:r>
            <a:r>
              <a:rPr lang="en-US"/>
              <a:t>dummy </a:t>
            </a:r>
            <a:r>
              <a:rPr lang="en-US" smtClean="0"/>
              <a:t>variables </a:t>
            </a:r>
            <a:r>
              <a:rPr lang="en-US" dirty="0"/>
              <a:t>are used to code </a:t>
            </a:r>
            <a:r>
              <a:rPr lang="en-US" b="1" dirty="0"/>
              <a:t>Qualitative </a:t>
            </a:r>
            <a:r>
              <a:rPr lang="en-US" dirty="0"/>
              <a:t>or </a:t>
            </a:r>
            <a:r>
              <a:rPr lang="en-US" b="1"/>
              <a:t>Categorical </a:t>
            </a:r>
            <a:r>
              <a:rPr lang="en-US" smtClean="0"/>
              <a:t>variables </a:t>
            </a:r>
            <a:r>
              <a:rPr lang="en-US" dirty="0"/>
              <a:t>such as gender, ethnic group, industry classification, or season. </a:t>
            </a:r>
          </a:p>
          <a:p>
            <a:pPr marL="0" indent="0">
              <a:buNone/>
            </a:pPr>
            <a:endParaRPr lang="en-US" dirty="0"/>
          </a:p>
          <a:p>
            <a:r>
              <a:rPr lang="en-US" dirty="0"/>
              <a:t>It is easiest to use the “Transform</a:t>
            </a:r>
            <a:r>
              <a:rPr lang="en-US"/>
              <a:t>” </a:t>
            </a:r>
            <a:r>
              <a:rPr lang="en-US" smtClean="0"/>
              <a:t>tab </a:t>
            </a:r>
            <a:r>
              <a:rPr lang="en-US" dirty="0"/>
              <a:t>on the SPSS menu.  There is an option to Create </a:t>
            </a:r>
            <a:r>
              <a:rPr lang="en-US"/>
              <a:t>Dummy </a:t>
            </a:r>
            <a:r>
              <a:rPr lang="en-US" smtClean="0"/>
              <a:t>Variables</a:t>
            </a:r>
            <a:endParaRPr lang="en-US" dirty="0"/>
          </a:p>
          <a:p>
            <a:pPr marL="0" indent="0">
              <a:buNone/>
            </a:pPr>
            <a:endParaRPr lang="en-US" dirty="0"/>
          </a:p>
          <a:p>
            <a:r>
              <a:rPr lang="en-US" dirty="0"/>
              <a:t>Quarterly and monthly seasonal </a:t>
            </a:r>
            <a:r>
              <a:rPr lang="en-US"/>
              <a:t>dummy </a:t>
            </a:r>
            <a:r>
              <a:rPr lang="en-US" smtClean="0"/>
              <a:t>variables </a:t>
            </a:r>
            <a:r>
              <a:rPr lang="en-US" dirty="0"/>
              <a:t>already </a:t>
            </a:r>
            <a:r>
              <a:rPr lang="en-US"/>
              <a:t>have </a:t>
            </a:r>
            <a:r>
              <a:rPr lang="en-US" smtClean="0"/>
              <a:t>been </a:t>
            </a:r>
            <a:r>
              <a:rPr lang="en-US" dirty="0"/>
              <a:t>created in </a:t>
            </a:r>
            <a:r>
              <a:rPr lang="en-US"/>
              <a:t>your </a:t>
            </a:r>
            <a:r>
              <a:rPr lang="en-US" smtClean="0"/>
              <a:t>database</a:t>
            </a:r>
            <a:r>
              <a:rPr lang="en-US" dirty="0"/>
              <a:t>.  </a:t>
            </a:r>
          </a:p>
          <a:p>
            <a:endParaRPr lang="en-US" dirty="0"/>
          </a:p>
        </p:txBody>
      </p:sp>
      <p:sp>
        <p:nvSpPr>
          <p:cNvPr id="4" name="Title 3"/>
          <p:cNvSpPr>
            <a:spLocks noGrp="1"/>
          </p:cNvSpPr>
          <p:nvPr>
            <p:ph type="title"/>
          </p:nvPr>
        </p:nvSpPr>
        <p:spPr/>
        <p:txBody>
          <a:bodyPr/>
          <a:lstStyle/>
          <a:p>
            <a:r>
              <a:rPr lang="en-US" smtClean="0"/>
              <a:t>INDICATOR VARIABLES</a:t>
            </a:r>
            <a:endParaRPr lang="en-US" dirty="0"/>
          </a:p>
        </p:txBody>
      </p:sp>
    </p:spTree>
    <p:extLst>
      <p:ext uri="{BB962C8B-B14F-4D97-AF65-F5344CB8AC3E}">
        <p14:creationId xmlns:p14="http://schemas.microsoft.com/office/powerpoint/2010/main" val="560328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675467"/>
            <a:ext cx="8610599" cy="3450696"/>
          </a:xfrm>
        </p:spPr>
        <p:txBody>
          <a:bodyPr/>
          <a:lstStyle/>
          <a:p>
            <a:pPr marL="457200" indent="-457200">
              <a:buFont typeface="+mj-lt"/>
              <a:buAutoNum type="arabicPeriod"/>
            </a:pPr>
            <a:r>
              <a:rPr lang="en-US" b="1" dirty="0"/>
              <a:t>Example</a:t>
            </a:r>
            <a:r>
              <a:rPr lang="en-US" dirty="0"/>
              <a:t/>
            </a:r>
            <a:br>
              <a:rPr lang="en-US" dirty="0"/>
            </a:br>
            <a:r>
              <a:rPr lang="en-US" dirty="0"/>
              <a:t>Suppose we want to model EXHST as a function of the yearly quarter</a:t>
            </a:r>
            <a:r>
              <a:rPr lang="en-US" dirty="0" smtClean="0"/>
              <a:t>.</a:t>
            </a:r>
          </a:p>
          <a:p>
            <a:pPr marL="457200" indent="-457200">
              <a:buFont typeface="+mj-lt"/>
              <a:buAutoNum type="arabicPeriod"/>
            </a:pPr>
            <a:r>
              <a:rPr lang="en-US" b="1" dirty="0"/>
              <a:t>Allocated Code</a:t>
            </a:r>
            <a:r>
              <a:rPr lang="en-US" dirty="0"/>
              <a:t/>
            </a:r>
            <a:br>
              <a:rPr lang="en-US" dirty="0"/>
            </a:br>
            <a:r>
              <a:rPr lang="en-US" dirty="0"/>
              <a:t> X₁ = 1 if January-March</a:t>
            </a:r>
          </a:p>
          <a:p>
            <a:pPr marL="0" indent="0">
              <a:buNone/>
            </a:pPr>
            <a:r>
              <a:rPr lang="en-US" dirty="0"/>
              <a:t>   	= 2 if April-June</a:t>
            </a:r>
          </a:p>
          <a:p>
            <a:pPr marL="0" indent="0">
              <a:buNone/>
            </a:pPr>
            <a:r>
              <a:rPr lang="en-US" dirty="0"/>
              <a:t>     	= 3 </a:t>
            </a:r>
            <a:r>
              <a:rPr lang="en-US"/>
              <a:t>if </a:t>
            </a:r>
            <a:r>
              <a:rPr lang="en-US" smtClean="0"/>
              <a:t>July-September</a:t>
            </a:r>
            <a:endParaRPr lang="en-US" dirty="0"/>
          </a:p>
          <a:p>
            <a:pPr marL="0" indent="0">
              <a:buNone/>
            </a:pPr>
            <a:r>
              <a:rPr lang="en-US" dirty="0"/>
              <a:t>     	= 4 </a:t>
            </a:r>
            <a:r>
              <a:rPr lang="en-US"/>
              <a:t>if </a:t>
            </a:r>
            <a:r>
              <a:rPr lang="en-US" smtClean="0"/>
              <a:t>October-December</a:t>
            </a:r>
            <a:endParaRPr lang="en-US" dirty="0"/>
          </a:p>
          <a:p>
            <a:pPr marL="457200" indent="-457200">
              <a:buFont typeface="+mj-lt"/>
              <a:buAutoNum type="arabicPeriod"/>
            </a:pPr>
            <a:endParaRPr lang="en-US" dirty="0" smtClean="0"/>
          </a:p>
        </p:txBody>
      </p:sp>
      <p:sp>
        <p:nvSpPr>
          <p:cNvPr id="3" name="Title 2"/>
          <p:cNvSpPr>
            <a:spLocks noGrp="1"/>
          </p:cNvSpPr>
          <p:nvPr>
            <p:ph type="title"/>
          </p:nvPr>
        </p:nvSpPr>
        <p:spPr/>
        <p:txBody>
          <a:bodyPr>
            <a:normAutofit fontScale="90000"/>
          </a:bodyPr>
          <a:lstStyle/>
          <a:p>
            <a:r>
              <a:rPr lang="en-US" dirty="0" smtClean="0"/>
              <a:t>ADDITIVE SEASONAL REGRESSION MODELS</a:t>
            </a:r>
            <a:endParaRPr lang="en-US" dirty="0"/>
          </a:p>
        </p:txBody>
      </p:sp>
    </p:spTree>
    <p:extLst>
      <p:ext uri="{BB962C8B-B14F-4D97-AF65-F5344CB8AC3E}">
        <p14:creationId xmlns:p14="http://schemas.microsoft.com/office/powerpoint/2010/main" val="23489857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1828800"/>
            <a:ext cx="8051800" cy="5029199"/>
          </a:xfrm>
        </p:spPr>
        <p:txBody>
          <a:bodyPr>
            <a:normAutofit lnSpcReduction="10000"/>
          </a:bodyPr>
          <a:lstStyle/>
          <a:p>
            <a:pPr marL="0" indent="0">
              <a:buNone/>
            </a:pPr>
            <a:r>
              <a:rPr lang="en-US" b="1" dirty="0" smtClean="0"/>
              <a:t>Model: </a:t>
            </a:r>
            <a:r>
              <a:rPr lang="en-US" dirty="0">
                <a:ea typeface="Times New Roman"/>
              </a:rPr>
              <a:t>E(Y</a:t>
            </a:r>
            <a:r>
              <a:rPr lang="en-US" dirty="0" smtClean="0">
                <a:ea typeface="Times New Roman"/>
              </a:rPr>
              <a:t>)=</a:t>
            </a:r>
            <a:r>
              <a:rPr lang="el-GR" dirty="0" smtClean="0">
                <a:ea typeface="Times New Roman"/>
              </a:rPr>
              <a:t>β</a:t>
            </a:r>
            <a:r>
              <a:rPr lang="en-US" baseline="-25000" dirty="0" smtClean="0">
                <a:ea typeface="Times New Roman"/>
              </a:rPr>
              <a:t>0</a:t>
            </a:r>
            <a:r>
              <a:rPr lang="en-US" dirty="0" smtClean="0">
                <a:ea typeface="Times New Roman"/>
              </a:rPr>
              <a:t>+</a:t>
            </a:r>
            <a:r>
              <a:rPr lang="el-GR" dirty="0" smtClean="0">
                <a:ea typeface="Times New Roman"/>
              </a:rPr>
              <a:t>β</a:t>
            </a:r>
            <a:r>
              <a:rPr lang="en-US" baseline="-25000" dirty="0" smtClean="0">
                <a:ea typeface="Times New Roman"/>
              </a:rPr>
              <a:t>1</a:t>
            </a:r>
            <a:r>
              <a:rPr lang="en-US" dirty="0" smtClean="0">
                <a:ea typeface="Times New Roman"/>
              </a:rPr>
              <a:t>X</a:t>
            </a:r>
            <a:r>
              <a:rPr lang="en-US" baseline="-25000" dirty="0" smtClean="0">
                <a:ea typeface="Times New Roman"/>
              </a:rPr>
              <a:t>1</a:t>
            </a:r>
            <a:endParaRPr lang="en-US" dirty="0">
              <a:ea typeface="Times New Roman"/>
            </a:endParaRPr>
          </a:p>
          <a:p>
            <a:pPr marL="0" indent="0">
              <a:buNone/>
            </a:pPr>
            <a:endParaRPr lang="en-US" dirty="0" smtClean="0"/>
          </a:p>
          <a:p>
            <a:pPr marL="0" indent="0">
              <a:buNone/>
            </a:pPr>
            <a:r>
              <a:rPr lang="en-US" dirty="0" smtClean="0"/>
              <a:t>This model implies: </a:t>
            </a:r>
          </a:p>
          <a:p>
            <a:r>
              <a:rPr lang="en-US" dirty="0"/>
              <a:t>E(Y</a:t>
            </a:r>
            <a:r>
              <a:rPr lang="en-US" dirty="0" smtClean="0"/>
              <a:t>)=</a:t>
            </a:r>
            <a:r>
              <a:rPr lang="el-GR" dirty="0">
                <a:ea typeface="Times New Roman"/>
              </a:rPr>
              <a:t>β</a:t>
            </a:r>
            <a:r>
              <a:rPr lang="en-US" baseline="-25000" dirty="0">
                <a:ea typeface="Times New Roman"/>
              </a:rPr>
              <a:t>0</a:t>
            </a:r>
            <a:r>
              <a:rPr lang="en-US" dirty="0" smtClean="0">
                <a:ea typeface="Times New Roman"/>
              </a:rPr>
              <a:t>+ </a:t>
            </a:r>
            <a:r>
              <a:rPr lang="el-GR" dirty="0" smtClean="0">
                <a:ea typeface="Times New Roman"/>
              </a:rPr>
              <a:t>β</a:t>
            </a:r>
            <a:r>
              <a:rPr lang="en-US" baseline="-25000" dirty="0">
                <a:ea typeface="Times New Roman"/>
              </a:rPr>
              <a:t>1</a:t>
            </a:r>
            <a:r>
              <a:rPr lang="en-US" baseline="-25000" dirty="0" smtClean="0"/>
              <a:t>  </a:t>
            </a:r>
            <a:r>
              <a:rPr lang="en-US" dirty="0"/>
              <a:t>in Quarter </a:t>
            </a:r>
            <a:r>
              <a:rPr lang="en-US" dirty="0" smtClean="0"/>
              <a:t>1 (January – March)</a:t>
            </a:r>
            <a:endParaRPr lang="en-US" dirty="0"/>
          </a:p>
          <a:p>
            <a:r>
              <a:rPr lang="en-US" dirty="0"/>
              <a:t>E(Y</a:t>
            </a:r>
            <a:r>
              <a:rPr lang="en-US" dirty="0" smtClean="0"/>
              <a:t>)=</a:t>
            </a:r>
            <a:r>
              <a:rPr lang="el-GR" dirty="0">
                <a:ea typeface="Times New Roman"/>
              </a:rPr>
              <a:t>β</a:t>
            </a:r>
            <a:r>
              <a:rPr lang="en-US" baseline="-25000" dirty="0" smtClean="0">
                <a:ea typeface="Times New Roman"/>
              </a:rPr>
              <a:t>0</a:t>
            </a:r>
            <a:r>
              <a:rPr lang="en-US" dirty="0" smtClean="0">
                <a:ea typeface="Times New Roman"/>
              </a:rPr>
              <a:t>+ 2</a:t>
            </a:r>
            <a:r>
              <a:rPr lang="el-GR" dirty="0" smtClean="0">
                <a:ea typeface="Times New Roman"/>
              </a:rPr>
              <a:t>β</a:t>
            </a:r>
            <a:r>
              <a:rPr lang="en-US" baseline="-25000" dirty="0">
                <a:ea typeface="Times New Roman"/>
              </a:rPr>
              <a:t>1</a:t>
            </a:r>
            <a:r>
              <a:rPr lang="en-US" baseline="-25000" dirty="0" smtClean="0"/>
              <a:t>  </a:t>
            </a:r>
            <a:r>
              <a:rPr lang="en-US" dirty="0"/>
              <a:t>in Quarter </a:t>
            </a:r>
            <a:r>
              <a:rPr lang="en-US" dirty="0" smtClean="0"/>
              <a:t>2 (April – June)</a:t>
            </a:r>
            <a:endParaRPr lang="en-US" dirty="0"/>
          </a:p>
          <a:p>
            <a:r>
              <a:rPr lang="en-US" dirty="0"/>
              <a:t>E(Y</a:t>
            </a:r>
            <a:r>
              <a:rPr lang="en-US" dirty="0" smtClean="0"/>
              <a:t>)=</a:t>
            </a:r>
            <a:r>
              <a:rPr lang="el-GR" dirty="0">
                <a:ea typeface="Times New Roman"/>
              </a:rPr>
              <a:t>β</a:t>
            </a:r>
            <a:r>
              <a:rPr lang="en-US" baseline="-25000" dirty="0">
                <a:ea typeface="Times New Roman"/>
              </a:rPr>
              <a:t>0</a:t>
            </a:r>
            <a:r>
              <a:rPr lang="en-US" dirty="0" smtClean="0">
                <a:ea typeface="Times New Roman"/>
              </a:rPr>
              <a:t>+ 3</a:t>
            </a:r>
            <a:r>
              <a:rPr lang="el-GR" dirty="0" smtClean="0">
                <a:ea typeface="Times New Roman"/>
              </a:rPr>
              <a:t>β</a:t>
            </a:r>
            <a:r>
              <a:rPr lang="en-US" baseline="-25000" dirty="0">
                <a:ea typeface="Times New Roman"/>
              </a:rPr>
              <a:t>1</a:t>
            </a:r>
            <a:r>
              <a:rPr lang="en-US" baseline="-25000" dirty="0" smtClean="0"/>
              <a:t>  </a:t>
            </a:r>
            <a:r>
              <a:rPr lang="en-US" dirty="0"/>
              <a:t>in Quarter </a:t>
            </a:r>
            <a:r>
              <a:rPr lang="en-US" dirty="0" smtClean="0"/>
              <a:t>3 (July – September)</a:t>
            </a:r>
            <a:endParaRPr lang="en-US" dirty="0"/>
          </a:p>
          <a:p>
            <a:r>
              <a:rPr lang="en-US" dirty="0"/>
              <a:t>E(Y</a:t>
            </a:r>
            <a:r>
              <a:rPr lang="en-US" dirty="0" smtClean="0"/>
              <a:t>)=</a:t>
            </a:r>
            <a:r>
              <a:rPr lang="el-GR" dirty="0">
                <a:ea typeface="Times New Roman"/>
              </a:rPr>
              <a:t>β</a:t>
            </a:r>
            <a:r>
              <a:rPr lang="en-US" baseline="-25000" dirty="0" smtClean="0">
                <a:ea typeface="Times New Roman"/>
              </a:rPr>
              <a:t>0</a:t>
            </a:r>
            <a:r>
              <a:rPr lang="en-US" dirty="0" smtClean="0">
                <a:ea typeface="Times New Roman"/>
              </a:rPr>
              <a:t>+ 4</a:t>
            </a:r>
            <a:r>
              <a:rPr lang="el-GR" dirty="0" smtClean="0">
                <a:ea typeface="Times New Roman"/>
              </a:rPr>
              <a:t>β</a:t>
            </a:r>
            <a:r>
              <a:rPr lang="en-US" baseline="-25000" dirty="0">
                <a:ea typeface="Times New Roman"/>
              </a:rPr>
              <a:t>1</a:t>
            </a:r>
            <a:r>
              <a:rPr lang="en-US" baseline="-25000" dirty="0" smtClean="0"/>
              <a:t>  </a:t>
            </a:r>
            <a:r>
              <a:rPr lang="en-US" dirty="0"/>
              <a:t>in Quarter </a:t>
            </a:r>
            <a:r>
              <a:rPr lang="en-US" dirty="0" smtClean="0"/>
              <a:t>4 (October – December)</a:t>
            </a:r>
          </a:p>
          <a:p>
            <a:endParaRPr lang="en-US" dirty="0"/>
          </a:p>
          <a:p>
            <a:pPr marL="0" indent="0">
              <a:buNone/>
            </a:pPr>
            <a:r>
              <a:rPr lang="en-US" dirty="0" smtClean="0"/>
              <a:t>Note that the model forces differences in EXHST between the quarters to be in increments of </a:t>
            </a:r>
            <a:r>
              <a:rPr lang="el-GR" dirty="0">
                <a:ea typeface="Times New Roman"/>
              </a:rPr>
              <a:t>β</a:t>
            </a:r>
            <a:r>
              <a:rPr lang="en-US" baseline="-25000" dirty="0" smtClean="0">
                <a:ea typeface="Times New Roman"/>
              </a:rPr>
              <a:t>1</a:t>
            </a:r>
            <a:r>
              <a:rPr lang="en-US" dirty="0" smtClean="0"/>
              <a:t>. In addition, the allocated code forces an implicit ordering among the quarters with regard to EXHST.  Does this make sense?</a:t>
            </a: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ADDITIVE SEASONAL REGRESSION </a:t>
            </a:r>
            <a:r>
              <a:rPr lang="en-US" dirty="0" smtClean="0"/>
              <a:t>MODELS (CONT.)</a:t>
            </a:r>
            <a:endParaRPr lang="en-US" dirty="0"/>
          </a:p>
        </p:txBody>
      </p:sp>
    </p:spTree>
    <p:extLst>
      <p:ext uri="{BB962C8B-B14F-4D97-AF65-F5344CB8AC3E}">
        <p14:creationId xmlns:p14="http://schemas.microsoft.com/office/powerpoint/2010/main" val="34988671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Plot of Mean Exhaust by Quarter</a:t>
            </a:r>
            <a:endParaRPr lang="en-US" dirty="0"/>
          </a:p>
        </p:txBody>
      </p:sp>
      <p:pic>
        <p:nvPicPr>
          <p:cNvPr id="4" name="Picture 3"/>
          <p:cNvPicPr>
            <a:picLocks noChangeAspect="1"/>
          </p:cNvPicPr>
          <p:nvPr/>
        </p:nvPicPr>
        <p:blipFill>
          <a:blip r:embed="rId2"/>
          <a:stretch>
            <a:fillRect/>
          </a:stretch>
        </p:blipFill>
        <p:spPr>
          <a:xfrm>
            <a:off x="304800" y="1905000"/>
            <a:ext cx="6325864" cy="5078677"/>
          </a:xfrm>
          <a:prstGeom prst="rect">
            <a:avLst/>
          </a:prstGeom>
        </p:spPr>
      </p:pic>
      <p:sp>
        <p:nvSpPr>
          <p:cNvPr id="5" name="TextBox 4"/>
          <p:cNvSpPr txBox="1"/>
          <p:nvPr/>
        </p:nvSpPr>
        <p:spPr>
          <a:xfrm>
            <a:off x="6858000" y="3276600"/>
            <a:ext cx="1905000" cy="830997"/>
          </a:xfrm>
          <a:prstGeom prst="rect">
            <a:avLst/>
          </a:prstGeom>
          <a:noFill/>
        </p:spPr>
        <p:txBody>
          <a:bodyPr wrap="square" rtlCol="0">
            <a:spAutoFit/>
          </a:bodyPr>
          <a:lstStyle/>
          <a:p>
            <a:pPr algn="ctr"/>
            <a:r>
              <a:rPr lang="en-US" sz="2400" dirty="0" smtClean="0">
                <a:solidFill>
                  <a:schemeClr val="tx2"/>
                </a:solidFill>
              </a:rPr>
              <a:t>Not a linear relationship</a:t>
            </a:r>
            <a:endParaRPr lang="en-US" sz="2400" dirty="0">
              <a:solidFill>
                <a:schemeClr val="tx2"/>
              </a:solidFill>
            </a:endParaRPr>
          </a:p>
        </p:txBody>
      </p:sp>
    </p:spTree>
    <p:extLst>
      <p:ext uri="{BB962C8B-B14F-4D97-AF65-F5344CB8AC3E}">
        <p14:creationId xmlns:p14="http://schemas.microsoft.com/office/powerpoint/2010/main" val="41429329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304801" y="2438400"/>
                <a:ext cx="8458200" cy="4191000"/>
              </a:xfrm>
            </p:spPr>
            <p:txBody>
              <a:bodyPr>
                <a:normAutofit fontScale="92500" lnSpcReduction="10000"/>
              </a:bodyPr>
              <a:lstStyle/>
              <a:p>
                <a:pPr marL="457200" indent="-457200">
                  <a:buFont typeface="+mj-lt"/>
                  <a:buAutoNum type="arabicPeriod" startAt="3"/>
                </a:pPr>
                <a:r>
                  <a:rPr lang="en-US" b="1" dirty="0" smtClean="0"/>
                  <a:t>Indicator Variables</a:t>
                </a:r>
                <a:r>
                  <a:rPr lang="en-US" dirty="0" smtClean="0"/>
                  <a:t/>
                </a:r>
                <a:br>
                  <a:rPr lang="en-US" dirty="0" smtClean="0"/>
                </a:br>
                <a:r>
                  <a:rPr lang="en-US" dirty="0"/>
                  <a:t>For a qualitative </a:t>
                </a:r>
                <a:r>
                  <a:rPr lang="en-US" dirty="0" smtClean="0"/>
                  <a:t>variable </a:t>
                </a:r>
                <a:r>
                  <a:rPr lang="en-US" dirty="0"/>
                  <a:t>with c categories of classification, define c-1 indicator </a:t>
                </a:r>
                <a:r>
                  <a:rPr lang="en-US" dirty="0" smtClean="0"/>
                  <a:t>variables </a:t>
                </a:r>
                <a:r>
                  <a:rPr lang="en-US" dirty="0"/>
                  <a:t>of the </a:t>
                </a:r>
                <a:r>
                  <a:rPr lang="en-US" dirty="0" smtClean="0"/>
                  <a:t>form</a:t>
                </a:r>
                <a:br>
                  <a:rPr lang="en-US" dirty="0" smtClean="0"/>
                </a:br>
                <a:r>
                  <a:rPr lang="en-US" dirty="0" smtClean="0"/>
                  <a:t/>
                </a:r>
                <a:br>
                  <a:rPr lang="en-US" dirty="0" smtClean="0"/>
                </a:b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𝐷</m:t>
                        </m:r>
                      </m:e>
                      <m:sub>
                        <m:r>
                          <a:rPr lang="en-US" b="0" i="1" dirty="0" smtClean="0">
                            <a:latin typeface="Cambria Math" panose="02040503050406030204" pitchFamily="18" charset="0"/>
                          </a:rPr>
                          <m:t>𝑖</m:t>
                        </m:r>
                      </m:sub>
                    </m:sSub>
                  </m:oMath>
                </a14:m>
                <a:r>
                  <a:rPr lang="en-US" dirty="0" smtClean="0"/>
                  <a:t> </a:t>
                </a:r>
                <a:r>
                  <a:rPr lang="en-US" dirty="0"/>
                  <a:t>= 1 if in category </a:t>
                </a:r>
                <a:r>
                  <a:rPr lang="en-US" dirty="0" err="1"/>
                  <a:t>i</a:t>
                </a:r>
                <a:r>
                  <a:rPr lang="en-US" dirty="0"/>
                  <a:t>; 0 otherwise           for </a:t>
                </a:r>
                <a:r>
                  <a:rPr lang="en-US" dirty="0" err="1" smtClean="0"/>
                  <a:t>i</a:t>
                </a:r>
                <a:r>
                  <a:rPr lang="en-US" dirty="0" smtClean="0"/>
                  <a:t> = 1</a:t>
                </a:r>
                <a:r>
                  <a:rPr lang="en-US" dirty="0"/>
                  <a:t>, ..., </a:t>
                </a:r>
                <a:r>
                  <a:rPr lang="en-US" dirty="0" smtClean="0"/>
                  <a:t>c-1</a:t>
                </a:r>
                <a:br>
                  <a:rPr lang="en-US" dirty="0" smtClean="0"/>
                </a:br>
                <a:r>
                  <a:rPr lang="en-US" dirty="0" smtClean="0"/>
                  <a:t/>
                </a:r>
                <a:br>
                  <a:rPr lang="en-US" dirty="0" smtClean="0"/>
                </a:br>
                <a:r>
                  <a:rPr lang="en-US" dirty="0" smtClean="0"/>
                  <a:t>In </a:t>
                </a:r>
                <a:r>
                  <a:rPr lang="en-US" dirty="0"/>
                  <a:t>our example, c=4 and we </a:t>
                </a:r>
                <a:r>
                  <a:rPr lang="en-US" dirty="0" smtClean="0"/>
                  <a:t>define</a:t>
                </a:r>
                <a:br>
                  <a:rPr lang="en-US" dirty="0" smtClean="0"/>
                </a:br>
                <a:r>
                  <a:rPr lang="en-US" dirty="0" smtClean="0"/>
                  <a:t>Q1 </a:t>
                </a:r>
                <a:r>
                  <a:rPr lang="en-US" dirty="0"/>
                  <a:t>= 1 if quarter 1; 0 </a:t>
                </a:r>
                <a:r>
                  <a:rPr lang="en-US" dirty="0" smtClean="0"/>
                  <a:t>otherwise</a:t>
                </a:r>
                <a:br>
                  <a:rPr lang="en-US" dirty="0" smtClean="0"/>
                </a:br>
                <a:r>
                  <a:rPr lang="en-US" dirty="0" smtClean="0"/>
                  <a:t>Q2 </a:t>
                </a:r>
                <a:r>
                  <a:rPr lang="en-US" dirty="0"/>
                  <a:t>= 1 if quarter 2; 0 </a:t>
                </a:r>
                <a:r>
                  <a:rPr lang="en-US" dirty="0" smtClean="0"/>
                  <a:t>otherwise</a:t>
                </a:r>
                <a:br>
                  <a:rPr lang="en-US" dirty="0" smtClean="0"/>
                </a:br>
                <a:r>
                  <a:rPr lang="en-US" dirty="0" smtClean="0"/>
                  <a:t>Q3 </a:t>
                </a:r>
                <a:r>
                  <a:rPr lang="en-US" dirty="0"/>
                  <a:t>= 1 if quarter 3; 0 </a:t>
                </a:r>
                <a:r>
                  <a:rPr lang="en-US" dirty="0" smtClean="0"/>
                  <a:t>otherwise</a:t>
                </a:r>
                <a:br>
                  <a:rPr lang="en-US" dirty="0" smtClean="0"/>
                </a:br>
                <a:r>
                  <a:rPr lang="en-US" dirty="0" smtClean="0"/>
                  <a:t/>
                </a:r>
                <a:br>
                  <a:rPr lang="en-US" dirty="0" smtClean="0"/>
                </a:br>
                <a:r>
                  <a:rPr lang="en-US" dirty="0" smtClean="0"/>
                  <a:t>Quarter </a:t>
                </a:r>
                <a:r>
                  <a:rPr lang="en-US" dirty="0"/>
                  <a:t>4 is not represented </a:t>
                </a:r>
                <a:r>
                  <a:rPr lang="en-US" dirty="0" smtClean="0"/>
                  <a:t>by </a:t>
                </a:r>
                <a:r>
                  <a:rPr lang="en-US" dirty="0"/>
                  <a:t>a </a:t>
                </a:r>
                <a:r>
                  <a:rPr lang="en-US" dirty="0" smtClean="0"/>
                  <a:t>variable </a:t>
                </a:r>
                <a:r>
                  <a:rPr lang="en-US" dirty="0"/>
                  <a:t>and is referred to as the </a:t>
                </a:r>
                <a:r>
                  <a:rPr lang="en-US" dirty="0" smtClean="0"/>
                  <a:t>base </a:t>
                </a:r>
                <a:r>
                  <a:rPr lang="en-US" dirty="0"/>
                  <a:t>category.</a:t>
                </a:r>
              </a:p>
              <a:p>
                <a:pPr marL="457200" indent="-457200">
                  <a:buFont typeface="+mj-lt"/>
                  <a:buAutoNum type="arabicPeriod" startAt="3"/>
                </a:pPr>
                <a:endParaRPr lang="en-US" b="1" dirty="0" smtClean="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304801" y="2438400"/>
                <a:ext cx="8458200" cy="4191000"/>
              </a:xfrm>
              <a:blipFill rotWithShape="1">
                <a:blip r:embed="rId2"/>
                <a:stretch>
                  <a:fillRect l="-937" t="-2035" r="-576"/>
                </a:stretch>
              </a:blipFill>
            </p:spPr>
            <p:txBody>
              <a:bodyPr/>
              <a:lstStyle/>
              <a:p>
                <a:r>
                  <a:rPr lang="en-US">
                    <a:noFill/>
                  </a:rPr>
                  <a:t> </a:t>
                </a:r>
              </a:p>
            </p:txBody>
          </p:sp>
        </mc:Fallback>
      </mc:AlternateContent>
      <p:sp>
        <p:nvSpPr>
          <p:cNvPr id="4" name="Title 2"/>
          <p:cNvSpPr>
            <a:spLocks noGrp="1"/>
          </p:cNvSpPr>
          <p:nvPr>
            <p:ph type="title"/>
          </p:nvPr>
        </p:nvSpPr>
        <p:spPr>
          <a:xfrm>
            <a:off x="457200" y="338328"/>
            <a:ext cx="8229600" cy="1252728"/>
          </a:xfrm>
        </p:spPr>
        <p:txBody>
          <a:bodyPr>
            <a:normAutofit fontScale="90000"/>
          </a:bodyPr>
          <a:lstStyle/>
          <a:p>
            <a:r>
              <a:rPr lang="en-US" dirty="0"/>
              <a:t>ADDITIVE SEASONAL REGRESSION </a:t>
            </a:r>
            <a:r>
              <a:rPr lang="en-US" dirty="0" smtClean="0"/>
              <a:t>MODELS (CONT.)</a:t>
            </a:r>
            <a:endParaRPr lang="en-US" dirty="0"/>
          </a:p>
        </p:txBody>
      </p:sp>
    </p:spTree>
    <p:extLst>
      <p:ext uri="{BB962C8B-B14F-4D97-AF65-F5344CB8AC3E}">
        <p14:creationId xmlns:p14="http://schemas.microsoft.com/office/powerpoint/2010/main" val="2059012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1905000"/>
            <a:ext cx="8686800" cy="4952999"/>
          </a:xfrm>
        </p:spPr>
        <p:txBody>
          <a:bodyPr>
            <a:normAutofit fontScale="85000" lnSpcReduction="20000"/>
          </a:bodyPr>
          <a:lstStyle/>
          <a:p>
            <a:r>
              <a:rPr lang="en-US" b="1" dirty="0" smtClean="0"/>
              <a:t>Model</a:t>
            </a:r>
            <a:r>
              <a:rPr lang="en-US" dirty="0" smtClean="0"/>
              <a:t>: </a:t>
            </a:r>
            <a:r>
              <a:rPr lang="en-US" dirty="0">
                <a:ea typeface="Times New Roman"/>
              </a:rPr>
              <a:t>E(Y</a:t>
            </a:r>
            <a:r>
              <a:rPr lang="en-US" dirty="0" smtClean="0">
                <a:ea typeface="Times New Roman"/>
              </a:rPr>
              <a:t>)=</a:t>
            </a:r>
            <a:r>
              <a:rPr lang="el-GR" dirty="0">
                <a:ea typeface="Times New Roman"/>
              </a:rPr>
              <a:t> </a:t>
            </a:r>
            <a:r>
              <a:rPr lang="el-GR" dirty="0" smtClean="0">
                <a:ea typeface="Times New Roman"/>
              </a:rPr>
              <a:t>β</a:t>
            </a:r>
            <a:r>
              <a:rPr lang="en-US" baseline="-25000" dirty="0" smtClean="0">
                <a:ea typeface="Times New Roman"/>
                <a:cs typeface="Times New Roman"/>
              </a:rPr>
              <a:t>0</a:t>
            </a:r>
            <a:r>
              <a:rPr lang="en-US" dirty="0" smtClean="0">
                <a:ea typeface="Times New Roman"/>
              </a:rPr>
              <a:t>+</a:t>
            </a:r>
            <a:r>
              <a:rPr lang="el-GR" dirty="0">
                <a:ea typeface="Times New Roman"/>
              </a:rPr>
              <a:t> </a:t>
            </a:r>
            <a:r>
              <a:rPr lang="el-GR" dirty="0" smtClean="0">
                <a:ea typeface="Times New Roman"/>
              </a:rPr>
              <a:t>β</a:t>
            </a:r>
            <a:r>
              <a:rPr lang="en-US" baseline="-25000" dirty="0" smtClean="0">
                <a:ea typeface="Times New Roman"/>
                <a:cs typeface="Times New Roman"/>
              </a:rPr>
              <a:t>1</a:t>
            </a:r>
            <a:r>
              <a:rPr lang="en-US" dirty="0" smtClean="0">
                <a:ea typeface="Times New Roman"/>
              </a:rPr>
              <a:t>Q</a:t>
            </a:r>
            <a:r>
              <a:rPr lang="en-US" baseline="-25000" dirty="0" smtClean="0">
                <a:ea typeface="Times New Roman"/>
              </a:rPr>
              <a:t>1</a:t>
            </a:r>
            <a:r>
              <a:rPr lang="en-US" dirty="0" smtClean="0">
                <a:ea typeface="Times New Roman"/>
                <a:cs typeface="Times New Roman"/>
              </a:rPr>
              <a:t>+</a:t>
            </a:r>
            <a:r>
              <a:rPr lang="el-GR" dirty="0">
                <a:ea typeface="Times New Roman"/>
              </a:rPr>
              <a:t> </a:t>
            </a:r>
            <a:r>
              <a:rPr lang="el-GR" dirty="0" smtClean="0">
                <a:ea typeface="Times New Roman"/>
              </a:rPr>
              <a:t>β</a:t>
            </a:r>
            <a:r>
              <a:rPr lang="en-US" baseline="-25000" dirty="0" smtClean="0">
                <a:ea typeface="Times New Roman"/>
                <a:cs typeface="Times New Roman"/>
              </a:rPr>
              <a:t>2</a:t>
            </a:r>
            <a:r>
              <a:rPr lang="en-US" dirty="0" smtClean="0">
                <a:ea typeface="Times New Roman"/>
              </a:rPr>
              <a:t>Q</a:t>
            </a:r>
            <a:r>
              <a:rPr lang="en-US" baseline="-25000" dirty="0" smtClean="0">
                <a:ea typeface="Times New Roman"/>
              </a:rPr>
              <a:t>2</a:t>
            </a:r>
            <a:r>
              <a:rPr lang="en-US" dirty="0" smtClean="0">
                <a:ea typeface="Times New Roman"/>
                <a:cs typeface="Times New Roman"/>
              </a:rPr>
              <a:t>+</a:t>
            </a:r>
            <a:r>
              <a:rPr lang="el-GR" dirty="0">
                <a:ea typeface="Times New Roman"/>
              </a:rPr>
              <a:t> </a:t>
            </a:r>
            <a:r>
              <a:rPr lang="el-GR" dirty="0" smtClean="0">
                <a:ea typeface="Times New Roman"/>
              </a:rPr>
              <a:t>β</a:t>
            </a:r>
            <a:r>
              <a:rPr lang="en-US" baseline="-25000" dirty="0" smtClean="0">
                <a:ea typeface="Times New Roman"/>
                <a:cs typeface="Times New Roman"/>
              </a:rPr>
              <a:t>3</a:t>
            </a:r>
            <a:r>
              <a:rPr lang="en-US" dirty="0" smtClean="0">
                <a:ea typeface="Times New Roman"/>
              </a:rPr>
              <a:t>Q</a:t>
            </a:r>
            <a:r>
              <a:rPr lang="en-US" baseline="-25000" dirty="0" smtClean="0">
                <a:ea typeface="Times New Roman"/>
              </a:rPr>
              <a:t>3</a:t>
            </a:r>
          </a:p>
          <a:p>
            <a:r>
              <a:rPr lang="en-US" b="1" dirty="0" smtClean="0"/>
              <a:t>This model implies:</a:t>
            </a:r>
            <a:endParaRPr lang="en-US" dirty="0"/>
          </a:p>
          <a:p>
            <a:pPr marL="0" indent="0" algn="ctr">
              <a:buNone/>
            </a:pPr>
            <a:r>
              <a:rPr lang="en-US" dirty="0" smtClean="0"/>
              <a:t>E(Y)=</a:t>
            </a:r>
            <a:r>
              <a:rPr lang="el-GR" dirty="0">
                <a:ea typeface="Times New Roman"/>
              </a:rPr>
              <a:t>β</a:t>
            </a:r>
            <a:r>
              <a:rPr lang="en-US" baseline="-25000" dirty="0">
                <a:ea typeface="Times New Roman"/>
                <a:cs typeface="Times New Roman"/>
              </a:rPr>
              <a:t>0</a:t>
            </a:r>
            <a:r>
              <a:rPr lang="en-US" dirty="0">
                <a:ea typeface="Times New Roman"/>
              </a:rPr>
              <a:t>+</a:t>
            </a:r>
            <a:r>
              <a:rPr lang="el-GR" dirty="0">
                <a:ea typeface="Times New Roman"/>
              </a:rPr>
              <a:t> β</a:t>
            </a:r>
            <a:r>
              <a:rPr lang="en-US" baseline="-25000" dirty="0">
                <a:ea typeface="Times New Roman"/>
                <a:cs typeface="Times New Roman"/>
              </a:rPr>
              <a:t>1</a:t>
            </a:r>
            <a:r>
              <a:rPr lang="en-US" baseline="-25000" dirty="0" smtClean="0"/>
              <a:t>  </a:t>
            </a:r>
            <a:r>
              <a:rPr lang="en-US" dirty="0"/>
              <a:t>in Quarter </a:t>
            </a:r>
            <a:r>
              <a:rPr lang="en-US" dirty="0" smtClean="0"/>
              <a:t>1</a:t>
            </a:r>
            <a:r>
              <a:rPr lang="en-US" dirty="0"/>
              <a:t/>
            </a:r>
            <a:br>
              <a:rPr lang="en-US" dirty="0"/>
            </a:br>
            <a:r>
              <a:rPr lang="en-US" dirty="0" smtClean="0"/>
              <a:t>E(Y)=</a:t>
            </a:r>
            <a:r>
              <a:rPr lang="el-GR" dirty="0">
                <a:ea typeface="Times New Roman"/>
              </a:rPr>
              <a:t>β</a:t>
            </a:r>
            <a:r>
              <a:rPr lang="en-US" baseline="-25000" dirty="0">
                <a:ea typeface="Times New Roman"/>
                <a:cs typeface="Times New Roman"/>
              </a:rPr>
              <a:t>0</a:t>
            </a:r>
            <a:r>
              <a:rPr lang="en-US" dirty="0">
                <a:ea typeface="Times New Roman"/>
              </a:rPr>
              <a:t>+</a:t>
            </a:r>
            <a:r>
              <a:rPr lang="el-GR" dirty="0">
                <a:ea typeface="Times New Roman"/>
              </a:rPr>
              <a:t> </a:t>
            </a:r>
            <a:r>
              <a:rPr lang="el-GR" dirty="0" smtClean="0">
                <a:ea typeface="Times New Roman"/>
              </a:rPr>
              <a:t>β</a:t>
            </a:r>
            <a:r>
              <a:rPr lang="en-US" baseline="-25000" dirty="0" smtClean="0">
                <a:ea typeface="Times New Roman"/>
                <a:cs typeface="Times New Roman"/>
              </a:rPr>
              <a:t>2</a:t>
            </a:r>
            <a:r>
              <a:rPr lang="en-US" baseline="-25000" dirty="0" smtClean="0"/>
              <a:t>  </a:t>
            </a:r>
            <a:r>
              <a:rPr lang="en-US" dirty="0"/>
              <a:t>in Quarter </a:t>
            </a:r>
            <a:r>
              <a:rPr lang="en-US" dirty="0" smtClean="0"/>
              <a:t>2</a:t>
            </a:r>
            <a:r>
              <a:rPr lang="en-US" dirty="0"/>
              <a:t/>
            </a:r>
            <a:br>
              <a:rPr lang="en-US" dirty="0"/>
            </a:br>
            <a:r>
              <a:rPr lang="en-US" dirty="0" smtClean="0"/>
              <a:t>E(Y)=</a:t>
            </a:r>
            <a:r>
              <a:rPr lang="el-GR" dirty="0">
                <a:ea typeface="Times New Roman"/>
              </a:rPr>
              <a:t>β</a:t>
            </a:r>
            <a:r>
              <a:rPr lang="en-US" baseline="-25000" dirty="0">
                <a:ea typeface="Times New Roman"/>
                <a:cs typeface="Times New Roman"/>
              </a:rPr>
              <a:t>0</a:t>
            </a:r>
            <a:r>
              <a:rPr lang="en-US" dirty="0">
                <a:ea typeface="Times New Roman"/>
              </a:rPr>
              <a:t>+</a:t>
            </a:r>
            <a:r>
              <a:rPr lang="el-GR" dirty="0">
                <a:ea typeface="Times New Roman"/>
              </a:rPr>
              <a:t> </a:t>
            </a:r>
            <a:r>
              <a:rPr lang="el-GR" dirty="0" smtClean="0">
                <a:ea typeface="Times New Roman"/>
              </a:rPr>
              <a:t>β</a:t>
            </a:r>
            <a:r>
              <a:rPr lang="en-US" baseline="-25000" dirty="0" smtClean="0">
                <a:ea typeface="Times New Roman"/>
                <a:cs typeface="Times New Roman"/>
              </a:rPr>
              <a:t>3</a:t>
            </a:r>
            <a:r>
              <a:rPr lang="en-US" baseline="-25000" dirty="0" smtClean="0"/>
              <a:t>  </a:t>
            </a:r>
            <a:r>
              <a:rPr lang="en-US" dirty="0"/>
              <a:t>in Quarter </a:t>
            </a:r>
            <a:r>
              <a:rPr lang="en-US" dirty="0" smtClean="0"/>
              <a:t>3</a:t>
            </a:r>
            <a:r>
              <a:rPr lang="en-US" dirty="0"/>
              <a:t/>
            </a:r>
            <a:br>
              <a:rPr lang="en-US" dirty="0"/>
            </a:br>
            <a:r>
              <a:rPr lang="en-US" dirty="0" smtClean="0"/>
              <a:t>E(Y)=</a:t>
            </a:r>
            <a:r>
              <a:rPr lang="el-GR" dirty="0">
                <a:ea typeface="Times New Roman"/>
              </a:rPr>
              <a:t> β</a:t>
            </a:r>
            <a:r>
              <a:rPr lang="en-US" baseline="-25000" dirty="0">
                <a:ea typeface="Times New Roman"/>
                <a:cs typeface="Times New Roman"/>
              </a:rPr>
              <a:t>0</a:t>
            </a:r>
            <a:r>
              <a:rPr lang="en-US" baseline="-25000" dirty="0" smtClean="0"/>
              <a:t>  </a:t>
            </a:r>
            <a:r>
              <a:rPr lang="en-US" dirty="0"/>
              <a:t>in Quarter </a:t>
            </a:r>
            <a:r>
              <a:rPr lang="en-US" dirty="0" smtClean="0"/>
              <a:t>4</a:t>
            </a:r>
            <a:br>
              <a:rPr lang="en-US" dirty="0" smtClean="0"/>
            </a:br>
            <a:endParaRPr lang="en-US" dirty="0"/>
          </a:p>
          <a:p>
            <a:r>
              <a:rPr lang="el-GR" dirty="0">
                <a:ea typeface="Times New Roman"/>
              </a:rPr>
              <a:t>β</a:t>
            </a:r>
            <a:r>
              <a:rPr lang="en-US" baseline="-25000" dirty="0">
                <a:ea typeface="Times New Roman"/>
                <a:cs typeface="Times New Roman"/>
              </a:rPr>
              <a:t>1</a:t>
            </a:r>
            <a:r>
              <a:rPr lang="en-US" baseline="-25000" dirty="0"/>
              <a:t> </a:t>
            </a:r>
            <a:r>
              <a:rPr lang="en-US" baseline="-25000" dirty="0" smtClean="0"/>
              <a:t> </a:t>
            </a:r>
            <a:r>
              <a:rPr lang="en-US" dirty="0" smtClean="0"/>
              <a:t>represents </a:t>
            </a:r>
            <a:r>
              <a:rPr lang="en-US" dirty="0"/>
              <a:t>the difference in average </a:t>
            </a:r>
            <a:r>
              <a:rPr lang="en-US"/>
              <a:t>EXHST </a:t>
            </a:r>
            <a:r>
              <a:rPr lang="en-US" smtClean="0"/>
              <a:t>between </a:t>
            </a:r>
            <a:r>
              <a:rPr lang="en-US" dirty="0"/>
              <a:t>quarter 1 and quarter 4</a:t>
            </a:r>
            <a:r>
              <a:rPr lang="en-US" dirty="0" smtClean="0"/>
              <a:t>.</a:t>
            </a:r>
            <a:endParaRPr lang="en-US" dirty="0"/>
          </a:p>
          <a:p>
            <a:r>
              <a:rPr lang="el-GR" dirty="0">
                <a:ea typeface="Times New Roman"/>
              </a:rPr>
              <a:t>β</a:t>
            </a:r>
            <a:r>
              <a:rPr lang="en-US" baseline="-25000" dirty="0">
                <a:ea typeface="Times New Roman"/>
                <a:cs typeface="Times New Roman"/>
              </a:rPr>
              <a:t>2</a:t>
            </a:r>
            <a:r>
              <a:rPr lang="en-US" baseline="-25000" dirty="0"/>
              <a:t> </a:t>
            </a:r>
            <a:r>
              <a:rPr lang="en-US" dirty="0" smtClean="0"/>
              <a:t>represents </a:t>
            </a:r>
            <a:r>
              <a:rPr lang="en-US" dirty="0"/>
              <a:t>the difference in average </a:t>
            </a:r>
            <a:r>
              <a:rPr lang="en-US"/>
              <a:t>EXHST </a:t>
            </a:r>
            <a:r>
              <a:rPr lang="en-US" smtClean="0"/>
              <a:t>between </a:t>
            </a:r>
            <a:r>
              <a:rPr lang="en-US" dirty="0"/>
              <a:t>quarter 2 and quarter 4</a:t>
            </a:r>
            <a:r>
              <a:rPr lang="en-US" dirty="0" smtClean="0"/>
              <a:t>.</a:t>
            </a:r>
            <a:endParaRPr lang="en-US" dirty="0"/>
          </a:p>
          <a:p>
            <a:r>
              <a:rPr lang="el-GR" dirty="0">
                <a:ea typeface="Times New Roman"/>
              </a:rPr>
              <a:t>β</a:t>
            </a:r>
            <a:r>
              <a:rPr lang="en-US" baseline="-25000" dirty="0">
                <a:ea typeface="Times New Roman"/>
                <a:cs typeface="Times New Roman"/>
              </a:rPr>
              <a:t>3</a:t>
            </a:r>
            <a:r>
              <a:rPr lang="en-US" baseline="-25000" dirty="0"/>
              <a:t> </a:t>
            </a:r>
            <a:r>
              <a:rPr lang="en-US" dirty="0" smtClean="0"/>
              <a:t>represents </a:t>
            </a:r>
            <a:r>
              <a:rPr lang="en-US" dirty="0"/>
              <a:t>the difference in average </a:t>
            </a:r>
            <a:r>
              <a:rPr lang="en-US"/>
              <a:t>EXHST </a:t>
            </a:r>
            <a:r>
              <a:rPr lang="en-US" smtClean="0"/>
              <a:t>between </a:t>
            </a:r>
            <a:r>
              <a:rPr lang="en-US" dirty="0"/>
              <a:t>quarter 3 and quarter 4</a:t>
            </a:r>
            <a:r>
              <a:rPr lang="en-US" dirty="0" smtClean="0"/>
              <a:t>.</a:t>
            </a:r>
            <a:endParaRPr lang="en-US" dirty="0"/>
          </a:p>
          <a:p>
            <a:r>
              <a:rPr lang="el-GR" dirty="0">
                <a:ea typeface="Times New Roman"/>
              </a:rPr>
              <a:t>β</a:t>
            </a:r>
            <a:r>
              <a:rPr lang="en-US" baseline="-25000" dirty="0">
                <a:ea typeface="Times New Roman"/>
                <a:cs typeface="Times New Roman"/>
              </a:rPr>
              <a:t>1</a:t>
            </a:r>
            <a:r>
              <a:rPr lang="en-US" baseline="-25000" dirty="0"/>
              <a:t> </a:t>
            </a:r>
            <a:r>
              <a:rPr lang="en-US" dirty="0" smtClean="0"/>
              <a:t>=</a:t>
            </a:r>
            <a:r>
              <a:rPr lang="el-GR" dirty="0">
                <a:ea typeface="Times New Roman"/>
              </a:rPr>
              <a:t> β</a:t>
            </a:r>
            <a:r>
              <a:rPr lang="en-US" baseline="-25000" dirty="0">
                <a:ea typeface="Times New Roman"/>
                <a:cs typeface="Times New Roman"/>
              </a:rPr>
              <a:t>2</a:t>
            </a:r>
            <a:r>
              <a:rPr lang="en-US" baseline="-25000" dirty="0"/>
              <a:t> </a:t>
            </a:r>
            <a:r>
              <a:rPr lang="en-US" dirty="0" smtClean="0"/>
              <a:t>=</a:t>
            </a:r>
            <a:r>
              <a:rPr lang="el-GR" dirty="0">
                <a:ea typeface="Times New Roman"/>
              </a:rPr>
              <a:t> β</a:t>
            </a:r>
            <a:r>
              <a:rPr lang="en-US" baseline="-25000" dirty="0">
                <a:ea typeface="Times New Roman"/>
                <a:cs typeface="Times New Roman"/>
              </a:rPr>
              <a:t>3</a:t>
            </a:r>
            <a:r>
              <a:rPr lang="en-US" baseline="-25000" dirty="0"/>
              <a:t> </a:t>
            </a:r>
            <a:r>
              <a:rPr lang="en-US" dirty="0" smtClean="0"/>
              <a:t>= 0 implies </a:t>
            </a:r>
            <a:r>
              <a:rPr lang="en-US" dirty="0"/>
              <a:t>the average for EXHST is equal for all quarters.  That is, there is no quarterly effect</a:t>
            </a:r>
            <a:r>
              <a:rPr lang="en-US" dirty="0" smtClean="0"/>
              <a:t>.</a:t>
            </a:r>
            <a:br>
              <a:rPr lang="en-US" dirty="0" smtClean="0"/>
            </a:br>
            <a:endParaRPr lang="en-US" dirty="0" smtClean="0"/>
          </a:p>
          <a:p>
            <a:r>
              <a:rPr lang="en-US" b="1" dirty="0" smtClean="0"/>
              <a:t>What does </a:t>
            </a:r>
            <a:r>
              <a:rPr lang="el-GR" dirty="0">
                <a:ea typeface="Times New Roman"/>
              </a:rPr>
              <a:t>β</a:t>
            </a:r>
            <a:r>
              <a:rPr lang="en-US" baseline="-25000" dirty="0">
                <a:ea typeface="Times New Roman"/>
                <a:cs typeface="Times New Roman"/>
              </a:rPr>
              <a:t>1</a:t>
            </a:r>
            <a:r>
              <a:rPr lang="en-US" baseline="-25000" dirty="0"/>
              <a:t> </a:t>
            </a:r>
            <a:r>
              <a:rPr lang="en-US" dirty="0" smtClean="0"/>
              <a:t>- </a:t>
            </a:r>
            <a:r>
              <a:rPr lang="el-GR" dirty="0" smtClean="0">
                <a:ea typeface="Times New Roman"/>
              </a:rPr>
              <a:t>β</a:t>
            </a:r>
            <a:r>
              <a:rPr lang="en-US" baseline="-25000" dirty="0">
                <a:ea typeface="Times New Roman"/>
                <a:cs typeface="Times New Roman"/>
              </a:rPr>
              <a:t>2</a:t>
            </a:r>
            <a:r>
              <a:rPr lang="en-US" baseline="-25000" dirty="0"/>
              <a:t> </a:t>
            </a:r>
            <a:r>
              <a:rPr lang="en-US" b="1" dirty="0" smtClean="0"/>
              <a:t>represent?</a:t>
            </a:r>
            <a:endParaRPr lang="en-US" b="1" dirty="0"/>
          </a:p>
        </p:txBody>
      </p:sp>
      <p:sp>
        <p:nvSpPr>
          <p:cNvPr id="5" name="Title 2"/>
          <p:cNvSpPr>
            <a:spLocks noGrp="1"/>
          </p:cNvSpPr>
          <p:nvPr>
            <p:ph type="title"/>
          </p:nvPr>
        </p:nvSpPr>
        <p:spPr>
          <a:xfrm>
            <a:off x="457200" y="338328"/>
            <a:ext cx="8229600" cy="1252728"/>
          </a:xfrm>
        </p:spPr>
        <p:txBody>
          <a:bodyPr>
            <a:normAutofit fontScale="90000"/>
          </a:bodyPr>
          <a:lstStyle/>
          <a:p>
            <a:r>
              <a:rPr lang="en-US" dirty="0"/>
              <a:t>ADDITIVE SEASONAL REGRESSION </a:t>
            </a:r>
            <a:r>
              <a:rPr lang="en-US" dirty="0" smtClean="0"/>
              <a:t>MODELS (CONT.)</a:t>
            </a:r>
            <a:endParaRPr lang="en-US" dirty="0"/>
          </a:p>
        </p:txBody>
      </p:sp>
    </p:spTree>
    <p:extLst>
      <p:ext uri="{BB962C8B-B14F-4D97-AF65-F5344CB8AC3E}">
        <p14:creationId xmlns:p14="http://schemas.microsoft.com/office/powerpoint/2010/main" val="5146576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2400"/>
            <a:ext cx="7620000" cy="6715539"/>
          </a:xfrm>
          <a:prstGeom prst="rect">
            <a:avLst/>
          </a:prstGeom>
          <a:noFill/>
          <a:ln>
            <a:noFill/>
          </a:ln>
        </p:spPr>
      </p:pic>
      <p:sp>
        <p:nvSpPr>
          <p:cNvPr id="2" name="TextBox 1"/>
          <p:cNvSpPr txBox="1"/>
          <p:nvPr/>
        </p:nvSpPr>
        <p:spPr>
          <a:xfrm>
            <a:off x="5696164" y="304800"/>
            <a:ext cx="2590800" cy="1938992"/>
          </a:xfrm>
          <a:prstGeom prst="rect">
            <a:avLst/>
          </a:prstGeom>
          <a:noFill/>
        </p:spPr>
        <p:txBody>
          <a:bodyPr wrap="square" rtlCol="0">
            <a:spAutoFit/>
          </a:bodyPr>
          <a:lstStyle/>
          <a:p>
            <a:pPr algn="ctr"/>
            <a:r>
              <a:rPr lang="en-US" sz="2400" dirty="0" smtClean="0">
                <a:solidFill>
                  <a:schemeClr val="tx2"/>
                </a:solidFill>
              </a:rPr>
              <a:t>B1 – B2 is the difference in the exhaustion rates between quarter 1 and quarter 2</a:t>
            </a:r>
            <a:endParaRPr lang="en-US" sz="2400" dirty="0">
              <a:solidFill>
                <a:schemeClr val="tx2"/>
              </a:solidFill>
            </a:endParaRPr>
          </a:p>
        </p:txBody>
      </p:sp>
    </p:spTree>
    <p:extLst>
      <p:ext uri="{BB962C8B-B14F-4D97-AF65-F5344CB8AC3E}">
        <p14:creationId xmlns:p14="http://schemas.microsoft.com/office/powerpoint/2010/main" val="29250368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768849"/>
            <a:ext cx="8420409" cy="5805552"/>
          </a:xfrm>
          <a:prstGeom prst="rect">
            <a:avLst/>
          </a:prstGeom>
        </p:spPr>
      </p:pic>
      <p:sp>
        <p:nvSpPr>
          <p:cNvPr id="3" name="TextBox 2"/>
          <p:cNvSpPr txBox="1"/>
          <p:nvPr/>
        </p:nvSpPr>
        <p:spPr>
          <a:xfrm>
            <a:off x="1062519" y="228600"/>
            <a:ext cx="7188186" cy="800219"/>
          </a:xfrm>
          <a:prstGeom prst="rect">
            <a:avLst/>
          </a:prstGeom>
          <a:noFill/>
        </p:spPr>
        <p:txBody>
          <a:bodyPr wrap="none" rtlCol="0">
            <a:spAutoFit/>
          </a:bodyPr>
          <a:lstStyle/>
          <a:p>
            <a:r>
              <a:rPr lang="en-US" sz="2800" dirty="0" smtClean="0">
                <a:solidFill>
                  <a:schemeClr val="bg1"/>
                </a:solidFill>
              </a:rPr>
              <a:t>Attempt to Run with Four Quarterly Dummies</a:t>
            </a:r>
            <a:endParaRPr lang="en-US" sz="2800" dirty="0">
              <a:solidFill>
                <a:schemeClr val="bg1"/>
              </a:solidFill>
            </a:endParaRPr>
          </a:p>
          <a:p>
            <a:endParaRPr lang="en-US" dirty="0"/>
          </a:p>
        </p:txBody>
      </p:sp>
    </p:spTree>
    <p:extLst>
      <p:ext uri="{BB962C8B-B14F-4D97-AF65-F5344CB8AC3E}">
        <p14:creationId xmlns:p14="http://schemas.microsoft.com/office/powerpoint/2010/main" val="832054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MODELS </a:t>
            </a:r>
            <a:r>
              <a:rPr lang="en-US" smtClean="0"/>
              <a:t>WITH BOTH </a:t>
            </a:r>
            <a:r>
              <a:rPr lang="en-US" dirty="0" smtClean="0"/>
              <a:t>QUANTITATIVE AND QUALITATIVE PREDICTORS</a:t>
            </a:r>
            <a:endParaRPr lang="en-US" dirty="0"/>
          </a:p>
        </p:txBody>
      </p:sp>
      <p:sp>
        <p:nvSpPr>
          <p:cNvPr id="3" name="Content Placeholder 2"/>
          <p:cNvSpPr>
            <a:spLocks noGrp="1"/>
          </p:cNvSpPr>
          <p:nvPr>
            <p:ph idx="1"/>
          </p:nvPr>
        </p:nvSpPr>
        <p:spPr>
          <a:xfrm>
            <a:off x="228601" y="2057400"/>
            <a:ext cx="8610600" cy="4495800"/>
          </a:xfrm>
        </p:spPr>
        <p:txBody>
          <a:bodyPr/>
          <a:lstStyle/>
          <a:p>
            <a:pPr marL="457200" indent="-457200">
              <a:buFont typeface="+mj-lt"/>
              <a:buAutoNum type="arabicPeriod"/>
            </a:pPr>
            <a:r>
              <a:rPr lang="en-US" b="1" dirty="0" smtClean="0"/>
              <a:t>No </a:t>
            </a:r>
            <a:r>
              <a:rPr lang="en-US" b="1" dirty="0"/>
              <a:t>interaction example </a:t>
            </a:r>
            <a:endParaRPr lang="en-US" b="1" dirty="0" smtClean="0"/>
          </a:p>
          <a:p>
            <a:pPr marL="457200" indent="-457200">
              <a:buFont typeface="+mj-lt"/>
              <a:buAutoNum type="arabicPeriod"/>
            </a:pPr>
            <a:endParaRPr lang="en-US" dirty="0"/>
          </a:p>
          <a:p>
            <a:pPr marL="0" indent="0">
              <a:buNone/>
            </a:pPr>
            <a:r>
              <a:rPr lang="en-US" dirty="0" smtClean="0"/>
              <a:t>Y </a:t>
            </a:r>
            <a:r>
              <a:rPr lang="en-US" dirty="0"/>
              <a:t>= </a:t>
            </a:r>
            <a:r>
              <a:rPr lang="en-US" dirty="0" smtClean="0"/>
              <a:t>EXHST</a:t>
            </a:r>
            <a:r>
              <a:rPr lang="en-US" dirty="0"/>
              <a:t> </a:t>
            </a:r>
            <a:r>
              <a:rPr lang="en-US" dirty="0" smtClean="0"/>
              <a:t/>
            </a:r>
            <a:br>
              <a:rPr lang="en-US" dirty="0" smtClean="0"/>
            </a:br>
            <a:endParaRPr lang="en-US" dirty="0" smtClean="0"/>
          </a:p>
          <a:p>
            <a:pPr marL="0" indent="0">
              <a:buNone/>
            </a:pPr>
            <a:r>
              <a:rPr lang="en-US" dirty="0" smtClean="0"/>
              <a:t>Q</a:t>
            </a:r>
            <a:r>
              <a:rPr lang="en-US" baseline="-25000" dirty="0" smtClean="0"/>
              <a:t>1</a:t>
            </a:r>
            <a:r>
              <a:rPr lang="en-US" dirty="0"/>
              <a:t>, Q</a:t>
            </a:r>
            <a:r>
              <a:rPr lang="en-US" baseline="-25000" dirty="0"/>
              <a:t>2</a:t>
            </a:r>
            <a:r>
              <a:rPr lang="en-US" dirty="0"/>
              <a:t>, Q</a:t>
            </a:r>
            <a:r>
              <a:rPr lang="en-US" baseline="-25000" dirty="0"/>
              <a:t>3</a:t>
            </a:r>
            <a:r>
              <a:rPr lang="en-US" dirty="0"/>
              <a:t> = </a:t>
            </a:r>
            <a:r>
              <a:rPr lang="en-US"/>
              <a:t>Dummy </a:t>
            </a:r>
            <a:r>
              <a:rPr lang="en-US" smtClean="0"/>
              <a:t>variables </a:t>
            </a:r>
            <a:r>
              <a:rPr lang="en-US" dirty="0"/>
              <a:t>to represent </a:t>
            </a:r>
            <a:r>
              <a:rPr lang="en-US" dirty="0" smtClean="0"/>
              <a:t>quarter</a:t>
            </a:r>
            <a:br>
              <a:rPr lang="en-US" dirty="0" smtClean="0"/>
            </a:br>
            <a:endParaRPr lang="en-US" dirty="0"/>
          </a:p>
          <a:p>
            <a:pPr marL="0" indent="0">
              <a:buNone/>
            </a:pPr>
            <a:r>
              <a:rPr lang="en-US" dirty="0" smtClean="0"/>
              <a:t>X</a:t>
            </a:r>
            <a:r>
              <a:rPr lang="en-US" baseline="-25000" dirty="0" smtClean="0"/>
              <a:t>4</a:t>
            </a:r>
            <a:r>
              <a:rPr lang="en-US" dirty="0" smtClean="0"/>
              <a:t>=UNEMPLOYMENT_RATE</a:t>
            </a:r>
            <a:endParaRPr lang="en-US" dirty="0"/>
          </a:p>
        </p:txBody>
      </p:sp>
    </p:spTree>
    <p:extLst>
      <p:ext uri="{BB962C8B-B14F-4D97-AF65-F5344CB8AC3E}">
        <p14:creationId xmlns:p14="http://schemas.microsoft.com/office/powerpoint/2010/main" val="2773810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9847" y="2478157"/>
            <a:ext cx="5638800" cy="4267200"/>
          </a:xfrm>
        </p:spPr>
        <p:txBody>
          <a:bodyPr>
            <a:normAutofit/>
          </a:bodyPr>
          <a:lstStyle/>
          <a:p>
            <a:r>
              <a:rPr lang="en-US" b="1" dirty="0" smtClean="0"/>
              <a:t>Model: </a:t>
            </a:r>
            <a:r>
              <a:rPr lang="en-US" dirty="0"/>
              <a:t>E(Y</a:t>
            </a:r>
            <a:r>
              <a:rPr lang="en-US" dirty="0" smtClean="0"/>
              <a:t>)=</a:t>
            </a:r>
            <a:r>
              <a:rPr lang="el-GR" dirty="0" smtClean="0"/>
              <a:t>β</a:t>
            </a:r>
            <a:r>
              <a:rPr lang="en-US" baseline="-25000" dirty="0" smtClean="0"/>
              <a:t>0</a:t>
            </a:r>
            <a:r>
              <a:rPr lang="en-US" dirty="0" smtClean="0"/>
              <a:t>+</a:t>
            </a:r>
            <a:r>
              <a:rPr lang="el-GR" dirty="0"/>
              <a:t> </a:t>
            </a:r>
            <a:r>
              <a:rPr lang="el-GR" dirty="0" smtClean="0"/>
              <a:t>β</a:t>
            </a:r>
            <a:r>
              <a:rPr lang="en-US" baseline="-25000" dirty="0" smtClean="0"/>
              <a:t>1</a:t>
            </a:r>
            <a:r>
              <a:rPr lang="en-US" dirty="0" smtClean="0"/>
              <a:t>Q</a:t>
            </a:r>
            <a:r>
              <a:rPr lang="en-US" baseline="-25000" dirty="0" smtClean="0"/>
              <a:t>1</a:t>
            </a:r>
            <a:r>
              <a:rPr lang="en-US" dirty="0" smtClean="0"/>
              <a:t>+</a:t>
            </a:r>
            <a:r>
              <a:rPr lang="el-GR" dirty="0"/>
              <a:t> </a:t>
            </a:r>
            <a:r>
              <a:rPr lang="el-GR" dirty="0" smtClean="0"/>
              <a:t>β</a:t>
            </a:r>
            <a:r>
              <a:rPr lang="en-US" baseline="-25000" dirty="0" smtClean="0"/>
              <a:t>2</a:t>
            </a:r>
            <a:r>
              <a:rPr lang="en-US" dirty="0" smtClean="0"/>
              <a:t>Q</a:t>
            </a:r>
            <a:r>
              <a:rPr lang="en-US" baseline="-25000" dirty="0" smtClean="0"/>
              <a:t>2</a:t>
            </a:r>
            <a:r>
              <a:rPr lang="en-US" dirty="0" smtClean="0"/>
              <a:t>+</a:t>
            </a:r>
            <a:r>
              <a:rPr lang="el-GR" dirty="0"/>
              <a:t> </a:t>
            </a:r>
            <a:r>
              <a:rPr lang="el-GR" dirty="0" smtClean="0"/>
              <a:t>β</a:t>
            </a:r>
            <a:r>
              <a:rPr lang="en-US" baseline="-25000" dirty="0" smtClean="0"/>
              <a:t>3</a:t>
            </a:r>
            <a:r>
              <a:rPr lang="en-US" dirty="0" smtClean="0"/>
              <a:t>Q</a:t>
            </a:r>
            <a:r>
              <a:rPr lang="en-US" baseline="-25000" dirty="0" smtClean="0"/>
              <a:t>3</a:t>
            </a:r>
            <a:r>
              <a:rPr lang="en-US" dirty="0" smtClean="0"/>
              <a:t>+</a:t>
            </a:r>
            <a:r>
              <a:rPr lang="el-GR" dirty="0"/>
              <a:t> </a:t>
            </a:r>
            <a:r>
              <a:rPr lang="el-GR" dirty="0" smtClean="0"/>
              <a:t>β</a:t>
            </a:r>
            <a:r>
              <a:rPr lang="en-US" baseline="-25000" dirty="0" smtClean="0"/>
              <a:t>4</a:t>
            </a:r>
            <a:r>
              <a:rPr lang="en-US" dirty="0" smtClean="0"/>
              <a:t>X</a:t>
            </a:r>
            <a:r>
              <a:rPr lang="en-US" baseline="-25000" dirty="0" smtClean="0"/>
              <a:t>4</a:t>
            </a:r>
            <a:endParaRPr lang="en-US" dirty="0"/>
          </a:p>
          <a:p>
            <a:r>
              <a:rPr lang="en-US" b="1" dirty="0" smtClean="0"/>
              <a:t>This model implies</a:t>
            </a:r>
            <a:r>
              <a:rPr lang="en-US" dirty="0" smtClean="0"/>
              <a:t>:</a:t>
            </a:r>
          </a:p>
          <a:p>
            <a:pPr marL="0" indent="0">
              <a:buNone/>
            </a:pPr>
            <a:r>
              <a:rPr lang="en-US" dirty="0" smtClean="0"/>
              <a:t>E(Y)=(</a:t>
            </a:r>
            <a:r>
              <a:rPr lang="el-GR" dirty="0">
                <a:ea typeface="Times New Roman"/>
              </a:rPr>
              <a:t>β</a:t>
            </a:r>
            <a:r>
              <a:rPr lang="en-US" baseline="-25000" dirty="0">
                <a:ea typeface="Times New Roman"/>
              </a:rPr>
              <a:t>0</a:t>
            </a:r>
            <a:r>
              <a:rPr lang="en-US" dirty="0">
                <a:ea typeface="Times New Roman"/>
              </a:rPr>
              <a:t>+ </a:t>
            </a:r>
            <a:r>
              <a:rPr lang="el-GR" dirty="0">
                <a:ea typeface="Times New Roman"/>
              </a:rPr>
              <a:t>β</a:t>
            </a:r>
            <a:r>
              <a:rPr lang="en-US" baseline="-25000" dirty="0">
                <a:ea typeface="Times New Roman"/>
              </a:rPr>
              <a:t>1</a:t>
            </a:r>
            <a:r>
              <a:rPr lang="en-US" dirty="0" smtClean="0"/>
              <a:t>)+</a:t>
            </a:r>
            <a:r>
              <a:rPr lang="el-GR" dirty="0"/>
              <a:t> β</a:t>
            </a:r>
            <a:r>
              <a:rPr lang="en-US" baseline="-25000" dirty="0"/>
              <a:t>4</a:t>
            </a:r>
            <a:r>
              <a:rPr lang="en-US" dirty="0"/>
              <a:t>X</a:t>
            </a:r>
            <a:r>
              <a:rPr lang="en-US" baseline="-25000" dirty="0"/>
              <a:t>4</a:t>
            </a:r>
            <a:r>
              <a:rPr lang="en-US" baseline="-25000" dirty="0" smtClean="0"/>
              <a:t>   </a:t>
            </a:r>
            <a:r>
              <a:rPr lang="en-US" dirty="0"/>
              <a:t>in Quarter </a:t>
            </a:r>
            <a:r>
              <a:rPr lang="en-US" dirty="0" smtClean="0"/>
              <a:t>1</a:t>
            </a:r>
            <a:endParaRPr lang="en-US" dirty="0"/>
          </a:p>
          <a:p>
            <a:pPr marL="0" indent="0">
              <a:buNone/>
            </a:pPr>
            <a:r>
              <a:rPr lang="en-US" dirty="0" smtClean="0"/>
              <a:t>E(Y</a:t>
            </a:r>
            <a:r>
              <a:rPr lang="en-US" dirty="0"/>
              <a:t>)= </a:t>
            </a:r>
            <a:r>
              <a:rPr lang="en-US" dirty="0" smtClean="0"/>
              <a:t>(</a:t>
            </a:r>
            <a:r>
              <a:rPr lang="el-GR" dirty="0">
                <a:ea typeface="Times New Roman"/>
              </a:rPr>
              <a:t>β</a:t>
            </a:r>
            <a:r>
              <a:rPr lang="en-US" baseline="-25000" dirty="0">
                <a:ea typeface="Times New Roman"/>
              </a:rPr>
              <a:t>0</a:t>
            </a:r>
            <a:r>
              <a:rPr lang="en-US" dirty="0">
                <a:ea typeface="Times New Roman"/>
              </a:rPr>
              <a:t>+ </a:t>
            </a:r>
            <a:r>
              <a:rPr lang="el-GR" dirty="0" smtClean="0">
                <a:ea typeface="Times New Roman"/>
              </a:rPr>
              <a:t>β</a:t>
            </a:r>
            <a:r>
              <a:rPr lang="en-US" baseline="-25000" dirty="0" smtClean="0">
                <a:ea typeface="Times New Roman"/>
              </a:rPr>
              <a:t>2</a:t>
            </a:r>
            <a:r>
              <a:rPr lang="en-US" dirty="0" smtClean="0"/>
              <a:t>)+</a:t>
            </a:r>
            <a:r>
              <a:rPr lang="el-GR" dirty="0"/>
              <a:t> β</a:t>
            </a:r>
            <a:r>
              <a:rPr lang="en-US" baseline="-25000" dirty="0"/>
              <a:t>4</a:t>
            </a:r>
            <a:r>
              <a:rPr lang="en-US" dirty="0"/>
              <a:t>X</a:t>
            </a:r>
            <a:r>
              <a:rPr lang="en-US" baseline="-25000" dirty="0"/>
              <a:t>4</a:t>
            </a:r>
            <a:r>
              <a:rPr lang="en-US" baseline="-25000" dirty="0" smtClean="0"/>
              <a:t> </a:t>
            </a:r>
            <a:r>
              <a:rPr lang="en-US" dirty="0"/>
              <a:t>in Quarter </a:t>
            </a:r>
            <a:r>
              <a:rPr lang="en-US" dirty="0" smtClean="0"/>
              <a:t>2</a:t>
            </a:r>
            <a:endParaRPr lang="en-US" dirty="0"/>
          </a:p>
          <a:p>
            <a:pPr marL="0" indent="0">
              <a:buNone/>
            </a:pPr>
            <a:r>
              <a:rPr lang="en-US" dirty="0" smtClean="0"/>
              <a:t>E(Y</a:t>
            </a:r>
            <a:r>
              <a:rPr lang="en-US" dirty="0"/>
              <a:t>)= </a:t>
            </a:r>
            <a:r>
              <a:rPr lang="en-US" dirty="0" smtClean="0"/>
              <a:t>(</a:t>
            </a:r>
            <a:r>
              <a:rPr lang="el-GR" dirty="0">
                <a:ea typeface="Times New Roman"/>
              </a:rPr>
              <a:t>β</a:t>
            </a:r>
            <a:r>
              <a:rPr lang="en-US" baseline="-25000" dirty="0">
                <a:ea typeface="Times New Roman"/>
              </a:rPr>
              <a:t>0</a:t>
            </a:r>
            <a:r>
              <a:rPr lang="en-US" dirty="0">
                <a:ea typeface="Times New Roman"/>
              </a:rPr>
              <a:t>+ </a:t>
            </a:r>
            <a:r>
              <a:rPr lang="el-GR" dirty="0" smtClean="0">
                <a:ea typeface="Times New Roman"/>
              </a:rPr>
              <a:t>β</a:t>
            </a:r>
            <a:r>
              <a:rPr lang="en-US" baseline="-25000" dirty="0" smtClean="0">
                <a:ea typeface="Times New Roman"/>
              </a:rPr>
              <a:t>3</a:t>
            </a:r>
            <a:r>
              <a:rPr lang="en-US" dirty="0" smtClean="0"/>
              <a:t>)+</a:t>
            </a:r>
            <a:r>
              <a:rPr lang="el-GR" dirty="0"/>
              <a:t> β</a:t>
            </a:r>
            <a:r>
              <a:rPr lang="en-US" baseline="-25000" dirty="0"/>
              <a:t>4</a:t>
            </a:r>
            <a:r>
              <a:rPr lang="en-US" dirty="0"/>
              <a:t>X</a:t>
            </a:r>
            <a:r>
              <a:rPr lang="en-US" baseline="-25000" dirty="0"/>
              <a:t>4</a:t>
            </a:r>
            <a:r>
              <a:rPr lang="en-US" baseline="-25000" dirty="0" smtClean="0"/>
              <a:t>   </a:t>
            </a:r>
            <a:r>
              <a:rPr lang="en-US" dirty="0"/>
              <a:t>in Quarter </a:t>
            </a:r>
            <a:r>
              <a:rPr lang="en-US" dirty="0" smtClean="0"/>
              <a:t>3</a:t>
            </a:r>
            <a:endParaRPr lang="en-US" dirty="0"/>
          </a:p>
          <a:p>
            <a:pPr marL="0" indent="0">
              <a:buNone/>
            </a:pPr>
            <a:r>
              <a:rPr lang="en-US" dirty="0" smtClean="0"/>
              <a:t>E(Y</a:t>
            </a:r>
            <a:r>
              <a:rPr lang="en-US" dirty="0"/>
              <a:t>)= </a:t>
            </a:r>
            <a:r>
              <a:rPr lang="en-US" dirty="0" smtClean="0"/>
              <a:t>(</a:t>
            </a:r>
            <a:r>
              <a:rPr lang="el-GR" dirty="0"/>
              <a:t>β</a:t>
            </a:r>
            <a:r>
              <a:rPr lang="en-US" baseline="-25000" dirty="0"/>
              <a:t>0</a:t>
            </a:r>
            <a:r>
              <a:rPr lang="en-US" dirty="0" smtClean="0"/>
              <a:t>)+</a:t>
            </a:r>
            <a:r>
              <a:rPr lang="el-GR" dirty="0" smtClean="0"/>
              <a:t> </a:t>
            </a:r>
            <a:r>
              <a:rPr lang="el-GR" dirty="0"/>
              <a:t>β</a:t>
            </a:r>
            <a:r>
              <a:rPr lang="en-US" baseline="-25000" dirty="0"/>
              <a:t>4</a:t>
            </a:r>
            <a:r>
              <a:rPr lang="en-US" dirty="0"/>
              <a:t>X</a:t>
            </a:r>
            <a:r>
              <a:rPr lang="en-US" baseline="-25000" dirty="0"/>
              <a:t>4</a:t>
            </a:r>
            <a:r>
              <a:rPr lang="en-US" baseline="-25000" dirty="0" smtClean="0"/>
              <a:t>  </a:t>
            </a:r>
            <a:r>
              <a:rPr lang="en-US" dirty="0"/>
              <a:t>in Quarter </a:t>
            </a:r>
            <a:r>
              <a:rPr lang="en-US" dirty="0" smtClean="0"/>
              <a:t>4</a:t>
            </a:r>
            <a:endParaRPr lang="en-US" dirty="0"/>
          </a:p>
        </p:txBody>
      </p:sp>
      <p:sp>
        <p:nvSpPr>
          <p:cNvPr id="4" name="Title 1"/>
          <p:cNvSpPr txBox="1">
            <a:spLocks/>
          </p:cNvSpPr>
          <p:nvPr/>
        </p:nvSpPr>
        <p:spPr>
          <a:xfrm>
            <a:off x="609600" y="304800"/>
            <a:ext cx="8229600" cy="1252728"/>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MODELS </a:t>
            </a:r>
            <a:r>
              <a:rPr lang="en-US" smtClean="0"/>
              <a:t>WITH BOTH </a:t>
            </a:r>
            <a:r>
              <a:rPr lang="en-US" dirty="0" smtClean="0"/>
              <a:t>QUANTITATIVE AND QUALITATIVE PREDICTORS</a:t>
            </a:r>
            <a:endParaRPr lang="en-US"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276600"/>
            <a:ext cx="4648200" cy="3429000"/>
          </a:xfrm>
          <a:prstGeom prst="rect">
            <a:avLst/>
          </a:prstGeom>
          <a:noFill/>
          <a:ln>
            <a:noFill/>
          </a:ln>
        </p:spPr>
      </p:pic>
      <p:sp>
        <p:nvSpPr>
          <p:cNvPr id="6" name="TextBox 5"/>
          <p:cNvSpPr txBox="1"/>
          <p:nvPr/>
        </p:nvSpPr>
        <p:spPr>
          <a:xfrm>
            <a:off x="4648200" y="2941881"/>
            <a:ext cx="819455" cy="369332"/>
          </a:xfrm>
          <a:prstGeom prst="rect">
            <a:avLst/>
          </a:prstGeom>
          <a:noFill/>
        </p:spPr>
        <p:txBody>
          <a:bodyPr wrap="none" rtlCol="0">
            <a:spAutoFit/>
          </a:bodyPr>
          <a:lstStyle/>
          <a:p>
            <a:r>
              <a:rPr lang="en-US" dirty="0" smtClean="0"/>
              <a:t>EXHST</a:t>
            </a:r>
            <a:endParaRPr lang="en-US" dirty="0"/>
          </a:p>
        </p:txBody>
      </p:sp>
      <p:sp>
        <p:nvSpPr>
          <p:cNvPr id="7" name="TextBox 6"/>
          <p:cNvSpPr txBox="1"/>
          <p:nvPr/>
        </p:nvSpPr>
        <p:spPr>
          <a:xfrm>
            <a:off x="5715000" y="6520934"/>
            <a:ext cx="2497094" cy="369332"/>
          </a:xfrm>
          <a:prstGeom prst="rect">
            <a:avLst/>
          </a:prstGeom>
          <a:noFill/>
        </p:spPr>
        <p:txBody>
          <a:bodyPr wrap="none" rtlCol="0">
            <a:spAutoFit/>
          </a:bodyPr>
          <a:lstStyle/>
          <a:p>
            <a:r>
              <a:rPr lang="en-US" dirty="0" smtClean="0"/>
              <a:t>UNEMPLOYMENT RATE</a:t>
            </a:r>
            <a:endParaRPr lang="en-US" dirty="0"/>
          </a:p>
        </p:txBody>
      </p:sp>
      <p:sp>
        <p:nvSpPr>
          <p:cNvPr id="3" name="TextBox 2"/>
          <p:cNvSpPr txBox="1"/>
          <p:nvPr/>
        </p:nvSpPr>
        <p:spPr>
          <a:xfrm>
            <a:off x="313553" y="5564906"/>
            <a:ext cx="3657600" cy="1200329"/>
          </a:xfrm>
          <a:prstGeom prst="rect">
            <a:avLst/>
          </a:prstGeom>
          <a:noFill/>
        </p:spPr>
        <p:txBody>
          <a:bodyPr wrap="square" rtlCol="0">
            <a:spAutoFit/>
          </a:bodyPr>
          <a:lstStyle/>
          <a:p>
            <a:r>
              <a:rPr lang="en-US" sz="2400" dirty="0" smtClean="0">
                <a:solidFill>
                  <a:schemeClr val="tx2"/>
                </a:solidFill>
              </a:rPr>
              <a:t>*Note that the slope is the same in each quarter in this model.</a:t>
            </a:r>
            <a:endParaRPr lang="en-US" sz="2400" dirty="0">
              <a:solidFill>
                <a:schemeClr val="tx2"/>
              </a:solidFill>
            </a:endParaRPr>
          </a:p>
        </p:txBody>
      </p:sp>
    </p:spTree>
    <p:extLst>
      <p:ext uri="{BB962C8B-B14F-4D97-AF65-F5344CB8AC3E}">
        <p14:creationId xmlns:p14="http://schemas.microsoft.com/office/powerpoint/2010/main" val="4410253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 y="1066800"/>
            <a:ext cx="8005281" cy="5818598"/>
          </a:xfrm>
          <a:prstGeom prst="rect">
            <a:avLst/>
          </a:prstGeom>
          <a:noFill/>
          <a:ln>
            <a:noFill/>
          </a:ln>
        </p:spPr>
      </p:pic>
      <p:sp>
        <p:nvSpPr>
          <p:cNvPr id="3" name="TextBox 2"/>
          <p:cNvSpPr txBox="1"/>
          <p:nvPr/>
        </p:nvSpPr>
        <p:spPr>
          <a:xfrm>
            <a:off x="2923708" y="228600"/>
            <a:ext cx="3033203" cy="523220"/>
          </a:xfrm>
          <a:prstGeom prst="rect">
            <a:avLst/>
          </a:prstGeom>
          <a:noFill/>
        </p:spPr>
        <p:txBody>
          <a:bodyPr wrap="none" rtlCol="0">
            <a:spAutoFit/>
          </a:bodyPr>
          <a:lstStyle/>
          <a:p>
            <a:r>
              <a:rPr lang="en-US" sz="2800" dirty="0" smtClean="0">
                <a:solidFill>
                  <a:schemeClr val="bg1"/>
                </a:solidFill>
              </a:rPr>
              <a:t>Regression Output</a:t>
            </a:r>
            <a:endParaRPr lang="en-US" sz="2800" dirty="0">
              <a:solidFill>
                <a:schemeClr val="bg1"/>
              </a:solidFill>
            </a:endParaRPr>
          </a:p>
        </p:txBody>
      </p:sp>
      <p:sp>
        <p:nvSpPr>
          <p:cNvPr id="4" name="TextBox 3"/>
          <p:cNvSpPr txBox="1"/>
          <p:nvPr/>
        </p:nvSpPr>
        <p:spPr>
          <a:xfrm>
            <a:off x="6862281" y="2133600"/>
            <a:ext cx="2286000" cy="2308324"/>
          </a:xfrm>
          <a:prstGeom prst="rect">
            <a:avLst/>
          </a:prstGeom>
          <a:noFill/>
        </p:spPr>
        <p:txBody>
          <a:bodyPr wrap="square" rtlCol="0">
            <a:spAutoFit/>
          </a:bodyPr>
          <a:lstStyle/>
          <a:p>
            <a:pPr algn="ctr"/>
            <a:r>
              <a:rPr lang="en-US" sz="2400" dirty="0" smtClean="0">
                <a:solidFill>
                  <a:schemeClr val="tx2"/>
                </a:solidFill>
              </a:rPr>
              <a:t>*Note that there is only one coefficient for the Unemployment Rate</a:t>
            </a:r>
            <a:endParaRPr lang="en-US" sz="2400" dirty="0">
              <a:solidFill>
                <a:schemeClr val="tx2"/>
              </a:solidFill>
            </a:endParaRPr>
          </a:p>
        </p:txBody>
      </p:sp>
    </p:spTree>
    <p:extLst>
      <p:ext uri="{BB962C8B-B14F-4D97-AF65-F5344CB8AC3E}">
        <p14:creationId xmlns:p14="http://schemas.microsoft.com/office/powerpoint/2010/main" val="12693811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8&quot; unique_id=&quot;10614&quot;&gt;&lt;/object&gt;&lt;object type=&quot;2&quot; unique_id=&quot;10615&quot;&gt;&lt;object type=&quot;3&quot; unique_id=&quot;10616&quot;&gt;&lt;property id=&quot;20148&quot; value=&quot;5&quot;/&gt;&lt;property id=&quot;20300&quot; value=&quot;Slide 1 - &amp;quot;ADVANCED MODELING&amp;quot;&quot;/&gt;&lt;property id=&quot;20307&quot; value=&quot;256&quot;/&gt;&lt;/object&gt;&lt;object type=&quot;3&quot; unique_id=&quot;10617&quot;&gt;&lt;property id=&quot;20148&quot; value=&quot;5&quot;/&gt;&lt;property id=&quot;20300&quot; value=&quot;Slide 2 - &amp;quot;MULTIPLE REGRESSION ANALYSIS:&amp;#x0D;&amp;#x0A;TWO PREDICTOR VARIABLES&amp;quot;&quot;/&gt;&lt;property id=&quot;20307&quot; value=&quot;257&quot;/&gt;&lt;/object&gt;&lt;object type=&quot;3&quot; unique_id=&quot;10618&quot;&gt;&lt;property id=&quot;20148&quot; value=&quot;5&quot;/&gt;&lt;property id=&quot;20300&quot; value=&quot;Slide 3&quot;/&gt;&lt;property id=&quot;20307&quot; value=&quot;258&quot;/&gt;&lt;/object&gt;&lt;object type=&quot;3&quot; unique_id=&quot;10619&quot;&gt;&lt;property id=&quot;20148&quot; value=&quot;5&quot;/&gt;&lt;property id=&quot;20300&quot; value=&quot;Slide 4&quot;/&gt;&lt;property id=&quot;20307&quot; value=&quot;259&quot;/&gt;&lt;/object&gt;&lt;object type=&quot;3&quot; unique_id=&quot;10620&quot;&gt;&lt;property id=&quot;20148&quot; value=&quot;5&quot;/&gt;&lt;property id=&quot;20300&quot; value=&quot;Slide 5&quot;/&gt;&lt;property id=&quot;20307&quot; value=&quot;260&quot;/&gt;&lt;/object&gt;&lt;object type=&quot;3&quot; unique_id=&quot;10621&quot;&gt;&lt;property id=&quot;20148&quot; value=&quot;5&quot;/&gt;&lt;property id=&quot;20300&quot; value=&quot;Slide 6&quot;/&gt;&lt;property id=&quot;20307&quot; value=&quot;261&quot;/&gt;&lt;/object&gt;&lt;object type=&quot;3&quot; unique_id=&quot;10622&quot;&gt;&lt;property id=&quot;20148&quot; value=&quot;5&quot;/&gt;&lt;property id=&quot;20300&quot; value=&quot;Slide 7&quot;/&gt;&lt;property id=&quot;20307&quot; value=&quot;262&quot;/&gt;&lt;/object&gt;&lt;object type=&quot;3&quot; unique_id=&quot;10623&quot;&gt;&lt;property id=&quot;20148&quot; value=&quot;5&quot;/&gt;&lt;property id=&quot;20300&quot; value=&quot;Slide 8 - &amp;quot;GENERAL MODEL&amp;quot;&quot;/&gt;&lt;property id=&quot;20307&quot; value=&quot;263&quot;/&gt;&lt;/object&gt;&lt;object type=&quot;3&quot; unique_id=&quot;10624&quot;&gt;&lt;property id=&quot;20148&quot; value=&quot;5&quot;/&gt;&lt;property id=&quot;20300&quot; value=&quot;Slide 9&quot;/&gt;&lt;property id=&quot;20307&quot; value=&quot;264&quot;/&gt;&lt;/object&gt;&lt;object type=&quot;3&quot; unique_id=&quot;10625&quot;&gt;&lt;property id=&quot;20148&quot; value=&quot;5&quot;/&gt;&lt;property id=&quot;20300&quot; value=&quot;Slide 10&quot;/&gt;&lt;property id=&quot;20307&quot; value=&quot;265&quot;/&gt;&lt;/object&gt;&lt;object type=&quot;3&quot; unique_id=&quot;10626&quot;&gt;&lt;property id=&quot;20148&quot; value=&quot;5&quot;/&gt;&lt;property id=&quot;20300&quot; value=&quot;Slide 11 - &amp;quot;GENERAL MODEL: COEFFICIENT OF MULTIPLE DETERMINATION&amp;quot;&quot;/&gt;&lt;property id=&quot;20307&quot; value=&quot;266&quot;/&gt;&lt;/object&gt;&lt;object type=&quot;3&quot; unique_id=&quot;10627&quot;&gt;&lt;property id=&quot;20148&quot; value=&quot;5&quot;/&gt;&lt;property id=&quot;20300&quot; value=&quot;Slide 12 - &amp;quot;BINARY VARIABLES AND INTERACTIONS&amp;quot;&quot;/&gt;&lt;property id=&quot;20307&quot; value=&quot;267&quot;/&gt;&lt;/object&gt;&lt;object type=&quot;3&quot; unique_id=&quot;10628&quot;&gt;&lt;property id=&quot;20148&quot; value=&quot;5&quot;/&gt;&lt;property id=&quot;20300&quot; value=&quot;Slide 13 - &amp;quot;INDICATOR VARIABLES&amp;quot;&quot;/&gt;&lt;property id=&quot;20307&quot; value=&quot;268&quot;/&gt;&lt;/object&gt;&lt;object type=&quot;3&quot; unique_id=&quot;10629&quot;&gt;&lt;property id=&quot;20148&quot; value=&quot;5&quot;/&gt;&lt;property id=&quot;20300&quot; value=&quot;Slide 14 - &amp;quot;ADDITIVE SEASONAL REGRESSION MODELS&amp;quot;&quot;/&gt;&lt;property id=&quot;20307&quot; value=&quot;269&quot;/&gt;&lt;/object&gt;&lt;object type=&quot;3&quot; unique_id=&quot;10630&quot;&gt;&lt;property id=&quot;20148&quot; value=&quot;5&quot;/&gt;&lt;property id=&quot;20300&quot; value=&quot;Slide 15 - &amp;quot;ADDITIVE SEASONAL REGRESSION MODELS (CONT.)&amp;quot;&quot;/&gt;&lt;property id=&quot;20307&quot; value=&quot;270&quot;/&gt;&lt;/object&gt;&lt;object type=&quot;3&quot; unique_id=&quot;10631&quot;&gt;&lt;property id=&quot;20148&quot; value=&quot;5&quot;/&gt;&lt;property id=&quot;20300&quot; value=&quot;Slide 16 - &amp;quot;Plot of Mean Exhaust by Quarter&amp;quot;&quot;/&gt;&lt;property id=&quot;20307&quot; value=&quot;302&quot;/&gt;&lt;/object&gt;&lt;object type=&quot;3&quot; unique_id=&quot;10632&quot;&gt;&lt;property id=&quot;20148&quot; value=&quot;5&quot;/&gt;&lt;property id=&quot;20300&quot; value=&quot;Slide 17 - &amp;quot;ADDITIVE SEASONAL REGRESSION MODELS (CONT.)&amp;quot;&quot;/&gt;&lt;property id=&quot;20307&quot; value=&quot;271&quot;/&gt;&lt;/object&gt;&lt;object type=&quot;3&quot; unique_id=&quot;10633&quot;&gt;&lt;property id=&quot;20148&quot; value=&quot;5&quot;/&gt;&lt;property id=&quot;20300&quot; value=&quot;Slide 18 - &amp;quot;ADDITIVE SEASONAL REGRESSION MODELS (CONT.)&amp;quot;&quot;/&gt;&lt;property id=&quot;20307&quot; value=&quot;272&quot;/&gt;&lt;/object&gt;&lt;object type=&quot;3&quot; unique_id=&quot;10634&quot;&gt;&lt;property id=&quot;20148&quot; value=&quot;5&quot;/&gt;&lt;property id=&quot;20300&quot; value=&quot;Slide 19&quot;/&gt;&lt;property id=&quot;20307&quot; value=&quot;273&quot;/&gt;&lt;/object&gt;&lt;object type=&quot;3&quot; unique_id=&quot;10635&quot;&gt;&lt;property id=&quot;20148&quot; value=&quot;5&quot;/&gt;&lt;property id=&quot;20300&quot; value=&quot;Slide 20&quot;/&gt;&lt;property id=&quot;20307&quot; value=&quot;303&quot;/&gt;&lt;/object&gt;&lt;object type=&quot;3&quot; unique_id=&quot;10636&quot;&gt;&lt;property id=&quot;20148&quot; value=&quot;5&quot;/&gt;&lt;property id=&quot;20300&quot; value=&quot;Slide 21 - &amp;quot;MODELS WITH BOTH QUANTITATIVE AND QUALITATIVE PREDICTORS&amp;quot;&quot;/&gt;&lt;property id=&quot;20307&quot; value=&quot;274&quot;/&gt;&lt;/object&gt;&lt;object type=&quot;3&quot; unique_id=&quot;10637&quot;&gt;&lt;property id=&quot;20148&quot; value=&quot;5&quot;/&gt;&lt;property id=&quot;20300&quot; value=&quot;Slide 22&quot;/&gt;&lt;property id=&quot;20307&quot; value=&quot;275&quot;/&gt;&lt;/object&gt;&lt;object type=&quot;3&quot; unique_id=&quot;10638&quot;&gt;&lt;property id=&quot;20148&quot; value=&quot;5&quot;/&gt;&lt;property id=&quot;20300&quot; value=&quot;Slide 23&quot;/&gt;&lt;property id=&quot;20307&quot; value=&quot;276&quot;/&gt;&lt;/object&gt;&lt;object type=&quot;3&quot; unique_id=&quot;10639&quot;&gt;&lt;property id=&quot;20148&quot; value=&quot;5&quot;/&gt;&lt;property id=&quot;20300&quot; value=&quot;Slide 24&quot;/&gt;&lt;property id=&quot;20307&quot; value=&quot;277&quot;/&gt;&lt;/object&gt;&lt;object type=&quot;3&quot; unique_id=&quot;10640&quot;&gt;&lt;property id=&quot;20148&quot; value=&quot;5&quot;/&gt;&lt;property id=&quot;20300&quot; value=&quot;Slide 25&quot;/&gt;&lt;property id=&quot;20307&quot; value=&quot;278&quot;/&gt;&lt;/object&gt;&lt;object type=&quot;3&quot; unique_id=&quot;10641&quot;&gt;&lt;property id=&quot;20148&quot; value=&quot;5&quot;/&gt;&lt;property id=&quot;20300&quot; value=&quot;Slide 26 - &amp;quot;MODEL BUILDING EXAMPLE&amp;quot;&quot;/&gt;&lt;property id=&quot;20307&quot; value=&quot;279&quot;/&gt;&lt;/object&gt;&lt;object type=&quot;3&quot; unique_id=&quot;10642&quot;&gt;&lt;property id=&quot;20148&quot; value=&quot;5&quot;/&gt;&lt;property id=&quot;20300&quot; value=&quot;Slide 27 - &amp;quot;INCOME VS. AGE FOR THREE EDUCATION LEVELS&amp;quot;&quot;/&gt;&lt;property id=&quot;20307&quot; value=&quot;280&quot;/&gt;&lt;/object&gt;&lt;object type=&quot;3&quot; unique_id=&quot;10643&quot;&gt;&lt;property id=&quot;20148&quot; value=&quot;5&quot;/&gt;&lt;property id=&quot;20300&quot; value=&quot;Slide 28&quot;/&gt;&lt;property id=&quot;20307&quot; value=&quot;281&quot;/&gt;&lt;/object&gt;&lt;object type=&quot;3&quot; unique_id=&quot;10644&quot;&gt;&lt;property id=&quot;20148&quot; value=&quot;5&quot;/&gt;&lt;property id=&quot;20300&quot; value=&quot;Slide 29&quot;/&gt;&lt;property id=&quot;20307&quot; value=&quot;282&quot;/&gt;&lt;/object&gt;&lt;object type=&quot;3&quot; unique_id=&quot;10645&quot;&gt;&lt;property id=&quot;20148&quot; value=&quot;5&quot;/&gt;&lt;property id=&quot;20300&quot; value=&quot;Slide 30 - &amp;quot;LOGISTIC REGRESSION INTERACTIONS&amp;quot;&quot;/&gt;&lt;property id=&quot;20307&quot; value=&quot;283&quot;/&gt;&lt;/object&gt;&lt;object type=&quot;3&quot; unique_id=&quot;10646&quot;&gt;&lt;property id=&quot;20148&quot; value=&quot;5&quot;/&gt;&lt;property id=&quot;20300&quot; value=&quot;Slide 31 - &amp;quot;CROSSTABS&amp;quot;&quot;/&gt;&lt;property id=&quot;20307&quot; value=&quot;284&quot;/&gt;&lt;/object&gt;&lt;object type=&quot;3&quot; unique_id=&quot;10647&quot;&gt;&lt;property id=&quot;20148&quot; value=&quot;5&quot;/&gt;&lt;property id=&quot;20300&quot; value=&quot;Slide 32 - &amp;quot;LOGISTIC REGRESSION&amp;quot;&quot;/&gt;&lt;property id=&quot;20307&quot; value=&quot;285&quot;/&gt;&lt;/object&gt;&lt;object type=&quot;3&quot; unique_id=&quot;10648&quot;&gt;&lt;property id=&quot;20148&quot; value=&quot;5&quot;/&gt;&lt;property id=&quot;20300&quot; value=&quot;Slide 33 - &amp;quot;&amp;#x0D;&amp;#x0A;* Show that the results are the same as crosstabs using Excel&amp;#x0D;&amp;#x0A;&amp;#x0D;&amp;#x0A;* What does using logistic regression do for you t&quot;/&gt;&lt;property id=&quot;20307&quot; value=&quot;286&quot;/&gt;&lt;/object&gt;&lt;object type=&quot;3&quot; unique_id=&quot;10649&quot;&gt;&lt;property id=&quot;20148&quot; value=&quot;5&quot;/&gt;&lt;property id=&quot;20300&quot; value=&quot;Slide 34 - &amp;quot;FITTING NON-LINEAR RELATIONSHIPS&amp;quot;&quot;/&gt;&lt;property id=&quot;20307&quot; value=&quot;287&quot;/&gt;&lt;/object&gt;&lt;object type=&quot;3&quot; unique_id=&quot;10650&quot;&gt;&lt;property id=&quot;20148&quot; value=&quot;5&quot;/&gt;&lt;property id=&quot;20300&quot; value=&quot;Slide 35 - &amp;quot;TRANSFORMATIONS&amp;quot;&quot;/&gt;&lt;property id=&quot;20307&quot; value=&quot;288&quot;/&gt;&lt;/object&gt;&lt;object type=&quot;3&quot; unique_id=&quot;10651&quot;&gt;&lt;property id=&quot;20148&quot; value=&quot;5&quot;/&gt;&lt;property id=&quot;20300&quot; value=&quot;Slide 36 - &amp;quot;COLLINEARITY&amp;quot;&quot;/&gt;&lt;property id=&quot;20307&quot; value=&quot;289&quot;/&gt;&lt;/object&gt;&lt;object type=&quot;3&quot; unique_id=&quot;10652&quot;&gt;&lt;property id=&quot;20148&quot; value=&quot;5&quot;/&gt;&lt;property id=&quot;20300&quot; value=&quot;Slide 37 - &amp;quot;DEFINE: COLLINEARITY&amp;quot;&quot;/&gt;&lt;property id=&quot;20307&quot; value=&quot;290&quot;/&gt;&lt;/object&gt;&lt;object type=&quot;3&quot; unique_id=&quot;10653&quot;&gt;&lt;property id=&quot;20148&quot; value=&quot;5&quot;/&gt;&lt;property id=&quot;20300&quot; value=&quot;Slide 38 - &amp;quot;CONDITIONS FOR UNIQUE ESTIMATION OF REGRESSION COEFFICIENTS&amp;quot;&quot;/&gt;&lt;property id=&quot;20307&quot; value=&quot;291&quot;/&gt;&lt;/object&gt;&lt;object type=&quot;3&quot; unique_id=&quot;10654&quot;&gt;&lt;property id=&quot;20148&quot; value=&quot;5&quot;/&gt;&lt;property id=&quot;20300&quot; value=&quot;Slide 39 - &amp;quot;EFFECTS OF COLLINEARITY&amp;quot;&quot;/&gt;&lt;property id=&quot;20307&quot; value=&quot;292&quot;/&gt;&lt;/object&gt;&lt;object type=&quot;3&quot; unique_id=&quot;10655&quot;&gt;&lt;property id=&quot;20148&quot; value=&quot;5&quot;/&gt;&lt;property id=&quot;20300&quot; value=&quot;Slide 40&quot;/&gt;&lt;property id=&quot;20307&quot; value=&quot;293&quot;/&gt;&lt;/object&gt;&lt;object type=&quot;3&quot; unique_id=&quot;10656&quot;&gt;&lt;property id=&quot;20148&quot; value=&quot;5&quot;/&gt;&lt;property id=&quot;20300&quot; value=&quot;Slide 41&quot;/&gt;&lt;property id=&quot;20307&quot; value=&quot;294&quot;/&gt;&lt;/object&gt;&lt;object type=&quot;3&quot; unique_id=&quot;10657&quot;&gt;&lt;property id=&quot;20148&quot; value=&quot;5&quot;/&gt;&lt;property id=&quot;20300&quot; value=&quot;Slide 42&quot;/&gt;&lt;property id=&quot;20307&quot; value=&quot;295&quot;/&gt;&lt;/object&gt;&lt;object type=&quot;3&quot; unique_id=&quot;10658&quot;&gt;&lt;property id=&quot;20148&quot; value=&quot;5&quot;/&gt;&lt;property id=&quot;20300&quot; value=&quot;Slide 43&quot;/&gt;&lt;property id=&quot;20307&quot; value=&quot;296&quot;/&gt;&lt;/object&gt;&lt;object type=&quot;3&quot; unique_id=&quot;10659&quot;&gt;&lt;property id=&quot;20148&quot; value=&quot;5&quot;/&gt;&lt;property id=&quot;20300&quot; value=&quot;Slide 44&quot;/&gt;&lt;property id=&quot;20307&quot; value=&quot;297&quot;/&gt;&lt;/object&gt;&lt;object type=&quot;3&quot; unique_id=&quot;10660&quot;&gt;&lt;property id=&quot;20148&quot; value=&quot;5&quot;/&gt;&lt;property id=&quot;20300&quot; value=&quot;Slide 45 - &amp;quot;EXAMPLE 2: DATA FILE IS COLLIN2&amp;quot;&quot;/&gt;&lt;property id=&quot;20307&quot; value=&quot;298&quot;/&gt;&lt;/object&gt;&lt;object type=&quot;3&quot; unique_id=&quot;10661&quot;&gt;&lt;property id=&quot;20148&quot; value=&quot;5&quot;/&gt;&lt;property id=&quot;20300&quot; value=&quot;Slide 46 - &amp;quot;Y = SPENDING, X = AGE&amp;quot;&quot;/&gt;&lt;property id=&quot;20307&quot; value=&quot;299&quot;/&gt;&lt;/object&gt;&lt;object type=&quot;3&quot; unique_id=&quot;10662&quot;&gt;&lt;property id=&quot;20148&quot; value=&quot;5&quot;/&gt;&lt;property id=&quot;20300&quot; value=&quot;Slide 47 - &amp;quot;Y = SPENDING, X = INCOME&amp;quot;&quot;/&gt;&lt;property id=&quot;20307&quot; value=&quot;300&quot;/&gt;&lt;/object&gt;&lt;object type=&quot;3&quot; unique_id=&quot;10663&quot;&gt;&lt;property id=&quot;20148&quot; value=&quot;5&quot;/&gt;&lt;property id=&quot;20300&quot; value=&quot;Slide 48 - &amp;quot;Y = SPENDING, X = INCOME, AGE&amp;quot;&quot;/&gt;&lt;property id=&quot;20307&quot; value=&quot;301&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1815</TotalTime>
  <Words>817</Words>
  <Application>Microsoft Office PowerPoint</Application>
  <PresentationFormat>On-screen Show (4:3)</PresentationFormat>
  <Paragraphs>198</Paragraphs>
  <Slides>23</Slides>
  <Notes>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1" baseType="lpstr">
      <vt:lpstr>Arial</vt:lpstr>
      <vt:lpstr>Calibri</vt:lpstr>
      <vt:lpstr>Cambria Math</vt:lpstr>
      <vt:lpstr>Candara</vt:lpstr>
      <vt:lpstr>Symbol</vt:lpstr>
      <vt:lpstr>Times New Roman</vt:lpstr>
      <vt:lpstr>Waveform</vt:lpstr>
      <vt:lpstr>Equation</vt:lpstr>
      <vt:lpstr>ADVANCED MODELING: Multiple Independent Variables, Binary Variables, and Collinearity</vt:lpstr>
      <vt:lpstr>MULTIPLE REGRESSION ANALYSIS: TWO PREDICTOR VARIABLES</vt:lpstr>
      <vt:lpstr>PowerPoint Presentation</vt:lpstr>
      <vt:lpstr>PowerPoint Presentation</vt:lpstr>
      <vt:lpstr>PowerPoint Presentation</vt:lpstr>
      <vt:lpstr>PowerPoint Presentation</vt:lpstr>
      <vt:lpstr>PowerPoint Presentation</vt:lpstr>
      <vt:lpstr>GENERAL MODEL</vt:lpstr>
      <vt:lpstr>PowerPoint Presentation</vt:lpstr>
      <vt:lpstr>PowerPoint Presentation</vt:lpstr>
      <vt:lpstr>GENERAL MODEL: COEFFICIENT OF MULTIPLE DETERMINATION</vt:lpstr>
      <vt:lpstr>BINARY VARIABLES AND INTERACTIONS</vt:lpstr>
      <vt:lpstr>INDICATOR VARIABLES</vt:lpstr>
      <vt:lpstr>ADDITIVE SEASONAL REGRESSION MODELS</vt:lpstr>
      <vt:lpstr>ADDITIVE SEASONAL REGRESSION MODELS (CONT.)</vt:lpstr>
      <vt:lpstr>Plot of Mean Exhaust by Quarter</vt:lpstr>
      <vt:lpstr>ADDITIVE SEASONAL REGRESSION MODELS (CONT.)</vt:lpstr>
      <vt:lpstr>ADDITIVE SEASONAL REGRESSION MODELS (CONT.)</vt:lpstr>
      <vt:lpstr>PowerPoint Presentation</vt:lpstr>
      <vt:lpstr>PowerPoint Presentation</vt:lpstr>
      <vt:lpstr>MODELS WITH BOTH QUANTITATIVE AND QUALITATIVE PREDICTORS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MODELING</dc:title>
  <dc:creator>Amanda Y</dc:creator>
  <cp:lastModifiedBy>Stapleton, Kevin - ETA</cp:lastModifiedBy>
  <cp:revision>69</cp:revision>
  <dcterms:created xsi:type="dcterms:W3CDTF">2016-04-04T15:28:40Z</dcterms:created>
  <dcterms:modified xsi:type="dcterms:W3CDTF">2019-10-09T12:16:38Z</dcterms:modified>
</cp:coreProperties>
</file>