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308" r:id="rId2"/>
    <p:sldId id="277" r:id="rId3"/>
    <p:sldId id="309" r:id="rId4"/>
    <p:sldId id="310" r:id="rId5"/>
    <p:sldId id="311" r:id="rId6"/>
    <p:sldId id="312" r:id="rId7"/>
    <p:sldId id="313" r:id="rId8"/>
    <p:sldId id="314" r:id="rId9"/>
    <p:sldId id="279" r:id="rId10"/>
    <p:sldId id="316" r:id="rId11"/>
    <p:sldId id="280" r:id="rId12"/>
    <p:sldId id="318" r:id="rId13"/>
    <p:sldId id="282" r:id="rId14"/>
    <p:sldId id="281" r:id="rId15"/>
    <p:sldId id="283" r:id="rId16"/>
    <p:sldId id="284" r:id="rId17"/>
    <p:sldId id="285" r:id="rId18"/>
    <p:sldId id="286" r:id="rId19"/>
    <p:sldId id="319" r:id="rId20"/>
    <p:sldId id="287" r:id="rId21"/>
    <p:sldId id="288" r:id="rId22"/>
    <p:sldId id="325" r:id="rId23"/>
    <p:sldId id="326" r:id="rId24"/>
    <p:sldId id="327" r:id="rId25"/>
    <p:sldId id="328" r:id="rId26"/>
    <p:sldId id="329" r:id="rId27"/>
    <p:sldId id="330" r:id="rId28"/>
    <p:sldId id="289" r:id="rId29"/>
    <p:sldId id="290" r:id="rId30"/>
    <p:sldId id="291" r:id="rId31"/>
    <p:sldId id="292" r:id="rId32"/>
    <p:sldId id="293" r:id="rId33"/>
    <p:sldId id="294" r:id="rId34"/>
    <p:sldId id="333" r:id="rId35"/>
    <p:sldId id="331" r:id="rId36"/>
    <p:sldId id="332" r:id="rId37"/>
    <p:sldId id="295" r:id="rId38"/>
    <p:sldId id="296" r:id="rId39"/>
    <p:sldId id="297" r:id="rId40"/>
    <p:sldId id="298" r:id="rId41"/>
    <p:sldId id="299" r:id="rId42"/>
    <p:sldId id="300" r:id="rId43"/>
    <p:sldId id="301" r:id="rId44"/>
    <p:sldId id="334" r:id="rId45"/>
  </p:sldIdLst>
  <p:sldSz cx="9144000" cy="6858000" type="screen4x3"/>
  <p:notesSz cx="7010400" cy="9296400"/>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953" autoAdjust="0"/>
  </p:normalViewPr>
  <p:slideViewPr>
    <p:cSldViewPr>
      <p:cViewPr varScale="1">
        <p:scale>
          <a:sx n="92" d="100"/>
          <a:sy n="92" d="100"/>
        </p:scale>
        <p:origin x="215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96A5003-2941-4D9E-8307-7F754AE73FA9}" type="datetimeFigureOut">
              <a:rPr lang="en-US" smtClean="0"/>
              <a:t>10/9/2019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0CF793B-A230-4718-9267-1DD713338F28}" type="slidenum">
              <a:rPr lang="en-US" smtClean="0"/>
              <a:t>‹#›</a:t>
            </a:fld>
            <a:endParaRPr lang="en-US"/>
          </a:p>
        </p:txBody>
      </p:sp>
    </p:spTree>
    <p:extLst>
      <p:ext uri="{BB962C8B-B14F-4D97-AF65-F5344CB8AC3E}">
        <p14:creationId xmlns:p14="http://schemas.microsoft.com/office/powerpoint/2010/main" val="2272777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CF793B-A230-4718-9267-1DD713338F28}" type="slidenum">
              <a:rPr lang="en-US" smtClean="0"/>
              <a:t>2</a:t>
            </a:fld>
            <a:endParaRPr lang="en-US"/>
          </a:p>
        </p:txBody>
      </p:sp>
    </p:spTree>
    <p:extLst>
      <p:ext uri="{BB962C8B-B14F-4D97-AF65-F5344CB8AC3E}">
        <p14:creationId xmlns:p14="http://schemas.microsoft.com/office/powerpoint/2010/main" val="1905237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499B6CF-065C-4FDD-961A-D9919F560D0A}"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E9AF3-B38F-420D-8696-7FD7DD200B3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99B6CF-065C-4FDD-961A-D9919F560D0A}"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E9AF3-B38F-420D-8696-7FD7DD200B34}"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99B6CF-065C-4FDD-961A-D9919F560D0A}"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E9AF3-B38F-420D-8696-7FD7DD200B3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2499B6CF-065C-4FDD-961A-D9919F560D0A}"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7E9AF3-B38F-420D-8696-7FD7DD200B34}"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499B6CF-065C-4FDD-961A-D9919F560D0A}" type="datetimeFigureOut">
              <a:rPr lang="en-US" smtClean="0"/>
              <a:t>10/9/2019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7E9AF3-B38F-420D-8696-7FD7DD200B3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499B6CF-065C-4FDD-961A-D9919F560D0A}" type="datetimeFigureOut">
              <a:rPr lang="en-US" smtClean="0"/>
              <a:t>10/9/2019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7E9AF3-B38F-420D-8696-7FD7DD200B3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2499B6CF-065C-4FDD-961A-D9919F560D0A}" type="datetimeFigureOut">
              <a:rPr lang="en-US" smtClean="0"/>
              <a:t>10/9/2019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7E9AF3-B38F-420D-8696-7FD7DD200B3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499B6CF-065C-4FDD-961A-D9919F560D0A}"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7E9AF3-B38F-420D-8696-7FD7DD200B34}"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99B6CF-065C-4FDD-961A-D9919F560D0A}"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7E9AF3-B38F-420D-8696-7FD7DD200B34}"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99B6CF-065C-4FDD-961A-D9919F560D0A}"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E9AF3-B38F-420D-8696-7FD7DD200B3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499B6CF-065C-4FDD-961A-D9919F560D0A}"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E9AF3-B38F-420D-8696-7FD7DD200B34}"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499B6CF-065C-4FDD-961A-D9919F560D0A}" type="datetimeFigureOut">
              <a:rPr lang="en-US" smtClean="0"/>
              <a:t>10/9/2019</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ED7E9AF3-B38F-420D-8696-7FD7DD200B34}"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7.xml"/><Relationship Id="rId4" Type="http://schemas.openxmlformats.org/officeDocument/2006/relationships/image" Target="../media/image13.emf"/></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905000"/>
            <a:ext cx="7772400" cy="1780108"/>
          </a:xfrm>
        </p:spPr>
        <p:txBody>
          <a:bodyPr>
            <a:normAutofit fontScale="90000"/>
          </a:bodyPr>
          <a:lstStyle/>
          <a:p>
            <a:r>
              <a:rPr lang="en-US" sz="4800" dirty="0" smtClean="0"/>
              <a:t>ADVANCED MODELING:</a:t>
            </a:r>
            <a:br>
              <a:rPr lang="en-US" sz="4800" dirty="0" smtClean="0"/>
            </a:br>
            <a:r>
              <a:rPr lang="en-US" sz="4800" dirty="0" smtClean="0"/>
              <a:t>Interactions, Transformations, and Collinearity</a:t>
            </a:r>
            <a:endParaRPr lang="en-US" sz="4800" dirty="0"/>
          </a:p>
        </p:txBody>
      </p:sp>
    </p:spTree>
    <p:extLst>
      <p:ext uri="{BB962C8B-B14F-4D97-AF65-F5344CB8AC3E}">
        <p14:creationId xmlns:p14="http://schemas.microsoft.com/office/powerpoint/2010/main" val="14070032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981200"/>
            <a:ext cx="8686799" cy="2743200"/>
          </a:xfrm>
        </p:spPr>
        <p:txBody>
          <a:bodyPr>
            <a:normAutofit fontScale="92500" lnSpcReduction="20000"/>
          </a:bodyPr>
          <a:lstStyle/>
          <a:p>
            <a:pPr marL="0" indent="0">
              <a:buNone/>
            </a:pPr>
            <a:r>
              <a:rPr lang="en-US" b="1" dirty="0"/>
              <a:t>I</a:t>
            </a:r>
            <a:r>
              <a:rPr lang="en-US" b="1" dirty="0" smtClean="0"/>
              <a:t>nteraction example</a:t>
            </a:r>
          </a:p>
          <a:p>
            <a:pPr marL="0" indent="0">
              <a:buNone/>
            </a:pPr>
            <a:endParaRPr lang="en-US" b="1" dirty="0"/>
          </a:p>
          <a:p>
            <a:pPr marL="0" indent="0">
              <a:buNone/>
            </a:pPr>
            <a:r>
              <a:rPr lang="en-US" b="1" dirty="0" smtClean="0"/>
              <a:t>Model: </a:t>
            </a:r>
            <a:r>
              <a:rPr lang="en-US" dirty="0"/>
              <a:t>E(Y</a:t>
            </a:r>
            <a:r>
              <a:rPr lang="en-US" dirty="0" smtClean="0"/>
              <a:t>)=</a:t>
            </a:r>
            <a:r>
              <a:rPr lang="el-GR" dirty="0" smtClean="0"/>
              <a:t>β</a:t>
            </a:r>
            <a:r>
              <a:rPr lang="en-US" baseline="-25000" dirty="0" smtClean="0"/>
              <a:t>0</a:t>
            </a:r>
            <a:r>
              <a:rPr lang="en-US" dirty="0" smtClean="0"/>
              <a:t>+</a:t>
            </a:r>
            <a:r>
              <a:rPr lang="el-GR" dirty="0"/>
              <a:t> </a:t>
            </a:r>
            <a:r>
              <a:rPr lang="el-GR" dirty="0" smtClean="0"/>
              <a:t>β</a:t>
            </a:r>
            <a:r>
              <a:rPr lang="en-US" baseline="-25000" dirty="0" smtClean="0"/>
              <a:t>1</a:t>
            </a:r>
            <a:r>
              <a:rPr lang="en-US" dirty="0" smtClean="0"/>
              <a:t>Q</a:t>
            </a:r>
            <a:r>
              <a:rPr lang="en-US" baseline="-25000" dirty="0" smtClean="0"/>
              <a:t>1</a:t>
            </a:r>
            <a:r>
              <a:rPr lang="en-US" dirty="0" smtClean="0"/>
              <a:t>+</a:t>
            </a:r>
            <a:r>
              <a:rPr lang="el-GR" dirty="0"/>
              <a:t> </a:t>
            </a:r>
            <a:r>
              <a:rPr lang="el-GR" dirty="0" smtClean="0"/>
              <a:t>β</a:t>
            </a:r>
            <a:r>
              <a:rPr lang="en-US" baseline="-25000" dirty="0" smtClean="0"/>
              <a:t>2</a:t>
            </a:r>
            <a:r>
              <a:rPr lang="en-US" dirty="0" smtClean="0"/>
              <a:t>Q</a:t>
            </a:r>
            <a:r>
              <a:rPr lang="en-US" baseline="-25000" dirty="0" smtClean="0"/>
              <a:t>2</a:t>
            </a:r>
            <a:r>
              <a:rPr lang="en-US" dirty="0" smtClean="0"/>
              <a:t>+</a:t>
            </a:r>
            <a:r>
              <a:rPr lang="el-GR" dirty="0"/>
              <a:t> </a:t>
            </a:r>
            <a:r>
              <a:rPr lang="el-GR" dirty="0" smtClean="0"/>
              <a:t>β</a:t>
            </a:r>
            <a:r>
              <a:rPr lang="en-US" baseline="-25000" dirty="0" smtClean="0"/>
              <a:t>3</a:t>
            </a:r>
            <a:r>
              <a:rPr lang="en-US" dirty="0" smtClean="0"/>
              <a:t>Q</a:t>
            </a:r>
            <a:r>
              <a:rPr lang="en-US" baseline="-25000" dirty="0" smtClean="0"/>
              <a:t>3</a:t>
            </a:r>
            <a:r>
              <a:rPr lang="en-US" dirty="0" smtClean="0"/>
              <a:t>+</a:t>
            </a:r>
            <a:r>
              <a:rPr lang="el-GR" dirty="0"/>
              <a:t> </a:t>
            </a:r>
            <a:r>
              <a:rPr lang="el-GR" dirty="0" smtClean="0"/>
              <a:t>β</a:t>
            </a:r>
            <a:r>
              <a:rPr lang="en-US" baseline="-25000" dirty="0" smtClean="0"/>
              <a:t>4</a:t>
            </a:r>
            <a:r>
              <a:rPr lang="en-US" dirty="0" smtClean="0"/>
              <a:t>X</a:t>
            </a:r>
            <a:r>
              <a:rPr lang="en-US" baseline="-25000" dirty="0" smtClean="0"/>
              <a:t>4</a:t>
            </a:r>
            <a:r>
              <a:rPr lang="en-US" dirty="0" smtClean="0"/>
              <a:t>+</a:t>
            </a:r>
            <a:r>
              <a:rPr lang="el-GR" dirty="0"/>
              <a:t> </a:t>
            </a:r>
            <a:r>
              <a:rPr lang="el-GR" dirty="0" smtClean="0"/>
              <a:t>β</a:t>
            </a:r>
            <a:r>
              <a:rPr lang="en-US" baseline="-25000" dirty="0" smtClean="0"/>
              <a:t>5</a:t>
            </a:r>
            <a:r>
              <a:rPr lang="en-US" dirty="0" smtClean="0"/>
              <a:t>Q</a:t>
            </a:r>
            <a:r>
              <a:rPr lang="en-US" baseline="-25000" dirty="0" smtClean="0"/>
              <a:t>1</a:t>
            </a:r>
            <a:r>
              <a:rPr lang="en-US" dirty="0" smtClean="0"/>
              <a:t>X</a:t>
            </a:r>
            <a:r>
              <a:rPr lang="en-US" baseline="-25000" dirty="0" smtClean="0"/>
              <a:t>4</a:t>
            </a:r>
            <a:r>
              <a:rPr lang="en-US" dirty="0" smtClean="0"/>
              <a:t>+</a:t>
            </a:r>
            <a:r>
              <a:rPr lang="el-GR" dirty="0"/>
              <a:t> </a:t>
            </a:r>
            <a:r>
              <a:rPr lang="el-GR" dirty="0" smtClean="0"/>
              <a:t>β</a:t>
            </a:r>
            <a:r>
              <a:rPr lang="en-US" baseline="-25000" dirty="0" smtClean="0"/>
              <a:t>6</a:t>
            </a:r>
            <a:r>
              <a:rPr lang="en-US" dirty="0" smtClean="0"/>
              <a:t>Q</a:t>
            </a:r>
            <a:r>
              <a:rPr lang="en-US" baseline="-25000" dirty="0" smtClean="0"/>
              <a:t>2</a:t>
            </a:r>
            <a:r>
              <a:rPr lang="en-US" dirty="0" smtClean="0"/>
              <a:t>X</a:t>
            </a:r>
            <a:r>
              <a:rPr lang="en-US" baseline="-25000" dirty="0" smtClean="0"/>
              <a:t>4</a:t>
            </a:r>
            <a:r>
              <a:rPr lang="en-US" dirty="0" smtClean="0"/>
              <a:t>+</a:t>
            </a:r>
            <a:r>
              <a:rPr lang="el-GR" dirty="0"/>
              <a:t> </a:t>
            </a:r>
            <a:r>
              <a:rPr lang="el-GR" dirty="0" smtClean="0"/>
              <a:t>β</a:t>
            </a:r>
            <a:r>
              <a:rPr lang="en-US" baseline="-25000" dirty="0" smtClean="0"/>
              <a:t>7</a:t>
            </a:r>
            <a:r>
              <a:rPr lang="en-US" dirty="0" smtClean="0"/>
              <a:t>Q</a:t>
            </a:r>
            <a:r>
              <a:rPr lang="en-US" baseline="-25000" dirty="0" smtClean="0"/>
              <a:t>3</a:t>
            </a:r>
            <a:r>
              <a:rPr lang="en-US" dirty="0" smtClean="0"/>
              <a:t>X</a:t>
            </a:r>
            <a:r>
              <a:rPr lang="en-US" baseline="-25000" dirty="0" smtClean="0"/>
              <a:t>4</a:t>
            </a:r>
            <a:endParaRPr lang="en-US" b="1" dirty="0" smtClean="0"/>
          </a:p>
          <a:p>
            <a:pPr marL="0" indent="0">
              <a:buNone/>
            </a:pPr>
            <a:r>
              <a:rPr lang="en-US" b="1" dirty="0" smtClean="0"/>
              <a:t>This model implies</a:t>
            </a:r>
            <a:r>
              <a:rPr lang="en-US" dirty="0" smtClean="0"/>
              <a:t>:</a:t>
            </a:r>
          </a:p>
          <a:p>
            <a:pPr marL="0" indent="0">
              <a:buNone/>
            </a:pPr>
            <a:r>
              <a:rPr lang="en-US" dirty="0" smtClean="0"/>
              <a:t>E(Y)=(</a:t>
            </a:r>
            <a:r>
              <a:rPr lang="el-GR" dirty="0"/>
              <a:t>β</a:t>
            </a:r>
            <a:r>
              <a:rPr lang="en-US" baseline="-25000" dirty="0"/>
              <a:t>0 </a:t>
            </a:r>
            <a:r>
              <a:rPr lang="en-US" dirty="0" smtClean="0"/>
              <a:t>+</a:t>
            </a:r>
            <a:r>
              <a:rPr lang="el-GR" dirty="0"/>
              <a:t>β</a:t>
            </a:r>
            <a:r>
              <a:rPr lang="en-US" baseline="-25000" dirty="0"/>
              <a:t>1</a:t>
            </a:r>
            <a:r>
              <a:rPr lang="en-US" dirty="0" smtClean="0"/>
              <a:t>)+(</a:t>
            </a:r>
            <a:r>
              <a:rPr lang="el-GR" dirty="0"/>
              <a:t>β</a:t>
            </a:r>
            <a:r>
              <a:rPr lang="en-US" baseline="-25000" dirty="0" smtClean="0"/>
              <a:t>4</a:t>
            </a:r>
            <a:r>
              <a:rPr lang="en-US" dirty="0" smtClean="0"/>
              <a:t>+</a:t>
            </a:r>
            <a:r>
              <a:rPr lang="el-GR" dirty="0"/>
              <a:t>β</a:t>
            </a:r>
            <a:r>
              <a:rPr lang="en-US" baseline="-25000" dirty="0"/>
              <a:t>5</a:t>
            </a:r>
            <a:r>
              <a:rPr lang="en-US" dirty="0" smtClean="0"/>
              <a:t>)X</a:t>
            </a:r>
            <a:r>
              <a:rPr lang="en-US" baseline="-25000" dirty="0" smtClean="0"/>
              <a:t>4   </a:t>
            </a:r>
            <a:r>
              <a:rPr lang="en-US" dirty="0"/>
              <a:t>in Quarter 1</a:t>
            </a:r>
          </a:p>
          <a:p>
            <a:pPr marL="0" indent="0">
              <a:buNone/>
            </a:pPr>
            <a:r>
              <a:rPr lang="en-US" dirty="0" smtClean="0"/>
              <a:t>E(Y</a:t>
            </a:r>
            <a:r>
              <a:rPr lang="en-US" dirty="0"/>
              <a:t>)= </a:t>
            </a:r>
            <a:r>
              <a:rPr lang="en-US" dirty="0" smtClean="0"/>
              <a:t>(</a:t>
            </a:r>
            <a:r>
              <a:rPr lang="el-GR" dirty="0"/>
              <a:t>β</a:t>
            </a:r>
            <a:r>
              <a:rPr lang="en-US" baseline="-25000" dirty="0"/>
              <a:t>0 </a:t>
            </a:r>
            <a:r>
              <a:rPr lang="en-US" dirty="0" smtClean="0"/>
              <a:t>+</a:t>
            </a:r>
            <a:r>
              <a:rPr lang="el-GR" dirty="0"/>
              <a:t>β</a:t>
            </a:r>
            <a:r>
              <a:rPr lang="en-US" baseline="-25000" dirty="0"/>
              <a:t>2</a:t>
            </a:r>
            <a:r>
              <a:rPr lang="en-US" dirty="0" smtClean="0"/>
              <a:t>)+(</a:t>
            </a:r>
            <a:r>
              <a:rPr lang="el-GR" dirty="0"/>
              <a:t>β</a:t>
            </a:r>
            <a:r>
              <a:rPr lang="en-US" baseline="-25000" dirty="0" smtClean="0"/>
              <a:t>4</a:t>
            </a:r>
            <a:r>
              <a:rPr lang="en-US" dirty="0" smtClean="0"/>
              <a:t>+</a:t>
            </a:r>
            <a:r>
              <a:rPr lang="el-GR" dirty="0"/>
              <a:t>β</a:t>
            </a:r>
            <a:r>
              <a:rPr lang="en-US" baseline="-25000" dirty="0"/>
              <a:t>6</a:t>
            </a:r>
            <a:r>
              <a:rPr lang="en-US" dirty="0" smtClean="0"/>
              <a:t>)X</a:t>
            </a:r>
            <a:r>
              <a:rPr lang="en-US" baseline="-25000" dirty="0" smtClean="0"/>
              <a:t>4 </a:t>
            </a:r>
            <a:r>
              <a:rPr lang="en-US" dirty="0"/>
              <a:t>in Quarter 2</a:t>
            </a:r>
          </a:p>
          <a:p>
            <a:pPr marL="0" indent="0">
              <a:buNone/>
            </a:pPr>
            <a:r>
              <a:rPr lang="en-US" dirty="0" smtClean="0"/>
              <a:t>E(Y</a:t>
            </a:r>
            <a:r>
              <a:rPr lang="en-US" dirty="0"/>
              <a:t>)= </a:t>
            </a:r>
            <a:r>
              <a:rPr lang="en-US" dirty="0" smtClean="0"/>
              <a:t>(</a:t>
            </a:r>
            <a:r>
              <a:rPr lang="el-GR" dirty="0"/>
              <a:t>β</a:t>
            </a:r>
            <a:r>
              <a:rPr lang="en-US" baseline="-25000" dirty="0"/>
              <a:t>0 </a:t>
            </a:r>
            <a:r>
              <a:rPr lang="en-US" dirty="0" smtClean="0"/>
              <a:t>+</a:t>
            </a:r>
            <a:r>
              <a:rPr lang="el-GR" dirty="0"/>
              <a:t>β</a:t>
            </a:r>
            <a:r>
              <a:rPr lang="en-US" baseline="-25000" dirty="0"/>
              <a:t>3</a:t>
            </a:r>
            <a:r>
              <a:rPr lang="en-US" dirty="0" smtClean="0"/>
              <a:t>)+(</a:t>
            </a:r>
            <a:r>
              <a:rPr lang="el-GR" dirty="0"/>
              <a:t>β</a:t>
            </a:r>
            <a:r>
              <a:rPr lang="en-US" baseline="-25000" dirty="0" smtClean="0"/>
              <a:t>4</a:t>
            </a:r>
            <a:r>
              <a:rPr lang="en-US" dirty="0" smtClean="0"/>
              <a:t>+</a:t>
            </a:r>
            <a:r>
              <a:rPr lang="el-GR" dirty="0"/>
              <a:t>β</a:t>
            </a:r>
            <a:r>
              <a:rPr lang="en-US" baseline="-25000" dirty="0"/>
              <a:t>7</a:t>
            </a:r>
            <a:r>
              <a:rPr lang="en-US" dirty="0" smtClean="0"/>
              <a:t>)X</a:t>
            </a:r>
            <a:r>
              <a:rPr lang="en-US" baseline="-25000" dirty="0" smtClean="0"/>
              <a:t>4 </a:t>
            </a:r>
            <a:r>
              <a:rPr lang="en-US" dirty="0"/>
              <a:t>in Quarter 3</a:t>
            </a:r>
          </a:p>
          <a:p>
            <a:pPr marL="0" indent="0">
              <a:buNone/>
            </a:pPr>
            <a:r>
              <a:rPr lang="en-US" dirty="0" smtClean="0"/>
              <a:t>E(Y</a:t>
            </a:r>
            <a:r>
              <a:rPr lang="en-US" dirty="0"/>
              <a:t>)= </a:t>
            </a:r>
            <a:r>
              <a:rPr lang="en-US" dirty="0" smtClean="0"/>
              <a:t>(</a:t>
            </a:r>
            <a:r>
              <a:rPr lang="el-GR" dirty="0"/>
              <a:t>β</a:t>
            </a:r>
            <a:r>
              <a:rPr lang="en-US" baseline="-25000" dirty="0"/>
              <a:t>0</a:t>
            </a:r>
            <a:r>
              <a:rPr lang="en-US" dirty="0" smtClean="0"/>
              <a:t>)+</a:t>
            </a:r>
            <a:r>
              <a:rPr lang="el-GR" dirty="0"/>
              <a:t>β</a:t>
            </a:r>
            <a:r>
              <a:rPr lang="en-US" baseline="-25000" dirty="0"/>
              <a:t>4</a:t>
            </a:r>
            <a:r>
              <a:rPr lang="en-US" dirty="0" smtClean="0"/>
              <a:t>X</a:t>
            </a:r>
            <a:r>
              <a:rPr lang="en-US" baseline="-25000" dirty="0" smtClean="0"/>
              <a:t>4   </a:t>
            </a:r>
            <a:r>
              <a:rPr lang="en-US" dirty="0"/>
              <a:t>in Quarter 4</a:t>
            </a:r>
          </a:p>
          <a:p>
            <a:pPr marL="0" indent="0">
              <a:buNone/>
            </a:pPr>
            <a:endParaRPr lang="en-US" dirty="0"/>
          </a:p>
        </p:txBody>
      </p:sp>
      <p:sp>
        <p:nvSpPr>
          <p:cNvPr id="4" name="Title 1"/>
          <p:cNvSpPr txBox="1">
            <a:spLocks/>
          </p:cNvSpPr>
          <p:nvPr/>
        </p:nvSpPr>
        <p:spPr>
          <a:xfrm>
            <a:off x="609600" y="304800"/>
            <a:ext cx="8229600" cy="1252728"/>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MODELS </a:t>
            </a:r>
            <a:r>
              <a:rPr lang="en-US" smtClean="0"/>
              <a:t>WITH BOTH </a:t>
            </a:r>
            <a:r>
              <a:rPr lang="en-US" dirty="0" smtClean="0"/>
              <a:t>QUANTITATIVE AND QUALITATIVE PREDICTORS</a:t>
            </a:r>
            <a:endParaRPr lang="en-US" dirty="0"/>
          </a:p>
        </p:txBody>
      </p:sp>
      <p:sp>
        <p:nvSpPr>
          <p:cNvPr id="2" name="TextBox 1"/>
          <p:cNvSpPr txBox="1"/>
          <p:nvPr/>
        </p:nvSpPr>
        <p:spPr>
          <a:xfrm>
            <a:off x="265889" y="5174012"/>
            <a:ext cx="3977804" cy="1200329"/>
          </a:xfrm>
          <a:prstGeom prst="rect">
            <a:avLst/>
          </a:prstGeom>
          <a:noFill/>
        </p:spPr>
        <p:txBody>
          <a:bodyPr wrap="square" rtlCol="0">
            <a:spAutoFit/>
          </a:bodyPr>
          <a:lstStyle/>
          <a:p>
            <a:r>
              <a:rPr lang="en-US" sz="2400" dirty="0" smtClean="0">
                <a:solidFill>
                  <a:schemeClr val="tx2"/>
                </a:solidFill>
              </a:rPr>
              <a:t>*Note that both the slope and the intercept can be different for each quarter.</a:t>
            </a:r>
            <a:endParaRPr lang="en-US" sz="2400" dirty="0">
              <a:solidFill>
                <a:schemeClr val="tx2"/>
              </a:solidFill>
            </a:endParaRPr>
          </a:p>
        </p:txBody>
      </p:sp>
      <p:pic>
        <p:nvPicPr>
          <p:cNvPr id="8" name="Picture 7"/>
          <p:cNvPicPr>
            <a:picLocks noChangeAspect="1"/>
          </p:cNvPicPr>
          <p:nvPr/>
        </p:nvPicPr>
        <p:blipFill>
          <a:blip r:embed="rId3"/>
          <a:stretch>
            <a:fillRect/>
          </a:stretch>
        </p:blipFill>
        <p:spPr>
          <a:xfrm>
            <a:off x="4800600" y="3352800"/>
            <a:ext cx="4048913" cy="3395926"/>
          </a:xfrm>
          <a:prstGeom prst="rect">
            <a:avLst/>
          </a:prstGeom>
        </p:spPr>
      </p:pic>
    </p:spTree>
    <p:extLst>
      <p:ext uri="{BB962C8B-B14F-4D97-AF65-F5344CB8AC3E}">
        <p14:creationId xmlns:p14="http://schemas.microsoft.com/office/powerpoint/2010/main" val="40278754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1219200"/>
            <a:ext cx="7065857" cy="5486400"/>
          </a:xfrm>
          <a:prstGeom prst="rect">
            <a:avLst/>
          </a:prstGeom>
        </p:spPr>
      </p:pic>
      <p:sp>
        <p:nvSpPr>
          <p:cNvPr id="3" name="TextBox 2"/>
          <p:cNvSpPr txBox="1"/>
          <p:nvPr/>
        </p:nvSpPr>
        <p:spPr>
          <a:xfrm>
            <a:off x="2568024" y="228600"/>
            <a:ext cx="3911007" cy="523220"/>
          </a:xfrm>
          <a:prstGeom prst="rect">
            <a:avLst/>
          </a:prstGeom>
          <a:noFill/>
        </p:spPr>
        <p:txBody>
          <a:bodyPr wrap="none" rtlCol="0">
            <a:spAutoFit/>
          </a:bodyPr>
          <a:lstStyle/>
          <a:p>
            <a:r>
              <a:rPr lang="en-US" sz="2800" dirty="0" smtClean="0">
                <a:solidFill>
                  <a:schemeClr val="bg1"/>
                </a:solidFill>
              </a:rPr>
              <a:t>Create Product Variables</a:t>
            </a:r>
            <a:endParaRPr lang="en-US" sz="2800" dirty="0">
              <a:solidFill>
                <a:schemeClr val="bg1"/>
              </a:solidFill>
            </a:endParaRPr>
          </a:p>
        </p:txBody>
      </p:sp>
    </p:spTree>
    <p:extLst>
      <p:ext uri="{BB962C8B-B14F-4D97-AF65-F5344CB8AC3E}">
        <p14:creationId xmlns:p14="http://schemas.microsoft.com/office/powerpoint/2010/main" val="26974777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3404" y="914400"/>
            <a:ext cx="8736845" cy="5791200"/>
          </a:xfrm>
          <a:prstGeom prst="rect">
            <a:avLst/>
          </a:prstGeom>
        </p:spPr>
      </p:pic>
      <p:sp>
        <p:nvSpPr>
          <p:cNvPr id="3" name="TextBox 2"/>
          <p:cNvSpPr txBox="1"/>
          <p:nvPr/>
        </p:nvSpPr>
        <p:spPr>
          <a:xfrm>
            <a:off x="2966407" y="228600"/>
            <a:ext cx="3050835" cy="523220"/>
          </a:xfrm>
          <a:prstGeom prst="rect">
            <a:avLst/>
          </a:prstGeom>
          <a:noFill/>
        </p:spPr>
        <p:txBody>
          <a:bodyPr wrap="none" rtlCol="0">
            <a:spAutoFit/>
          </a:bodyPr>
          <a:lstStyle/>
          <a:p>
            <a:r>
              <a:rPr lang="en-US" sz="2800" dirty="0" smtClean="0">
                <a:solidFill>
                  <a:schemeClr val="bg1"/>
                </a:solidFill>
              </a:rPr>
              <a:t>Regression Results</a:t>
            </a:r>
            <a:endParaRPr lang="en-US" sz="2800" dirty="0">
              <a:solidFill>
                <a:schemeClr val="bg1"/>
              </a:solidFill>
            </a:endParaRPr>
          </a:p>
        </p:txBody>
      </p:sp>
      <p:sp>
        <p:nvSpPr>
          <p:cNvPr id="4" name="TextBox 3"/>
          <p:cNvSpPr txBox="1"/>
          <p:nvPr/>
        </p:nvSpPr>
        <p:spPr>
          <a:xfrm>
            <a:off x="6172200" y="1524000"/>
            <a:ext cx="2307049" cy="1569660"/>
          </a:xfrm>
          <a:prstGeom prst="rect">
            <a:avLst/>
          </a:prstGeom>
          <a:noFill/>
        </p:spPr>
        <p:txBody>
          <a:bodyPr wrap="square" rtlCol="0">
            <a:spAutoFit/>
          </a:bodyPr>
          <a:lstStyle/>
          <a:p>
            <a:pPr algn="ctr"/>
            <a:r>
              <a:rPr lang="en-US" sz="2400" dirty="0" smtClean="0">
                <a:solidFill>
                  <a:schemeClr val="tx2"/>
                </a:solidFill>
              </a:rPr>
              <a:t>*Note that both intercepts and slopes are different</a:t>
            </a:r>
            <a:r>
              <a:rPr lang="en-US" dirty="0" smtClean="0">
                <a:solidFill>
                  <a:schemeClr val="tx2"/>
                </a:solidFill>
              </a:rPr>
              <a:t>. </a:t>
            </a:r>
            <a:endParaRPr lang="en-US" dirty="0">
              <a:solidFill>
                <a:schemeClr val="tx2"/>
              </a:solidFill>
            </a:endParaRPr>
          </a:p>
        </p:txBody>
      </p:sp>
    </p:spTree>
    <p:extLst>
      <p:ext uri="{BB962C8B-B14F-4D97-AF65-F5344CB8AC3E}">
        <p14:creationId xmlns:p14="http://schemas.microsoft.com/office/powerpoint/2010/main" val="27936294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228600"/>
            <a:ext cx="8823249" cy="1231106"/>
          </a:xfrm>
          <a:prstGeom prst="rect">
            <a:avLst/>
          </a:prstGeom>
          <a:noFill/>
        </p:spPr>
        <p:txBody>
          <a:bodyPr wrap="none" rtlCol="0">
            <a:spAutoFit/>
          </a:bodyPr>
          <a:lstStyle/>
          <a:p>
            <a:pPr algn="ctr"/>
            <a:r>
              <a:rPr lang="en-US" sz="2800" dirty="0" smtClean="0">
                <a:solidFill>
                  <a:schemeClr val="bg1"/>
                </a:solidFill>
              </a:rPr>
              <a:t>Does </a:t>
            </a:r>
            <a:r>
              <a:rPr lang="en-US" sz="2800" dirty="0">
                <a:solidFill>
                  <a:schemeClr val="bg1"/>
                </a:solidFill>
              </a:rPr>
              <a:t>this differ from running four separate regressions</a:t>
            </a:r>
            <a:r>
              <a:rPr lang="en-US" sz="2800" dirty="0" smtClean="0">
                <a:solidFill>
                  <a:schemeClr val="bg1"/>
                </a:solidFill>
              </a:rPr>
              <a:t>?</a:t>
            </a:r>
          </a:p>
          <a:p>
            <a:pPr algn="ctr"/>
            <a:r>
              <a:rPr lang="en-US" sz="2800" dirty="0" smtClean="0">
                <a:solidFill>
                  <a:schemeClr val="bg1"/>
                </a:solidFill>
              </a:rPr>
              <a:t> (apply filter for quarter 2)</a:t>
            </a:r>
            <a:endParaRPr lang="en-US" sz="2800" dirty="0">
              <a:solidFill>
                <a:schemeClr val="bg1"/>
              </a:solidFill>
            </a:endParaRPr>
          </a:p>
          <a:p>
            <a:endParaRPr lang="en-US" dirty="0">
              <a:solidFill>
                <a:schemeClr val="bg1"/>
              </a:solidFill>
            </a:endParaRPr>
          </a:p>
        </p:txBody>
      </p:sp>
      <p:pic>
        <p:nvPicPr>
          <p:cNvPr id="5" name="Picture 4"/>
          <p:cNvPicPr>
            <a:picLocks noChangeAspect="1"/>
          </p:cNvPicPr>
          <p:nvPr/>
        </p:nvPicPr>
        <p:blipFill>
          <a:blip r:embed="rId2"/>
          <a:stretch>
            <a:fillRect/>
          </a:stretch>
        </p:blipFill>
        <p:spPr>
          <a:xfrm>
            <a:off x="762000" y="1612106"/>
            <a:ext cx="7204498" cy="5128458"/>
          </a:xfrm>
          <a:prstGeom prst="rect">
            <a:avLst/>
          </a:prstGeom>
        </p:spPr>
      </p:pic>
    </p:spTree>
    <p:extLst>
      <p:ext uri="{BB962C8B-B14F-4D97-AF65-F5344CB8AC3E}">
        <p14:creationId xmlns:p14="http://schemas.microsoft.com/office/powerpoint/2010/main" val="10805042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0707" y="200727"/>
            <a:ext cx="5950668" cy="523220"/>
          </a:xfrm>
          <a:prstGeom prst="rect">
            <a:avLst/>
          </a:prstGeom>
          <a:noFill/>
        </p:spPr>
        <p:txBody>
          <a:bodyPr wrap="none" rtlCol="0">
            <a:spAutoFit/>
          </a:bodyPr>
          <a:lstStyle/>
          <a:p>
            <a:r>
              <a:rPr lang="en-US" sz="2800" b="1" dirty="0" smtClean="0">
                <a:solidFill>
                  <a:schemeClr val="bg1"/>
                </a:solidFill>
              </a:rPr>
              <a:t>Run separate </a:t>
            </a:r>
            <a:r>
              <a:rPr lang="en-US" sz="2800" b="1" dirty="0">
                <a:solidFill>
                  <a:schemeClr val="bg1"/>
                </a:solidFill>
              </a:rPr>
              <a:t>regression </a:t>
            </a:r>
            <a:r>
              <a:rPr lang="en-US" sz="2800" b="1" dirty="0" smtClean="0">
                <a:solidFill>
                  <a:schemeClr val="bg1"/>
                </a:solidFill>
              </a:rPr>
              <a:t>for </a:t>
            </a:r>
            <a:r>
              <a:rPr lang="en-US" sz="2800" b="1" dirty="0">
                <a:solidFill>
                  <a:schemeClr val="bg1"/>
                </a:solidFill>
              </a:rPr>
              <a:t>quarter 2</a:t>
            </a:r>
            <a:endParaRPr lang="en-US" sz="2800" dirty="0">
              <a:solidFill>
                <a:schemeClr val="bg1"/>
              </a:solidFill>
            </a:endParaRPr>
          </a:p>
        </p:txBody>
      </p:sp>
      <p:pic>
        <p:nvPicPr>
          <p:cNvPr id="3" name="Picture 2"/>
          <p:cNvPicPr>
            <a:picLocks noChangeAspect="1"/>
          </p:cNvPicPr>
          <p:nvPr/>
        </p:nvPicPr>
        <p:blipFill>
          <a:blip r:embed="rId2"/>
          <a:stretch>
            <a:fillRect/>
          </a:stretch>
        </p:blipFill>
        <p:spPr>
          <a:xfrm>
            <a:off x="228600" y="1066800"/>
            <a:ext cx="8834882" cy="4114800"/>
          </a:xfrm>
          <a:prstGeom prst="rect">
            <a:avLst/>
          </a:prstGeom>
        </p:spPr>
      </p:pic>
      <p:sp>
        <p:nvSpPr>
          <p:cNvPr id="4" name="TextBox 3"/>
          <p:cNvSpPr txBox="1"/>
          <p:nvPr/>
        </p:nvSpPr>
        <p:spPr>
          <a:xfrm>
            <a:off x="58183" y="5626811"/>
            <a:ext cx="8991600" cy="461665"/>
          </a:xfrm>
          <a:prstGeom prst="rect">
            <a:avLst/>
          </a:prstGeom>
          <a:noFill/>
        </p:spPr>
        <p:txBody>
          <a:bodyPr wrap="square" rtlCol="0">
            <a:spAutoFit/>
          </a:bodyPr>
          <a:lstStyle/>
          <a:p>
            <a:r>
              <a:rPr lang="en-US" sz="2400" dirty="0" smtClean="0">
                <a:solidFill>
                  <a:schemeClr val="tx2"/>
                </a:solidFill>
              </a:rPr>
              <a:t>*Note that B</a:t>
            </a:r>
            <a:r>
              <a:rPr lang="en-US" sz="2400" baseline="-25000" dirty="0" smtClean="0">
                <a:solidFill>
                  <a:schemeClr val="tx2"/>
                </a:solidFill>
              </a:rPr>
              <a:t>0</a:t>
            </a:r>
            <a:r>
              <a:rPr lang="en-US" sz="2400" dirty="0" smtClean="0">
                <a:solidFill>
                  <a:schemeClr val="tx2"/>
                </a:solidFill>
              </a:rPr>
              <a:t> + B</a:t>
            </a:r>
            <a:r>
              <a:rPr lang="en-US" sz="2400" baseline="-25000" dirty="0" smtClean="0">
                <a:solidFill>
                  <a:schemeClr val="tx2"/>
                </a:solidFill>
              </a:rPr>
              <a:t>2</a:t>
            </a:r>
            <a:r>
              <a:rPr lang="en-US" sz="2400" dirty="0" smtClean="0">
                <a:solidFill>
                  <a:schemeClr val="tx2"/>
                </a:solidFill>
              </a:rPr>
              <a:t> = .526  - .216 = .310 and B</a:t>
            </a:r>
            <a:r>
              <a:rPr lang="en-US" sz="2400" baseline="-25000" dirty="0" smtClean="0">
                <a:solidFill>
                  <a:schemeClr val="tx2"/>
                </a:solidFill>
              </a:rPr>
              <a:t>4</a:t>
            </a:r>
            <a:r>
              <a:rPr lang="en-US" sz="2400" dirty="0" smtClean="0">
                <a:solidFill>
                  <a:schemeClr val="tx2"/>
                </a:solidFill>
              </a:rPr>
              <a:t> +B</a:t>
            </a:r>
            <a:r>
              <a:rPr lang="en-US" sz="2400" baseline="-25000" dirty="0" smtClean="0">
                <a:solidFill>
                  <a:schemeClr val="tx2"/>
                </a:solidFill>
              </a:rPr>
              <a:t>6</a:t>
            </a:r>
            <a:r>
              <a:rPr lang="en-US" sz="2400" dirty="0" smtClean="0">
                <a:solidFill>
                  <a:schemeClr val="tx2"/>
                </a:solidFill>
              </a:rPr>
              <a:t> = -.004 + .034 = .030</a:t>
            </a:r>
            <a:endParaRPr lang="en-US" sz="2400" dirty="0">
              <a:solidFill>
                <a:schemeClr val="tx2"/>
              </a:solidFill>
            </a:endParaRPr>
          </a:p>
        </p:txBody>
      </p:sp>
    </p:spTree>
    <p:extLst>
      <p:ext uri="{BB962C8B-B14F-4D97-AF65-F5344CB8AC3E}">
        <p14:creationId xmlns:p14="http://schemas.microsoft.com/office/powerpoint/2010/main" val="40707348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86800" cy="1231106"/>
          </a:xfrm>
          <a:prstGeom prst="rect">
            <a:avLst/>
          </a:prstGeom>
          <a:noFill/>
        </p:spPr>
        <p:txBody>
          <a:bodyPr wrap="square" rtlCol="0">
            <a:spAutoFit/>
          </a:bodyPr>
          <a:lstStyle/>
          <a:p>
            <a:pPr algn="ctr"/>
            <a:r>
              <a:rPr lang="en-US" sz="2800" b="1" dirty="0" smtClean="0">
                <a:solidFill>
                  <a:schemeClr val="bg1"/>
                </a:solidFill>
              </a:rPr>
              <a:t>How to visually </a:t>
            </a:r>
            <a:r>
              <a:rPr lang="en-US" sz="2800" b="1" dirty="0">
                <a:solidFill>
                  <a:schemeClr val="bg1"/>
                </a:solidFill>
              </a:rPr>
              <a:t>check to see if it may be </a:t>
            </a:r>
            <a:r>
              <a:rPr lang="en-US" sz="2800" b="1" dirty="0" smtClean="0">
                <a:solidFill>
                  <a:schemeClr val="bg1"/>
                </a:solidFill>
              </a:rPr>
              <a:t>necessary</a:t>
            </a:r>
          </a:p>
          <a:p>
            <a:pPr algn="ctr"/>
            <a:r>
              <a:rPr lang="en-US" sz="2800" b="1" dirty="0" smtClean="0">
                <a:solidFill>
                  <a:schemeClr val="bg1"/>
                </a:solidFill>
              </a:rPr>
              <a:t> </a:t>
            </a:r>
            <a:r>
              <a:rPr lang="en-US" sz="2800" b="1" dirty="0">
                <a:solidFill>
                  <a:schemeClr val="bg1"/>
                </a:solidFill>
              </a:rPr>
              <a:t>to add an interaction </a:t>
            </a:r>
            <a:r>
              <a:rPr lang="en-US" sz="2800" b="1" dirty="0" smtClean="0">
                <a:solidFill>
                  <a:schemeClr val="bg1"/>
                </a:solidFill>
              </a:rPr>
              <a:t>term</a:t>
            </a:r>
            <a:endParaRPr lang="en-US" sz="2800" b="1" dirty="0">
              <a:solidFill>
                <a:schemeClr val="bg1"/>
              </a:solidFill>
            </a:endParaRPr>
          </a:p>
          <a:p>
            <a:endParaRPr lang="en-US" dirty="0">
              <a:solidFill>
                <a:schemeClr val="bg1"/>
              </a:solidFill>
            </a:endParaRPr>
          </a:p>
        </p:txBody>
      </p:sp>
      <p:pic>
        <p:nvPicPr>
          <p:cNvPr id="3" name="Picture 2"/>
          <p:cNvPicPr>
            <a:picLocks noChangeAspect="1"/>
          </p:cNvPicPr>
          <p:nvPr/>
        </p:nvPicPr>
        <p:blipFill>
          <a:blip r:embed="rId2"/>
          <a:stretch>
            <a:fillRect/>
          </a:stretch>
        </p:blipFill>
        <p:spPr>
          <a:xfrm>
            <a:off x="609600" y="1219201"/>
            <a:ext cx="7745188" cy="5620966"/>
          </a:xfrm>
          <a:prstGeom prst="rect">
            <a:avLst/>
          </a:prstGeom>
        </p:spPr>
      </p:pic>
    </p:spTree>
    <p:extLst>
      <p:ext uri="{BB962C8B-B14F-4D97-AF65-F5344CB8AC3E}">
        <p14:creationId xmlns:p14="http://schemas.microsoft.com/office/powerpoint/2010/main" val="37678420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47800" y="1002317"/>
            <a:ext cx="6802715" cy="5818394"/>
          </a:xfrm>
          <a:prstGeom prst="rect">
            <a:avLst/>
          </a:prstGeom>
        </p:spPr>
      </p:pic>
      <p:sp>
        <p:nvSpPr>
          <p:cNvPr id="3" name="TextBox 2"/>
          <p:cNvSpPr txBox="1"/>
          <p:nvPr/>
        </p:nvSpPr>
        <p:spPr>
          <a:xfrm>
            <a:off x="609600" y="301375"/>
            <a:ext cx="7951216" cy="523220"/>
          </a:xfrm>
          <a:prstGeom prst="rect">
            <a:avLst/>
          </a:prstGeom>
          <a:noFill/>
        </p:spPr>
        <p:txBody>
          <a:bodyPr wrap="none" rtlCol="0">
            <a:spAutoFit/>
          </a:bodyPr>
          <a:lstStyle/>
          <a:p>
            <a:r>
              <a:rPr lang="en-US" sz="2800" dirty="0" smtClean="0">
                <a:solidFill>
                  <a:schemeClr val="bg1"/>
                </a:solidFill>
              </a:rPr>
              <a:t>Do the lines for each quarter have the same slopes?</a:t>
            </a:r>
            <a:endParaRPr lang="en-US" sz="2800" dirty="0">
              <a:solidFill>
                <a:schemeClr val="bg1"/>
              </a:solidFill>
            </a:endParaRPr>
          </a:p>
        </p:txBody>
      </p:sp>
    </p:spTree>
    <p:extLst>
      <p:ext uri="{BB962C8B-B14F-4D97-AF65-F5344CB8AC3E}">
        <p14:creationId xmlns:p14="http://schemas.microsoft.com/office/powerpoint/2010/main" val="23052378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BUILDING EXAMPLE</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96460431"/>
              </p:ext>
            </p:extLst>
          </p:nvPr>
        </p:nvGraphicFramePr>
        <p:xfrm>
          <a:off x="381000" y="2133600"/>
          <a:ext cx="3191034" cy="3714750"/>
        </p:xfrm>
        <a:graphic>
          <a:graphicData uri="http://schemas.openxmlformats.org/drawingml/2006/table">
            <a:tbl>
              <a:tblPr firstRow="1" firstCol="1" bandRow="1" bandCol="1">
                <a:tableStyleId>{69012ECD-51FC-41F1-AA8D-1B2483CD663E}</a:tableStyleId>
              </a:tblPr>
              <a:tblGrid>
                <a:gridCol w="1216144">
                  <a:extLst>
                    <a:ext uri="{9D8B030D-6E8A-4147-A177-3AD203B41FA5}">
                      <a16:colId xmlns:a16="http://schemas.microsoft.com/office/drawing/2014/main" val="20000"/>
                    </a:ext>
                  </a:extLst>
                </a:gridCol>
                <a:gridCol w="772198">
                  <a:extLst>
                    <a:ext uri="{9D8B030D-6E8A-4147-A177-3AD203B41FA5}">
                      <a16:colId xmlns:a16="http://schemas.microsoft.com/office/drawing/2014/main" val="20001"/>
                    </a:ext>
                  </a:extLst>
                </a:gridCol>
                <a:gridCol w="1202692">
                  <a:extLst>
                    <a:ext uri="{9D8B030D-6E8A-4147-A177-3AD203B41FA5}">
                      <a16:colId xmlns:a16="http://schemas.microsoft.com/office/drawing/2014/main" val="20002"/>
                    </a:ext>
                  </a:extLst>
                </a:gridCol>
              </a:tblGrid>
              <a:tr h="371475">
                <a:tc>
                  <a:txBody>
                    <a:bodyPr/>
                    <a:lstStyle/>
                    <a:p>
                      <a:pPr marL="0" marR="0" algn="ctr">
                        <a:spcBef>
                          <a:spcPts val="0"/>
                        </a:spcBef>
                        <a:spcAft>
                          <a:spcPts val="0"/>
                        </a:spcAft>
                      </a:pPr>
                      <a:r>
                        <a:rPr lang="en-US" sz="1600" dirty="0">
                          <a:effectLst/>
                        </a:rPr>
                        <a:t>income</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age</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educ</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0"/>
                  </a:ext>
                </a:extLst>
              </a:tr>
              <a:tr h="371475">
                <a:tc>
                  <a:txBody>
                    <a:bodyPr/>
                    <a:lstStyle/>
                    <a:p>
                      <a:pPr marL="0" marR="0" algn="ctr">
                        <a:spcBef>
                          <a:spcPts val="0"/>
                        </a:spcBef>
                        <a:spcAft>
                          <a:spcPts val="0"/>
                        </a:spcAft>
                      </a:pPr>
                      <a:r>
                        <a:rPr lang="en-US" sz="1600">
                          <a:effectLst/>
                        </a:rPr>
                        <a:t>20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&lt;HS</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1"/>
                  </a:ext>
                </a:extLst>
              </a:tr>
              <a:tr h="371475">
                <a:tc>
                  <a:txBody>
                    <a:bodyPr/>
                    <a:lstStyle/>
                    <a:p>
                      <a:pPr marL="0" marR="0" algn="ctr">
                        <a:spcBef>
                          <a:spcPts val="0"/>
                        </a:spcBef>
                        <a:spcAft>
                          <a:spcPts val="0"/>
                        </a:spcAft>
                      </a:pPr>
                      <a:r>
                        <a:rPr lang="en-US" sz="1600">
                          <a:effectLst/>
                        </a:rPr>
                        <a:t>25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35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&lt;HS</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2"/>
                  </a:ext>
                </a:extLst>
              </a:tr>
              <a:tr h="371475">
                <a:tc>
                  <a:txBody>
                    <a:bodyPr/>
                    <a:lstStyle/>
                    <a:p>
                      <a:pPr marL="0" marR="0" algn="ctr">
                        <a:spcBef>
                          <a:spcPts val="0"/>
                        </a:spcBef>
                        <a:spcAft>
                          <a:spcPts val="0"/>
                        </a:spcAft>
                      </a:pPr>
                      <a:r>
                        <a:rPr lang="en-US" sz="1600">
                          <a:effectLst/>
                        </a:rPr>
                        <a:t>30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45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&lt;HS</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3"/>
                  </a:ext>
                </a:extLst>
              </a:tr>
              <a:tr h="371475">
                <a:tc>
                  <a:txBody>
                    <a:bodyPr/>
                    <a:lstStyle/>
                    <a:p>
                      <a:pPr marL="0" marR="0" algn="ctr">
                        <a:spcBef>
                          <a:spcPts val="0"/>
                        </a:spcBef>
                        <a:spcAft>
                          <a:spcPts val="0"/>
                        </a:spcAft>
                      </a:pPr>
                      <a:r>
                        <a:rPr lang="en-US" sz="1600">
                          <a:effectLst/>
                        </a:rPr>
                        <a:t>25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HS</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4"/>
                  </a:ext>
                </a:extLst>
              </a:tr>
              <a:tr h="371475">
                <a:tc>
                  <a:txBody>
                    <a:bodyPr/>
                    <a:lstStyle/>
                    <a:p>
                      <a:pPr marL="0" marR="0" algn="ctr">
                        <a:spcBef>
                          <a:spcPts val="0"/>
                        </a:spcBef>
                        <a:spcAft>
                          <a:spcPts val="0"/>
                        </a:spcAft>
                      </a:pPr>
                      <a:r>
                        <a:rPr lang="en-US" sz="1600">
                          <a:effectLst/>
                        </a:rPr>
                        <a:t>35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35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HS</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5"/>
                  </a:ext>
                </a:extLst>
              </a:tr>
              <a:tr h="371475">
                <a:tc>
                  <a:txBody>
                    <a:bodyPr/>
                    <a:lstStyle/>
                    <a:p>
                      <a:pPr marL="0" marR="0" algn="ctr">
                        <a:spcBef>
                          <a:spcPts val="0"/>
                        </a:spcBef>
                        <a:spcAft>
                          <a:spcPts val="0"/>
                        </a:spcAft>
                      </a:pPr>
                      <a:r>
                        <a:rPr lang="en-US" sz="1600">
                          <a:effectLst/>
                        </a:rPr>
                        <a:t>45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45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HS</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6"/>
                  </a:ext>
                </a:extLst>
              </a:tr>
              <a:tr h="371475">
                <a:tc>
                  <a:txBody>
                    <a:bodyPr/>
                    <a:lstStyle/>
                    <a:p>
                      <a:pPr marL="0" marR="0" algn="ctr">
                        <a:spcBef>
                          <a:spcPts val="0"/>
                        </a:spcBef>
                        <a:spcAft>
                          <a:spcPts val="0"/>
                        </a:spcAft>
                      </a:pPr>
                      <a:r>
                        <a:rPr lang="en-US" sz="1600">
                          <a:effectLst/>
                        </a:rPr>
                        <a:t>30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&gt;HS</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7"/>
                  </a:ext>
                </a:extLst>
              </a:tr>
              <a:tr h="371475">
                <a:tc>
                  <a:txBody>
                    <a:bodyPr/>
                    <a:lstStyle/>
                    <a:p>
                      <a:pPr marL="0" marR="0" algn="ctr">
                        <a:spcBef>
                          <a:spcPts val="0"/>
                        </a:spcBef>
                        <a:spcAft>
                          <a:spcPts val="0"/>
                        </a:spcAft>
                      </a:pPr>
                      <a:r>
                        <a:rPr lang="en-US" sz="1600">
                          <a:effectLst/>
                        </a:rPr>
                        <a:t>50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35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&gt;HS</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8"/>
                  </a:ext>
                </a:extLst>
              </a:tr>
              <a:tr h="371475">
                <a:tc>
                  <a:txBody>
                    <a:bodyPr/>
                    <a:lstStyle/>
                    <a:p>
                      <a:pPr marL="0" marR="0" algn="ctr">
                        <a:spcBef>
                          <a:spcPts val="0"/>
                        </a:spcBef>
                        <a:spcAft>
                          <a:spcPts val="0"/>
                        </a:spcAft>
                      </a:pPr>
                      <a:r>
                        <a:rPr lang="en-US" sz="1600">
                          <a:effectLst/>
                        </a:rPr>
                        <a:t>70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45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&gt;HS</a:t>
                      </a:r>
                      <a:endParaRPr lang="en-US" sz="1000" dirty="0">
                        <a:effectLst/>
                        <a:latin typeface="Times New Roman"/>
                        <a:ea typeface="Times New Roman"/>
                      </a:endParaRPr>
                    </a:p>
                  </a:txBody>
                  <a:tcPr marL="68580" marR="68580" marT="0" marB="0"/>
                </a:tc>
                <a:extLst>
                  <a:ext uri="{0D108BD9-81ED-4DB2-BD59-A6C34878D82A}">
                    <a16:rowId xmlns:a16="http://schemas.microsoft.com/office/drawing/2014/main" val="10009"/>
                  </a:ext>
                </a:extLst>
              </a:tr>
            </a:tbl>
          </a:graphicData>
        </a:graphic>
      </p:graphicFrame>
      <p:sp>
        <p:nvSpPr>
          <p:cNvPr id="4" name="Content Placeholder 1"/>
          <p:cNvSpPr txBox="1">
            <a:spLocks/>
          </p:cNvSpPr>
          <p:nvPr/>
        </p:nvSpPr>
        <p:spPr>
          <a:xfrm>
            <a:off x="4038600" y="2667000"/>
            <a:ext cx="4953000" cy="4038600"/>
          </a:xfrm>
          <a:prstGeom prst="rect">
            <a:avLst/>
          </a:prstGeom>
        </p:spPr>
        <p:txBody>
          <a:bodyPr>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r>
              <a:rPr lang="en-US" b="1" dirty="0" smtClean="0"/>
              <a:t>Is it possible to build a model which has an R</a:t>
            </a:r>
            <a:r>
              <a:rPr lang="en-US" b="1" dirty="0" smtClean="0">
                <a:latin typeface="Calibri"/>
              </a:rPr>
              <a:t>²</a:t>
            </a:r>
            <a:r>
              <a:rPr lang="en-US" b="1" dirty="0" smtClean="0"/>
              <a:t> of 1.00 for this data? What is the model? </a:t>
            </a:r>
          </a:p>
          <a:p>
            <a:endParaRPr lang="en-US" b="1" dirty="0"/>
          </a:p>
          <a:p>
            <a:r>
              <a:rPr lang="en-US" b="1" dirty="0" smtClean="0"/>
              <a:t>Hint: </a:t>
            </a:r>
            <a:r>
              <a:rPr lang="en-US" dirty="0" smtClean="0"/>
              <a:t>Plot income versus age for the three education levels. File name is </a:t>
            </a:r>
            <a:r>
              <a:rPr lang="en-US" dirty="0" err="1" smtClean="0"/>
              <a:t>PerfectModel</a:t>
            </a:r>
            <a:r>
              <a:rPr lang="en-US" dirty="0" smtClean="0"/>
              <a:t>.</a:t>
            </a:r>
          </a:p>
        </p:txBody>
      </p:sp>
    </p:spTree>
    <p:extLst>
      <p:ext uri="{BB962C8B-B14F-4D97-AF65-F5344CB8AC3E}">
        <p14:creationId xmlns:p14="http://schemas.microsoft.com/office/powerpoint/2010/main" val="34817541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1295400"/>
            <a:ext cx="7411388" cy="5381157"/>
          </a:xfrm>
          <a:prstGeom prst="rect">
            <a:avLst/>
          </a:prstGeom>
        </p:spPr>
      </p:pic>
      <p:sp>
        <p:nvSpPr>
          <p:cNvPr id="3" name="TextBox 2"/>
          <p:cNvSpPr txBox="1"/>
          <p:nvPr/>
        </p:nvSpPr>
        <p:spPr>
          <a:xfrm>
            <a:off x="3429000" y="228600"/>
            <a:ext cx="2444900" cy="584775"/>
          </a:xfrm>
          <a:prstGeom prst="rect">
            <a:avLst/>
          </a:prstGeom>
          <a:noFill/>
        </p:spPr>
        <p:txBody>
          <a:bodyPr wrap="none" rtlCol="0">
            <a:spAutoFit/>
          </a:bodyPr>
          <a:lstStyle/>
          <a:p>
            <a:r>
              <a:rPr lang="en-US" sz="3200" dirty="0" smtClean="0">
                <a:solidFill>
                  <a:schemeClr val="bg1"/>
                </a:solidFill>
              </a:rPr>
              <a:t>Chart Builder</a:t>
            </a:r>
            <a:endParaRPr lang="en-US" sz="3200" dirty="0">
              <a:solidFill>
                <a:schemeClr val="bg1"/>
              </a:solidFill>
            </a:endParaRPr>
          </a:p>
        </p:txBody>
      </p:sp>
    </p:spTree>
    <p:extLst>
      <p:ext uri="{BB962C8B-B14F-4D97-AF65-F5344CB8AC3E}">
        <p14:creationId xmlns:p14="http://schemas.microsoft.com/office/powerpoint/2010/main" val="31057726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INCOME VS. AGE FOR THREE EDUCATION LEVELS</a:t>
            </a:r>
            <a:endParaRPr lang="en-US" dirty="0"/>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676400"/>
            <a:ext cx="6629400" cy="5181599"/>
          </a:xfrm>
          <a:prstGeom prst="rect">
            <a:avLst/>
          </a:prstGeom>
          <a:noFill/>
          <a:ln>
            <a:noFill/>
          </a:ln>
        </p:spPr>
      </p:pic>
    </p:spTree>
    <p:extLst>
      <p:ext uri="{BB962C8B-B14F-4D97-AF65-F5344CB8AC3E}">
        <p14:creationId xmlns:p14="http://schemas.microsoft.com/office/powerpoint/2010/main" val="7346251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0753" y="1318096"/>
            <a:ext cx="4246543" cy="1371601"/>
          </a:xfrm>
          <a:prstGeom prst="rect">
            <a:avLst/>
          </a:prstGeom>
        </p:spPr>
      </p:pic>
      <p:pic>
        <p:nvPicPr>
          <p:cNvPr id="3" name="Picture 2"/>
          <p:cNvPicPr>
            <a:picLocks noChangeAspect="1"/>
          </p:cNvPicPr>
          <p:nvPr/>
        </p:nvPicPr>
        <p:blipFill>
          <a:blip r:embed="rId3"/>
          <a:stretch>
            <a:fillRect/>
          </a:stretch>
        </p:blipFill>
        <p:spPr>
          <a:xfrm>
            <a:off x="270753" y="3267426"/>
            <a:ext cx="4356646" cy="1371600"/>
          </a:xfrm>
          <a:prstGeom prst="rect">
            <a:avLst/>
          </a:prstGeom>
        </p:spPr>
      </p:pic>
      <p:pic>
        <p:nvPicPr>
          <p:cNvPr id="4" name="Picture 3"/>
          <p:cNvPicPr>
            <a:picLocks noChangeAspect="1"/>
          </p:cNvPicPr>
          <p:nvPr/>
        </p:nvPicPr>
        <p:blipFill>
          <a:blip r:embed="rId4"/>
          <a:stretch>
            <a:fillRect/>
          </a:stretch>
        </p:blipFill>
        <p:spPr>
          <a:xfrm>
            <a:off x="295071" y="5333999"/>
            <a:ext cx="4475620" cy="1295401"/>
          </a:xfrm>
          <a:prstGeom prst="rect">
            <a:avLst/>
          </a:prstGeom>
        </p:spPr>
      </p:pic>
      <p:sp>
        <p:nvSpPr>
          <p:cNvPr id="5" name="TextBox 4"/>
          <p:cNvSpPr txBox="1"/>
          <p:nvPr/>
        </p:nvSpPr>
        <p:spPr>
          <a:xfrm>
            <a:off x="1600200" y="849867"/>
            <a:ext cx="1019831" cy="369332"/>
          </a:xfrm>
          <a:prstGeom prst="rect">
            <a:avLst/>
          </a:prstGeom>
          <a:noFill/>
        </p:spPr>
        <p:txBody>
          <a:bodyPr wrap="none" rtlCol="0">
            <a:spAutoFit/>
          </a:bodyPr>
          <a:lstStyle/>
          <a:p>
            <a:r>
              <a:rPr lang="en-US" dirty="0" smtClean="0">
                <a:solidFill>
                  <a:schemeClr val="tx2"/>
                </a:solidFill>
              </a:rPr>
              <a:t>Just Age</a:t>
            </a:r>
            <a:endParaRPr lang="en-US" dirty="0">
              <a:solidFill>
                <a:schemeClr val="tx2"/>
              </a:solidFill>
            </a:endParaRPr>
          </a:p>
        </p:txBody>
      </p:sp>
      <p:sp>
        <p:nvSpPr>
          <p:cNvPr id="6" name="TextBox 5"/>
          <p:cNvSpPr txBox="1"/>
          <p:nvPr/>
        </p:nvSpPr>
        <p:spPr>
          <a:xfrm>
            <a:off x="1306048" y="2907269"/>
            <a:ext cx="1608133" cy="369332"/>
          </a:xfrm>
          <a:prstGeom prst="rect">
            <a:avLst/>
          </a:prstGeom>
          <a:noFill/>
        </p:spPr>
        <p:txBody>
          <a:bodyPr wrap="none" rtlCol="0">
            <a:spAutoFit/>
          </a:bodyPr>
          <a:lstStyle/>
          <a:p>
            <a:r>
              <a:rPr lang="en-US" dirty="0" smtClean="0">
                <a:solidFill>
                  <a:schemeClr val="tx2"/>
                </a:solidFill>
              </a:rPr>
              <a:t>Just Education</a:t>
            </a:r>
            <a:endParaRPr lang="en-US" dirty="0">
              <a:solidFill>
                <a:schemeClr val="tx2"/>
              </a:solidFill>
            </a:endParaRPr>
          </a:p>
        </p:txBody>
      </p:sp>
      <p:sp>
        <p:nvSpPr>
          <p:cNvPr id="7" name="TextBox 6"/>
          <p:cNvSpPr txBox="1"/>
          <p:nvPr/>
        </p:nvSpPr>
        <p:spPr>
          <a:xfrm>
            <a:off x="533400" y="4946279"/>
            <a:ext cx="3978974" cy="369332"/>
          </a:xfrm>
          <a:prstGeom prst="rect">
            <a:avLst/>
          </a:prstGeom>
          <a:noFill/>
        </p:spPr>
        <p:txBody>
          <a:bodyPr wrap="none" rtlCol="0">
            <a:spAutoFit/>
          </a:bodyPr>
          <a:lstStyle/>
          <a:p>
            <a:r>
              <a:rPr lang="en-US" dirty="0" smtClean="0">
                <a:solidFill>
                  <a:schemeClr val="tx2"/>
                </a:solidFill>
              </a:rPr>
              <a:t>Age and Education, but no Interactions</a:t>
            </a:r>
            <a:endParaRPr lang="en-US" dirty="0">
              <a:solidFill>
                <a:schemeClr val="tx2"/>
              </a:solidFill>
            </a:endParaRPr>
          </a:p>
        </p:txBody>
      </p:sp>
    </p:spTree>
    <p:extLst>
      <p:ext uri="{BB962C8B-B14F-4D97-AF65-F5344CB8AC3E}">
        <p14:creationId xmlns:p14="http://schemas.microsoft.com/office/powerpoint/2010/main" val="16451238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0"/>
            <a:ext cx="5220970" cy="1423670"/>
          </a:xfrm>
          <a:prstGeom prst="rect">
            <a:avLst/>
          </a:prstGeom>
          <a:noFill/>
          <a:ln>
            <a:noFill/>
          </a:ln>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52400" y="2947670"/>
            <a:ext cx="8229600" cy="3529330"/>
          </a:xfrm>
          <a:prstGeom prst="rect">
            <a:avLst/>
          </a:prstGeom>
          <a:noFill/>
          <a:ln>
            <a:noFill/>
          </a:ln>
        </p:spPr>
      </p:pic>
      <p:sp>
        <p:nvSpPr>
          <p:cNvPr id="2" name="TextBox 1"/>
          <p:cNvSpPr txBox="1"/>
          <p:nvPr/>
        </p:nvSpPr>
        <p:spPr>
          <a:xfrm>
            <a:off x="1981200" y="279217"/>
            <a:ext cx="5105885" cy="523220"/>
          </a:xfrm>
          <a:prstGeom prst="rect">
            <a:avLst/>
          </a:prstGeom>
          <a:noFill/>
        </p:spPr>
        <p:txBody>
          <a:bodyPr wrap="none" rtlCol="0">
            <a:spAutoFit/>
          </a:bodyPr>
          <a:lstStyle/>
          <a:p>
            <a:r>
              <a:rPr lang="en-US" sz="2800" dirty="0" smtClean="0">
                <a:solidFill>
                  <a:schemeClr val="bg1"/>
                </a:solidFill>
              </a:rPr>
              <a:t>Age, Education, and Interactions</a:t>
            </a:r>
            <a:endParaRPr lang="en-US" sz="2800" dirty="0">
              <a:solidFill>
                <a:schemeClr val="bg1"/>
              </a:solidFill>
            </a:endParaRPr>
          </a:p>
        </p:txBody>
      </p:sp>
    </p:spTree>
    <p:extLst>
      <p:ext uri="{BB962C8B-B14F-4D97-AF65-F5344CB8AC3E}">
        <p14:creationId xmlns:p14="http://schemas.microsoft.com/office/powerpoint/2010/main" val="4178114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0" y="2133600"/>
            <a:ext cx="9144000" cy="1363133"/>
          </a:xfrm>
        </p:spPr>
        <p:txBody>
          <a:bodyPr/>
          <a:lstStyle/>
          <a:p>
            <a:r>
              <a:rPr lang="en-US" dirty="0" smtClean="0"/>
              <a:t>Model: </a:t>
            </a:r>
            <a:br>
              <a:rPr lang="en-US" dirty="0" smtClean="0"/>
            </a:br>
            <a:r>
              <a:rPr lang="en-US" dirty="0"/>
              <a:t>Income = 7.5 - 7.5*ed1 - 27.5*ed2 + .5*age + .5*ed1age + 1.5*ed2age</a:t>
            </a:r>
          </a:p>
        </p:txBody>
      </p:sp>
      <p:sp>
        <p:nvSpPr>
          <p:cNvPr id="5" name="Title 1"/>
          <p:cNvSpPr txBox="1">
            <a:spLocks/>
          </p:cNvSpPr>
          <p:nvPr/>
        </p:nvSpPr>
        <p:spPr>
          <a:xfrm>
            <a:off x="609600" y="490728"/>
            <a:ext cx="8229600" cy="1252728"/>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The True Model</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638224536"/>
              </p:ext>
            </p:extLst>
          </p:nvPr>
        </p:nvGraphicFramePr>
        <p:xfrm>
          <a:off x="1676400" y="3048000"/>
          <a:ext cx="6324600" cy="3657600"/>
        </p:xfrm>
        <a:graphic>
          <a:graphicData uri="http://schemas.openxmlformats.org/drawingml/2006/table">
            <a:tbl>
              <a:tblPr firstRow="1" firstCol="1" bandRow="1" bandCol="1">
                <a:tableStyleId>{69012ECD-51FC-41F1-AA8D-1B2483CD663E}</a:tableStyleId>
              </a:tblPr>
              <a:tblGrid>
                <a:gridCol w="1280788">
                  <a:extLst>
                    <a:ext uri="{9D8B030D-6E8A-4147-A177-3AD203B41FA5}">
                      <a16:colId xmlns:a16="http://schemas.microsoft.com/office/drawing/2014/main" val="20000"/>
                    </a:ext>
                  </a:extLst>
                </a:gridCol>
                <a:gridCol w="813244">
                  <a:extLst>
                    <a:ext uri="{9D8B030D-6E8A-4147-A177-3AD203B41FA5}">
                      <a16:colId xmlns:a16="http://schemas.microsoft.com/office/drawing/2014/main" val="20001"/>
                    </a:ext>
                  </a:extLst>
                </a:gridCol>
                <a:gridCol w="813244">
                  <a:extLst>
                    <a:ext uri="{9D8B030D-6E8A-4147-A177-3AD203B41FA5}">
                      <a16:colId xmlns:a16="http://schemas.microsoft.com/office/drawing/2014/main" val="20002"/>
                    </a:ext>
                  </a:extLst>
                </a:gridCol>
                <a:gridCol w="813244">
                  <a:extLst>
                    <a:ext uri="{9D8B030D-6E8A-4147-A177-3AD203B41FA5}">
                      <a16:colId xmlns:a16="http://schemas.microsoft.com/office/drawing/2014/main" val="20003"/>
                    </a:ext>
                  </a:extLst>
                </a:gridCol>
                <a:gridCol w="1266620">
                  <a:extLst>
                    <a:ext uri="{9D8B030D-6E8A-4147-A177-3AD203B41FA5}">
                      <a16:colId xmlns:a16="http://schemas.microsoft.com/office/drawing/2014/main" val="20004"/>
                    </a:ext>
                  </a:extLst>
                </a:gridCol>
                <a:gridCol w="1337460">
                  <a:extLst>
                    <a:ext uri="{9D8B030D-6E8A-4147-A177-3AD203B41FA5}">
                      <a16:colId xmlns:a16="http://schemas.microsoft.com/office/drawing/2014/main" val="20005"/>
                    </a:ext>
                  </a:extLst>
                </a:gridCol>
              </a:tblGrid>
              <a:tr h="365760">
                <a:tc>
                  <a:txBody>
                    <a:bodyPr/>
                    <a:lstStyle/>
                    <a:p>
                      <a:pPr marL="0" marR="0" algn="ctr">
                        <a:spcBef>
                          <a:spcPts val="0"/>
                        </a:spcBef>
                        <a:spcAft>
                          <a:spcPts val="0"/>
                        </a:spcAft>
                      </a:pPr>
                      <a:r>
                        <a:rPr lang="en-US" sz="1600" dirty="0">
                          <a:effectLst/>
                        </a:rPr>
                        <a:t>income</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ed1</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ed2</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age</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ed1age</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ed2age </a:t>
                      </a:r>
                      <a:endParaRPr lang="en-US" sz="1000" dirty="0">
                        <a:effectLst/>
                        <a:latin typeface="Times New Roman"/>
                        <a:ea typeface="Times New Roman"/>
                      </a:endParaRPr>
                    </a:p>
                  </a:txBody>
                  <a:tcPr marL="68580" marR="68580" marT="0" marB="0"/>
                </a:tc>
                <a:extLst>
                  <a:ext uri="{0D108BD9-81ED-4DB2-BD59-A6C34878D82A}">
                    <a16:rowId xmlns:a16="http://schemas.microsoft.com/office/drawing/2014/main" val="10000"/>
                  </a:ext>
                </a:extLst>
              </a:tr>
              <a:tr h="365760">
                <a:tc>
                  <a:txBody>
                    <a:bodyPr/>
                    <a:lstStyle/>
                    <a:p>
                      <a:pPr marL="0" marR="0" algn="ctr">
                        <a:spcBef>
                          <a:spcPts val="0"/>
                        </a:spcBef>
                        <a:spcAft>
                          <a:spcPts val="0"/>
                        </a:spcAft>
                      </a:pPr>
                      <a:r>
                        <a:rPr lang="en-US" sz="1600">
                          <a:effectLst/>
                        </a:rPr>
                        <a:t>20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0</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0</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0</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1"/>
                  </a:ext>
                </a:extLst>
              </a:tr>
              <a:tr h="365760">
                <a:tc>
                  <a:txBody>
                    <a:bodyPr/>
                    <a:lstStyle/>
                    <a:p>
                      <a:pPr marL="0" marR="0" algn="ctr">
                        <a:spcBef>
                          <a:spcPts val="0"/>
                        </a:spcBef>
                        <a:spcAft>
                          <a:spcPts val="0"/>
                        </a:spcAft>
                      </a:pPr>
                      <a:r>
                        <a:rPr lang="en-US" sz="1600">
                          <a:effectLst/>
                        </a:rPr>
                        <a:t>25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0</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0</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35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0</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2"/>
                  </a:ext>
                </a:extLst>
              </a:tr>
              <a:tr h="365760">
                <a:tc>
                  <a:txBody>
                    <a:bodyPr/>
                    <a:lstStyle/>
                    <a:p>
                      <a:pPr marL="0" marR="0" algn="ctr">
                        <a:spcBef>
                          <a:spcPts val="0"/>
                        </a:spcBef>
                        <a:spcAft>
                          <a:spcPts val="0"/>
                        </a:spcAft>
                      </a:pPr>
                      <a:r>
                        <a:rPr lang="en-US" sz="1600">
                          <a:effectLst/>
                        </a:rPr>
                        <a:t>30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0</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0</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45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0</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3"/>
                  </a:ext>
                </a:extLst>
              </a:tr>
              <a:tr h="365760">
                <a:tc>
                  <a:txBody>
                    <a:bodyPr/>
                    <a:lstStyle/>
                    <a:p>
                      <a:pPr marL="0" marR="0" algn="ctr">
                        <a:spcBef>
                          <a:spcPts val="0"/>
                        </a:spcBef>
                        <a:spcAft>
                          <a:spcPts val="0"/>
                        </a:spcAft>
                      </a:pPr>
                      <a:r>
                        <a:rPr lang="en-US" sz="1600">
                          <a:effectLst/>
                        </a:rPr>
                        <a:t>25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1</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0</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0</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4"/>
                  </a:ext>
                </a:extLst>
              </a:tr>
              <a:tr h="365760">
                <a:tc>
                  <a:txBody>
                    <a:bodyPr/>
                    <a:lstStyle/>
                    <a:p>
                      <a:pPr marL="0" marR="0" algn="ctr">
                        <a:spcBef>
                          <a:spcPts val="0"/>
                        </a:spcBef>
                        <a:spcAft>
                          <a:spcPts val="0"/>
                        </a:spcAft>
                      </a:pPr>
                      <a:r>
                        <a:rPr lang="en-US" sz="1600">
                          <a:effectLst/>
                        </a:rPr>
                        <a:t>35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1</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0</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35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35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0</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5"/>
                  </a:ext>
                </a:extLst>
              </a:tr>
              <a:tr h="365760">
                <a:tc>
                  <a:txBody>
                    <a:bodyPr/>
                    <a:lstStyle/>
                    <a:p>
                      <a:pPr marL="0" marR="0" algn="ctr">
                        <a:spcBef>
                          <a:spcPts val="0"/>
                        </a:spcBef>
                        <a:spcAft>
                          <a:spcPts val="0"/>
                        </a:spcAft>
                      </a:pPr>
                      <a:r>
                        <a:rPr lang="en-US" sz="1600">
                          <a:effectLst/>
                        </a:rPr>
                        <a:t>45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1</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0</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45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45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0</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6"/>
                  </a:ext>
                </a:extLst>
              </a:tr>
              <a:tr h="365760">
                <a:tc>
                  <a:txBody>
                    <a:bodyPr/>
                    <a:lstStyle/>
                    <a:p>
                      <a:pPr marL="0" marR="0" algn="ctr">
                        <a:spcBef>
                          <a:spcPts val="0"/>
                        </a:spcBef>
                        <a:spcAft>
                          <a:spcPts val="0"/>
                        </a:spcAft>
                      </a:pPr>
                      <a:r>
                        <a:rPr lang="en-US" sz="1600">
                          <a:effectLst/>
                        </a:rPr>
                        <a:t>30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0</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1</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25</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7"/>
                  </a:ext>
                </a:extLst>
              </a:tr>
              <a:tr h="365760">
                <a:tc>
                  <a:txBody>
                    <a:bodyPr/>
                    <a:lstStyle/>
                    <a:p>
                      <a:pPr marL="0" marR="0" algn="ctr">
                        <a:spcBef>
                          <a:spcPts val="0"/>
                        </a:spcBef>
                        <a:spcAft>
                          <a:spcPts val="0"/>
                        </a:spcAft>
                      </a:pPr>
                      <a:r>
                        <a:rPr lang="en-US" sz="1600">
                          <a:effectLst/>
                        </a:rPr>
                        <a:t>50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0</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1</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35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35</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8"/>
                  </a:ext>
                </a:extLst>
              </a:tr>
              <a:tr h="365760">
                <a:tc>
                  <a:txBody>
                    <a:bodyPr/>
                    <a:lstStyle/>
                    <a:p>
                      <a:pPr marL="0" marR="0" algn="ctr">
                        <a:spcBef>
                          <a:spcPts val="0"/>
                        </a:spcBef>
                        <a:spcAft>
                          <a:spcPts val="0"/>
                        </a:spcAft>
                      </a:pPr>
                      <a:r>
                        <a:rPr lang="en-US" sz="1600">
                          <a:effectLst/>
                        </a:rPr>
                        <a:t>70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0</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1</a:t>
                      </a:r>
                      <a:endParaRPr lang="en-US" sz="10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45</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45</a:t>
                      </a:r>
                      <a:endParaRPr lang="en-US" sz="1000" dirty="0">
                        <a:effectLst/>
                        <a:latin typeface="Times New Roman"/>
                        <a:ea typeface="Times New Roman"/>
                      </a:endParaRPr>
                    </a:p>
                  </a:txBody>
                  <a:tcPr marL="68580" marR="68580" marT="0" marB="0"/>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5133362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600200"/>
            <a:ext cx="6172200" cy="1524000"/>
          </a:xfrm>
        </p:spPr>
        <p:txBody>
          <a:bodyPr/>
          <a:lstStyle/>
          <a:p>
            <a:r>
              <a:rPr lang="en-US" dirty="0" smtClean="0"/>
              <a:t>LOGISTIC REGRESSION and INTERACTIONS</a:t>
            </a:r>
            <a:endParaRPr lang="en-US" dirty="0"/>
          </a:p>
        </p:txBody>
      </p:sp>
    </p:spTree>
    <p:extLst>
      <p:ext uri="{BB962C8B-B14F-4D97-AF65-F5344CB8AC3E}">
        <p14:creationId xmlns:p14="http://schemas.microsoft.com/office/powerpoint/2010/main" val="20007785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CROSSTABS</a:t>
            </a:r>
            <a:endParaRPr lang="en-US"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06166"/>
            <a:ext cx="6648087" cy="5334000"/>
          </a:xfrm>
          <a:prstGeom prst="rect">
            <a:avLst/>
          </a:prstGeom>
          <a:noFill/>
          <a:ln>
            <a:noFill/>
          </a:ln>
        </p:spPr>
      </p:pic>
      <p:sp>
        <p:nvSpPr>
          <p:cNvPr id="2" name="TextBox 1"/>
          <p:cNvSpPr txBox="1"/>
          <p:nvPr/>
        </p:nvSpPr>
        <p:spPr>
          <a:xfrm>
            <a:off x="7086600" y="3048000"/>
            <a:ext cx="1981200" cy="1569660"/>
          </a:xfrm>
          <a:prstGeom prst="rect">
            <a:avLst/>
          </a:prstGeom>
          <a:noFill/>
        </p:spPr>
        <p:txBody>
          <a:bodyPr wrap="square" rtlCol="0">
            <a:spAutoFit/>
          </a:bodyPr>
          <a:lstStyle/>
          <a:p>
            <a:pPr algn="ctr"/>
            <a:r>
              <a:rPr lang="en-US" sz="2400" dirty="0" smtClean="0">
                <a:solidFill>
                  <a:schemeClr val="tx2"/>
                </a:solidFill>
              </a:rPr>
              <a:t>Crosstabs automatically handle interactions </a:t>
            </a:r>
            <a:endParaRPr lang="en-US" sz="2400" dirty="0">
              <a:solidFill>
                <a:schemeClr val="tx2"/>
              </a:solidFill>
            </a:endParaRPr>
          </a:p>
        </p:txBody>
      </p:sp>
    </p:spTree>
    <p:extLst>
      <p:ext uri="{BB962C8B-B14F-4D97-AF65-F5344CB8AC3E}">
        <p14:creationId xmlns:p14="http://schemas.microsoft.com/office/powerpoint/2010/main" val="29443017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09600"/>
            <a:ext cx="8610599" cy="1143000"/>
          </a:xfrm>
        </p:spPr>
        <p:txBody>
          <a:bodyPr>
            <a:normAutofit fontScale="55000" lnSpcReduction="20000"/>
          </a:bodyPr>
          <a:lstStyle/>
          <a:p>
            <a:pPr marL="0" indent="0" algn="ctr">
              <a:buNone/>
            </a:pPr>
            <a:r>
              <a:rPr lang="en-US" sz="5100" b="1" dirty="0" smtClean="0">
                <a:solidFill>
                  <a:schemeClr val="bg1"/>
                </a:solidFill>
              </a:rPr>
              <a:t>In logistic regression, interactions must be modeled</a:t>
            </a:r>
          </a:p>
          <a:p>
            <a:pPr marL="0" indent="0" algn="ctr">
              <a:buNone/>
            </a:pPr>
            <a:r>
              <a:rPr lang="en-US" sz="5100" b="1" dirty="0" smtClean="0">
                <a:solidFill>
                  <a:schemeClr val="bg1"/>
                </a:solidFill>
              </a:rPr>
              <a:t> (same as in OLS)</a:t>
            </a:r>
          </a:p>
          <a:p>
            <a:pPr marL="0" indent="0">
              <a:buNone/>
            </a:pPr>
            <a:endParaRPr lang="en-US" b="1" dirty="0">
              <a:solidFill>
                <a:schemeClr val="bg1"/>
              </a:solidFill>
            </a:endParaRPr>
          </a:p>
        </p:txBody>
      </p:sp>
      <p:pic>
        <p:nvPicPr>
          <p:cNvPr id="5" name="Picture 4"/>
          <p:cNvPicPr>
            <a:picLocks noChangeAspect="1"/>
          </p:cNvPicPr>
          <p:nvPr/>
        </p:nvPicPr>
        <p:blipFill>
          <a:blip r:embed="rId2"/>
          <a:stretch>
            <a:fillRect/>
          </a:stretch>
        </p:blipFill>
        <p:spPr>
          <a:xfrm>
            <a:off x="1295400" y="1905000"/>
            <a:ext cx="5942296" cy="4774032"/>
          </a:xfrm>
          <a:prstGeom prst="rect">
            <a:avLst/>
          </a:prstGeom>
        </p:spPr>
      </p:pic>
    </p:spTree>
    <p:extLst>
      <p:ext uri="{BB962C8B-B14F-4D97-AF65-F5344CB8AC3E}">
        <p14:creationId xmlns:p14="http://schemas.microsoft.com/office/powerpoint/2010/main" val="3231834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338327"/>
            <a:ext cx="8719782" cy="1109473"/>
          </a:xfrm>
        </p:spPr>
        <p:txBody>
          <a:bodyPr>
            <a:noAutofit/>
          </a:bodyPr>
          <a:lstStyle/>
          <a:p>
            <a:pPr marL="0" indent="0"/>
            <a:r>
              <a:rPr lang="en-US" sz="2000" dirty="0"/>
              <a:t/>
            </a:r>
            <a:br>
              <a:rPr lang="en-US" sz="2000" dirty="0"/>
            </a:br>
            <a:r>
              <a:rPr lang="en-US" sz="2000" dirty="0"/>
              <a:t/>
            </a:r>
            <a:br>
              <a:rPr lang="en-US" sz="2000" dirty="0"/>
            </a:br>
            <a:r>
              <a:rPr lang="en-US" sz="2600" b="1" dirty="0" smtClean="0"/>
              <a:t>What </a:t>
            </a:r>
            <a:r>
              <a:rPr lang="en-US" sz="2600" b="1" dirty="0"/>
              <a:t>does using logistic regression do for you that crosstabs do not?  </a:t>
            </a:r>
            <a:r>
              <a:rPr lang="en-US" sz="2600" dirty="0"/>
              <a:t>(Hint:  Think about statistical significance).</a:t>
            </a:r>
            <a:r>
              <a:rPr lang="en-US" sz="2000" dirty="0"/>
              <a:t/>
            </a:r>
            <a:br>
              <a:rPr lang="en-US" sz="2000" dirty="0"/>
            </a:br>
            <a:endParaRPr lang="en-US" sz="2000" dirty="0"/>
          </a:p>
        </p:txBody>
      </p:sp>
      <p:sp>
        <p:nvSpPr>
          <p:cNvPr id="2" name="TextBox 1"/>
          <p:cNvSpPr txBox="1"/>
          <p:nvPr/>
        </p:nvSpPr>
        <p:spPr>
          <a:xfrm>
            <a:off x="372361" y="2438400"/>
            <a:ext cx="8458200" cy="1261884"/>
          </a:xfrm>
          <a:prstGeom prst="rect">
            <a:avLst/>
          </a:prstGeom>
          <a:noFill/>
        </p:spPr>
        <p:txBody>
          <a:bodyPr wrap="square" rtlCol="0">
            <a:spAutoFit/>
          </a:bodyPr>
          <a:lstStyle/>
          <a:p>
            <a:r>
              <a:rPr lang="en-US" sz="2400" dirty="0" smtClean="0">
                <a:solidFill>
                  <a:schemeClr val="tx2"/>
                </a:solidFill>
              </a:rPr>
              <a:t>Logit = .585 </a:t>
            </a:r>
            <a:r>
              <a:rPr lang="en-US" sz="2400" dirty="0">
                <a:solidFill>
                  <a:schemeClr val="tx2"/>
                </a:solidFill>
              </a:rPr>
              <a:t>-.681*(CAT_POT_DUR</a:t>
            </a:r>
            <a:r>
              <a:rPr lang="en-US" sz="2400" dirty="0" smtClean="0">
                <a:solidFill>
                  <a:schemeClr val="tx2"/>
                </a:solidFill>
              </a:rPr>
              <a:t>) </a:t>
            </a:r>
            <a:r>
              <a:rPr lang="en-US" sz="2400" dirty="0">
                <a:solidFill>
                  <a:schemeClr val="tx2"/>
                </a:solidFill>
              </a:rPr>
              <a:t>-.014*(ED_HS_OR_MORE</a:t>
            </a:r>
            <a:r>
              <a:rPr lang="en-US" sz="2400" dirty="0" smtClean="0">
                <a:solidFill>
                  <a:schemeClr val="tx2"/>
                </a:solidFill>
              </a:rPr>
              <a:t>)</a:t>
            </a:r>
          </a:p>
          <a:p>
            <a:r>
              <a:rPr lang="en-US" sz="2400" dirty="0" smtClean="0">
                <a:solidFill>
                  <a:schemeClr val="tx2"/>
                </a:solidFill>
              </a:rPr>
              <a:t> </a:t>
            </a:r>
            <a:r>
              <a:rPr lang="en-US" sz="2400" dirty="0">
                <a:solidFill>
                  <a:schemeClr val="tx2"/>
                </a:solidFill>
              </a:rPr>
              <a:t>+.006*(</a:t>
            </a:r>
            <a:r>
              <a:rPr lang="en-US" sz="2400" dirty="0" err="1">
                <a:solidFill>
                  <a:schemeClr val="tx2"/>
                </a:solidFill>
              </a:rPr>
              <a:t>INT_PotDur_EdHSorMore</a:t>
            </a:r>
            <a:r>
              <a:rPr lang="en-US" sz="2400" dirty="0">
                <a:solidFill>
                  <a:schemeClr val="tx2"/>
                </a:solidFill>
              </a:rPr>
              <a:t>) </a:t>
            </a:r>
          </a:p>
          <a:p>
            <a:endParaRPr lang="en-US" sz="2800" dirty="0">
              <a:solidFill>
                <a:schemeClr val="tx2"/>
              </a:solidFill>
            </a:endParaRPr>
          </a:p>
        </p:txBody>
      </p:sp>
      <p:pic>
        <p:nvPicPr>
          <p:cNvPr id="3" name="Picture 2"/>
          <p:cNvPicPr>
            <a:picLocks noChangeAspect="1"/>
          </p:cNvPicPr>
          <p:nvPr/>
        </p:nvPicPr>
        <p:blipFill>
          <a:blip r:embed="rId2"/>
          <a:stretch>
            <a:fillRect/>
          </a:stretch>
        </p:blipFill>
        <p:spPr>
          <a:xfrm>
            <a:off x="241570" y="3393040"/>
            <a:ext cx="8719782" cy="2438400"/>
          </a:xfrm>
          <a:prstGeom prst="rect">
            <a:avLst/>
          </a:prstGeom>
        </p:spPr>
      </p:pic>
      <p:sp>
        <p:nvSpPr>
          <p:cNvPr id="6" name="TextBox 5"/>
          <p:cNvSpPr txBox="1"/>
          <p:nvPr/>
        </p:nvSpPr>
        <p:spPr>
          <a:xfrm>
            <a:off x="1295400" y="5867400"/>
            <a:ext cx="7186242" cy="830997"/>
          </a:xfrm>
          <a:prstGeom prst="rect">
            <a:avLst/>
          </a:prstGeom>
          <a:noFill/>
        </p:spPr>
        <p:txBody>
          <a:bodyPr wrap="square" rtlCol="0">
            <a:spAutoFit/>
          </a:bodyPr>
          <a:lstStyle/>
          <a:p>
            <a:r>
              <a:rPr lang="en-US" sz="2400" dirty="0" smtClean="0">
                <a:solidFill>
                  <a:schemeClr val="tx2"/>
                </a:solidFill>
              </a:rPr>
              <a:t>Note that the regression tells us the education variable is not helpful as currently specified.</a:t>
            </a:r>
            <a:endParaRPr lang="en-US" sz="2400" dirty="0">
              <a:solidFill>
                <a:schemeClr val="tx2"/>
              </a:solidFill>
            </a:endParaRPr>
          </a:p>
        </p:txBody>
      </p:sp>
    </p:spTree>
    <p:extLst>
      <p:ext uri="{BB962C8B-B14F-4D97-AF65-F5344CB8AC3E}">
        <p14:creationId xmlns:p14="http://schemas.microsoft.com/office/powerpoint/2010/main" val="19728448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35496" y="1099810"/>
            <a:ext cx="7653443" cy="4800600"/>
          </a:xfrm>
          <a:prstGeom prst="rect">
            <a:avLst/>
          </a:prstGeom>
        </p:spPr>
      </p:pic>
      <p:sp>
        <p:nvSpPr>
          <p:cNvPr id="3" name="TextBox 2"/>
          <p:cNvSpPr txBox="1"/>
          <p:nvPr/>
        </p:nvSpPr>
        <p:spPr>
          <a:xfrm>
            <a:off x="685800" y="228600"/>
            <a:ext cx="8050602" cy="523220"/>
          </a:xfrm>
          <a:prstGeom prst="rect">
            <a:avLst/>
          </a:prstGeom>
          <a:noFill/>
        </p:spPr>
        <p:txBody>
          <a:bodyPr wrap="none" rtlCol="0">
            <a:spAutoFit/>
          </a:bodyPr>
          <a:lstStyle/>
          <a:p>
            <a:r>
              <a:rPr lang="en-US" sz="2800" dirty="0" smtClean="0">
                <a:solidFill>
                  <a:schemeClr val="bg1"/>
                </a:solidFill>
              </a:rPr>
              <a:t>Estimated Probabilities are the Same as in Crosstabs</a:t>
            </a:r>
            <a:endParaRPr lang="en-US" sz="2800" dirty="0">
              <a:solidFill>
                <a:schemeClr val="bg1"/>
              </a:solidFill>
            </a:endParaRPr>
          </a:p>
        </p:txBody>
      </p:sp>
      <p:sp>
        <p:nvSpPr>
          <p:cNvPr id="4" name="TextBox 3"/>
          <p:cNvSpPr txBox="1"/>
          <p:nvPr/>
        </p:nvSpPr>
        <p:spPr>
          <a:xfrm>
            <a:off x="735496" y="6030316"/>
            <a:ext cx="7494104" cy="830997"/>
          </a:xfrm>
          <a:prstGeom prst="rect">
            <a:avLst/>
          </a:prstGeom>
          <a:noFill/>
        </p:spPr>
        <p:txBody>
          <a:bodyPr wrap="square" rtlCol="0">
            <a:spAutoFit/>
          </a:bodyPr>
          <a:lstStyle/>
          <a:p>
            <a:pPr algn="ctr"/>
            <a:r>
              <a:rPr lang="en-US" sz="2400" dirty="0" smtClean="0">
                <a:solidFill>
                  <a:schemeClr val="tx2"/>
                </a:solidFill>
              </a:rPr>
              <a:t>Note that this confirms that the education variable is not helpful as currently specified.</a:t>
            </a:r>
            <a:endParaRPr lang="en-US" sz="2400" dirty="0">
              <a:solidFill>
                <a:schemeClr val="tx2"/>
              </a:solidFill>
            </a:endParaRPr>
          </a:p>
        </p:txBody>
      </p:sp>
    </p:spTree>
    <p:extLst>
      <p:ext uri="{BB962C8B-B14F-4D97-AF65-F5344CB8AC3E}">
        <p14:creationId xmlns:p14="http://schemas.microsoft.com/office/powerpoint/2010/main" val="11357786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1828800"/>
            <a:ext cx="7772400" cy="1524000"/>
          </a:xfrm>
        </p:spPr>
        <p:txBody>
          <a:bodyPr/>
          <a:lstStyle/>
          <a:p>
            <a:r>
              <a:rPr lang="en-US" dirty="0" smtClean="0"/>
              <a:t>FITTING NON-LINEAR RELATIONSHIPS</a:t>
            </a:r>
            <a:endParaRPr lang="en-US" dirty="0"/>
          </a:p>
        </p:txBody>
      </p:sp>
    </p:spTree>
    <p:extLst>
      <p:ext uri="{BB962C8B-B14F-4D97-AF65-F5344CB8AC3E}">
        <p14:creationId xmlns:p14="http://schemas.microsoft.com/office/powerpoint/2010/main" val="35995307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462642" y="228601"/>
            <a:ext cx="8229600" cy="533400"/>
          </a:xfrm>
        </p:spPr>
        <p:txBody>
          <a:bodyPr>
            <a:normAutofit fontScale="90000"/>
          </a:bodyPr>
          <a:lstStyle/>
          <a:p>
            <a:r>
              <a:rPr lang="en-US" dirty="0" smtClean="0"/>
              <a:t>TRANSFORMATIONS</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526621"/>
            <a:ext cx="4648201" cy="4427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p:nvPr/>
        </p:nvPicPr>
        <p:blipFill rotWithShape="1">
          <a:blip r:embed="rId3" cstate="print">
            <a:extLst>
              <a:ext uri="{28A0092B-C50C-407E-A947-70E740481C1C}">
                <a14:useLocalDpi xmlns:a14="http://schemas.microsoft.com/office/drawing/2010/main" val="0"/>
              </a:ext>
            </a:extLst>
          </a:blip>
          <a:srcRect t="81624"/>
          <a:stretch/>
        </p:blipFill>
        <p:spPr bwMode="auto">
          <a:xfrm>
            <a:off x="1150621" y="5954486"/>
            <a:ext cx="5478780" cy="786130"/>
          </a:xfrm>
          <a:prstGeom prst="rect">
            <a:avLst/>
          </a:prstGeom>
          <a:noFill/>
          <a:ln>
            <a:noFill/>
          </a:ln>
          <a:extLst>
            <a:ext uri="{53640926-AAD7-44D8-BBD7-CCE9431645EC}">
              <a14:shadowObscured xmlns:a14="http://schemas.microsoft.com/office/drawing/2010/main"/>
            </a:ext>
          </a:extLst>
        </p:spPr>
      </p:pic>
      <p:sp>
        <p:nvSpPr>
          <p:cNvPr id="5" name="TextBox 4"/>
          <p:cNvSpPr txBox="1"/>
          <p:nvPr/>
        </p:nvSpPr>
        <p:spPr>
          <a:xfrm>
            <a:off x="228600" y="1174147"/>
            <a:ext cx="4702506" cy="369332"/>
          </a:xfrm>
          <a:prstGeom prst="rect">
            <a:avLst/>
          </a:prstGeom>
          <a:noFill/>
        </p:spPr>
        <p:txBody>
          <a:bodyPr wrap="none" rtlCol="0">
            <a:spAutoFit/>
          </a:bodyPr>
          <a:lstStyle/>
          <a:p>
            <a:r>
              <a:rPr lang="en-US" b="1" dirty="0" smtClean="0">
                <a:solidFill>
                  <a:schemeClr val="tx2"/>
                </a:solidFill>
              </a:rPr>
              <a:t>Ladder of re-expression </a:t>
            </a:r>
            <a:r>
              <a:rPr lang="en-US" dirty="0" smtClean="0">
                <a:solidFill>
                  <a:schemeClr val="tx2"/>
                </a:solidFill>
              </a:rPr>
              <a:t>(</a:t>
            </a:r>
            <a:r>
              <a:rPr lang="en-US" dirty="0" err="1" smtClean="0">
                <a:solidFill>
                  <a:schemeClr val="tx2"/>
                </a:solidFill>
              </a:rPr>
              <a:t>Mosteller</a:t>
            </a:r>
            <a:r>
              <a:rPr lang="en-US" dirty="0" smtClean="0">
                <a:solidFill>
                  <a:schemeClr val="tx2"/>
                </a:solidFill>
              </a:rPr>
              <a:t> and Tukey)</a:t>
            </a:r>
            <a:endParaRPr lang="en-US" dirty="0">
              <a:solidFill>
                <a:schemeClr val="tx2"/>
              </a:solidFill>
            </a:endParaRPr>
          </a:p>
        </p:txBody>
      </p:sp>
    </p:spTree>
    <p:extLst>
      <p:ext uri="{BB962C8B-B14F-4D97-AF65-F5344CB8AC3E}">
        <p14:creationId xmlns:p14="http://schemas.microsoft.com/office/powerpoint/2010/main" val="40183832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228600"/>
            <a:ext cx="4791696" cy="523220"/>
          </a:xfrm>
          <a:prstGeom prst="rect">
            <a:avLst/>
          </a:prstGeom>
          <a:noFill/>
        </p:spPr>
        <p:txBody>
          <a:bodyPr wrap="none" rtlCol="0">
            <a:spAutoFit/>
          </a:bodyPr>
          <a:lstStyle/>
          <a:p>
            <a:r>
              <a:rPr lang="en-US" sz="2800" dirty="0" smtClean="0">
                <a:solidFill>
                  <a:schemeClr val="bg1"/>
                </a:solidFill>
              </a:rPr>
              <a:t>Let’s Look at Filing Time Lapse</a:t>
            </a:r>
            <a:endParaRPr lang="en-US" sz="2800" dirty="0">
              <a:solidFill>
                <a:schemeClr val="bg1"/>
              </a:solidFill>
            </a:endParaRPr>
          </a:p>
        </p:txBody>
      </p:sp>
      <p:pic>
        <p:nvPicPr>
          <p:cNvPr id="3" name="Picture 2"/>
          <p:cNvPicPr>
            <a:picLocks noChangeAspect="1"/>
          </p:cNvPicPr>
          <p:nvPr/>
        </p:nvPicPr>
        <p:blipFill>
          <a:blip r:embed="rId2"/>
          <a:stretch>
            <a:fillRect/>
          </a:stretch>
        </p:blipFill>
        <p:spPr>
          <a:xfrm>
            <a:off x="266700" y="706442"/>
            <a:ext cx="3886200" cy="5860325"/>
          </a:xfrm>
          <a:prstGeom prst="rect">
            <a:avLst/>
          </a:prstGeom>
        </p:spPr>
      </p:pic>
      <p:sp>
        <p:nvSpPr>
          <p:cNvPr id="4" name="TextBox 3"/>
          <p:cNvSpPr txBox="1"/>
          <p:nvPr/>
        </p:nvSpPr>
        <p:spPr>
          <a:xfrm>
            <a:off x="4800600" y="1752600"/>
            <a:ext cx="3886200" cy="2677656"/>
          </a:xfrm>
          <a:prstGeom prst="rect">
            <a:avLst/>
          </a:prstGeom>
          <a:noFill/>
        </p:spPr>
        <p:txBody>
          <a:bodyPr wrap="square" rtlCol="0">
            <a:spAutoFit/>
          </a:bodyPr>
          <a:lstStyle/>
          <a:p>
            <a:pPr algn="ctr"/>
            <a:r>
              <a:rPr lang="en-US" sz="2400" dirty="0" smtClean="0">
                <a:solidFill>
                  <a:schemeClr val="tx2"/>
                </a:solidFill>
              </a:rPr>
              <a:t>There are a number of outliers for this variable.  We can use a filter to screen them out.  We also may want to group the values in order to get a more meaningful plot.</a:t>
            </a:r>
            <a:endParaRPr lang="en-US" sz="2400" dirty="0">
              <a:solidFill>
                <a:schemeClr val="tx2"/>
              </a:solidFill>
            </a:endParaRPr>
          </a:p>
        </p:txBody>
      </p:sp>
    </p:spTree>
    <p:extLst>
      <p:ext uri="{BB962C8B-B14F-4D97-AF65-F5344CB8AC3E}">
        <p14:creationId xmlns:p14="http://schemas.microsoft.com/office/powerpoint/2010/main" val="24349214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838201"/>
            <a:ext cx="7641122" cy="5986670"/>
          </a:xfrm>
          <a:prstGeom prst="rect">
            <a:avLst/>
          </a:prstGeom>
        </p:spPr>
      </p:pic>
      <p:sp>
        <p:nvSpPr>
          <p:cNvPr id="3" name="TextBox 2"/>
          <p:cNvSpPr txBox="1"/>
          <p:nvPr/>
        </p:nvSpPr>
        <p:spPr>
          <a:xfrm>
            <a:off x="2500045" y="195590"/>
            <a:ext cx="3650358" cy="523220"/>
          </a:xfrm>
          <a:prstGeom prst="rect">
            <a:avLst/>
          </a:prstGeom>
          <a:noFill/>
        </p:spPr>
        <p:txBody>
          <a:bodyPr wrap="none" rtlCol="0">
            <a:spAutoFit/>
          </a:bodyPr>
          <a:lstStyle/>
          <a:p>
            <a:r>
              <a:rPr lang="en-US" sz="2800" dirty="0" smtClean="0">
                <a:solidFill>
                  <a:schemeClr val="bg1"/>
                </a:solidFill>
              </a:rPr>
              <a:t>Let’s Use 5 Day Groups</a:t>
            </a:r>
            <a:endParaRPr lang="en-US" sz="2800" dirty="0">
              <a:solidFill>
                <a:schemeClr val="bg1"/>
              </a:solidFill>
            </a:endParaRPr>
          </a:p>
        </p:txBody>
      </p:sp>
    </p:spTree>
    <p:extLst>
      <p:ext uri="{BB962C8B-B14F-4D97-AF65-F5344CB8AC3E}">
        <p14:creationId xmlns:p14="http://schemas.microsoft.com/office/powerpoint/2010/main" val="37778024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70934"/>
            <a:ext cx="8857874" cy="523220"/>
          </a:xfrm>
          <a:prstGeom prst="rect">
            <a:avLst/>
          </a:prstGeom>
          <a:noFill/>
        </p:spPr>
        <p:txBody>
          <a:bodyPr wrap="none" rtlCol="0">
            <a:spAutoFit/>
          </a:bodyPr>
          <a:lstStyle/>
          <a:p>
            <a:pPr algn="ctr"/>
            <a:r>
              <a:rPr lang="en-US" sz="2800" dirty="0" smtClean="0">
                <a:solidFill>
                  <a:schemeClr val="bg1"/>
                </a:solidFill>
              </a:rPr>
              <a:t>And Screen out Values Less than Zero or Greater than 180</a:t>
            </a:r>
            <a:endParaRPr lang="en-US" sz="2800" dirty="0">
              <a:solidFill>
                <a:schemeClr val="bg1"/>
              </a:solidFill>
            </a:endParaRPr>
          </a:p>
        </p:txBody>
      </p:sp>
      <p:pic>
        <p:nvPicPr>
          <p:cNvPr id="3" name="Picture 2"/>
          <p:cNvPicPr>
            <a:picLocks noChangeAspect="1"/>
          </p:cNvPicPr>
          <p:nvPr/>
        </p:nvPicPr>
        <p:blipFill>
          <a:blip r:embed="rId2"/>
          <a:stretch>
            <a:fillRect/>
          </a:stretch>
        </p:blipFill>
        <p:spPr>
          <a:xfrm>
            <a:off x="609600" y="794154"/>
            <a:ext cx="8022615" cy="5725874"/>
          </a:xfrm>
          <a:prstGeom prst="rect">
            <a:avLst/>
          </a:prstGeom>
        </p:spPr>
      </p:pic>
    </p:spTree>
    <p:extLst>
      <p:ext uri="{BB962C8B-B14F-4D97-AF65-F5344CB8AC3E}">
        <p14:creationId xmlns:p14="http://schemas.microsoft.com/office/powerpoint/2010/main" val="22528043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3000" y="1255782"/>
            <a:ext cx="6705600" cy="5365932"/>
          </a:xfrm>
          <a:prstGeom prst="rect">
            <a:avLst/>
          </a:prstGeom>
        </p:spPr>
      </p:pic>
      <p:sp>
        <p:nvSpPr>
          <p:cNvPr id="3" name="TextBox 2"/>
          <p:cNvSpPr txBox="1"/>
          <p:nvPr/>
        </p:nvSpPr>
        <p:spPr>
          <a:xfrm>
            <a:off x="228600" y="228600"/>
            <a:ext cx="8686800" cy="954107"/>
          </a:xfrm>
          <a:prstGeom prst="rect">
            <a:avLst/>
          </a:prstGeom>
          <a:noFill/>
        </p:spPr>
        <p:txBody>
          <a:bodyPr wrap="square" rtlCol="0">
            <a:spAutoFit/>
          </a:bodyPr>
          <a:lstStyle/>
          <a:p>
            <a:pPr algn="ctr"/>
            <a:r>
              <a:rPr lang="en-US" sz="2800" dirty="0" smtClean="0">
                <a:solidFill>
                  <a:schemeClr val="bg1"/>
                </a:solidFill>
              </a:rPr>
              <a:t>The Scatter Plot Resembles the Plot in Quadrant 4 of the Ladder of Re-Expression</a:t>
            </a:r>
            <a:endParaRPr lang="en-US" sz="2800" dirty="0">
              <a:solidFill>
                <a:schemeClr val="bg1"/>
              </a:solidFill>
            </a:endParaRPr>
          </a:p>
        </p:txBody>
      </p:sp>
    </p:spTree>
    <p:extLst>
      <p:ext uri="{BB962C8B-B14F-4D97-AF65-F5344CB8AC3E}">
        <p14:creationId xmlns:p14="http://schemas.microsoft.com/office/powerpoint/2010/main" val="7013976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1182707"/>
            <a:ext cx="7144920" cy="5591201"/>
          </a:xfrm>
          <a:prstGeom prst="rect">
            <a:avLst/>
          </a:prstGeom>
        </p:spPr>
      </p:pic>
      <p:sp>
        <p:nvSpPr>
          <p:cNvPr id="3" name="TextBox 2"/>
          <p:cNvSpPr txBox="1"/>
          <p:nvPr/>
        </p:nvSpPr>
        <p:spPr>
          <a:xfrm>
            <a:off x="235449" y="228600"/>
            <a:ext cx="8686800" cy="954107"/>
          </a:xfrm>
          <a:prstGeom prst="rect">
            <a:avLst/>
          </a:prstGeom>
          <a:noFill/>
        </p:spPr>
        <p:txBody>
          <a:bodyPr wrap="square" rtlCol="0">
            <a:spAutoFit/>
          </a:bodyPr>
          <a:lstStyle/>
          <a:p>
            <a:pPr algn="ctr"/>
            <a:r>
              <a:rPr lang="en-US" sz="2800" dirty="0" smtClean="0">
                <a:solidFill>
                  <a:schemeClr val="bg1"/>
                </a:solidFill>
              </a:rPr>
              <a:t>The</a:t>
            </a:r>
            <a:r>
              <a:rPr lang="en-US" sz="2800" dirty="0" smtClean="0"/>
              <a:t> </a:t>
            </a:r>
            <a:r>
              <a:rPr lang="en-US" sz="2800" dirty="0" smtClean="0">
                <a:solidFill>
                  <a:schemeClr val="bg1"/>
                </a:solidFill>
              </a:rPr>
              <a:t>Ladder of Re-Expression Suggests a Square Root Transformation</a:t>
            </a:r>
            <a:endParaRPr lang="en-US" sz="2800" dirty="0">
              <a:solidFill>
                <a:schemeClr val="bg1"/>
              </a:solidFill>
            </a:endParaRPr>
          </a:p>
        </p:txBody>
      </p:sp>
    </p:spTree>
    <p:extLst>
      <p:ext uri="{BB962C8B-B14F-4D97-AF65-F5344CB8AC3E}">
        <p14:creationId xmlns:p14="http://schemas.microsoft.com/office/powerpoint/2010/main" val="2461368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1182708"/>
            <a:ext cx="6725670" cy="5466526"/>
          </a:xfrm>
          <a:prstGeom prst="rect">
            <a:avLst/>
          </a:prstGeom>
        </p:spPr>
      </p:pic>
      <p:sp>
        <p:nvSpPr>
          <p:cNvPr id="3" name="TextBox 2"/>
          <p:cNvSpPr txBox="1"/>
          <p:nvPr/>
        </p:nvSpPr>
        <p:spPr>
          <a:xfrm>
            <a:off x="228600" y="228600"/>
            <a:ext cx="8686800" cy="954107"/>
          </a:xfrm>
          <a:prstGeom prst="rect">
            <a:avLst/>
          </a:prstGeom>
          <a:noFill/>
        </p:spPr>
        <p:txBody>
          <a:bodyPr wrap="square" rtlCol="0">
            <a:spAutoFit/>
          </a:bodyPr>
          <a:lstStyle/>
          <a:p>
            <a:pPr algn="ctr"/>
            <a:r>
              <a:rPr lang="en-US" sz="2800" dirty="0" smtClean="0">
                <a:solidFill>
                  <a:schemeClr val="bg1"/>
                </a:solidFill>
              </a:rPr>
              <a:t>Using the Square Root Produces a Much More Linear Plot</a:t>
            </a:r>
            <a:endParaRPr lang="en-US" sz="2800" dirty="0">
              <a:solidFill>
                <a:schemeClr val="bg1"/>
              </a:solidFill>
            </a:endParaRPr>
          </a:p>
        </p:txBody>
      </p:sp>
    </p:spTree>
    <p:extLst>
      <p:ext uri="{BB962C8B-B14F-4D97-AF65-F5344CB8AC3E}">
        <p14:creationId xmlns:p14="http://schemas.microsoft.com/office/powerpoint/2010/main" val="18321762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752600"/>
            <a:ext cx="7772400" cy="1524000"/>
          </a:xfrm>
        </p:spPr>
        <p:txBody>
          <a:bodyPr>
            <a:normAutofit/>
          </a:bodyPr>
          <a:lstStyle/>
          <a:p>
            <a:r>
              <a:rPr lang="en-US" sz="5400" dirty="0" smtClean="0"/>
              <a:t>COLLINEARITY</a:t>
            </a:r>
            <a:endParaRPr lang="en-US" sz="5400" dirty="0"/>
          </a:p>
        </p:txBody>
      </p:sp>
    </p:spTree>
    <p:extLst>
      <p:ext uri="{BB962C8B-B14F-4D97-AF65-F5344CB8AC3E}">
        <p14:creationId xmlns:p14="http://schemas.microsoft.com/office/powerpoint/2010/main" val="28267953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2438400"/>
            <a:ext cx="8686800" cy="4144963"/>
          </a:xfrm>
        </p:spPr>
        <p:txBody>
          <a:bodyPr>
            <a:normAutofit/>
          </a:bodyPr>
          <a:lstStyle/>
          <a:p>
            <a:r>
              <a:rPr lang="en-US" dirty="0"/>
              <a:t>Collinearity exists if the independent variables included in the model are:</a:t>
            </a:r>
          </a:p>
          <a:p>
            <a:pPr marL="0" indent="0">
              <a:buNone/>
            </a:pPr>
            <a:endParaRPr lang="en-US" dirty="0"/>
          </a:p>
          <a:p>
            <a:pPr marL="457200" indent="-457200">
              <a:buFont typeface="+mj-lt"/>
              <a:buAutoNum type="arabicPeriod"/>
            </a:pPr>
            <a:r>
              <a:rPr lang="en-US" dirty="0" smtClean="0"/>
              <a:t>Correlated </a:t>
            </a:r>
            <a:r>
              <a:rPr lang="en-US" dirty="0"/>
              <a:t>among themselves</a:t>
            </a:r>
          </a:p>
          <a:p>
            <a:pPr marL="457200" indent="-457200">
              <a:buFont typeface="+mj-lt"/>
              <a:buAutoNum type="arabicPeriod"/>
            </a:pPr>
            <a:endParaRPr lang="en-US" dirty="0"/>
          </a:p>
          <a:p>
            <a:pPr marL="457200" indent="-457200">
              <a:buFont typeface="+mj-lt"/>
              <a:buAutoNum type="arabicPeriod"/>
            </a:pPr>
            <a:r>
              <a:rPr lang="en-US" dirty="0" smtClean="0"/>
              <a:t>Correlated </a:t>
            </a:r>
            <a:r>
              <a:rPr lang="en-US" dirty="0"/>
              <a:t>with other independent variables that are related to the dependent variable but omitted from the model</a:t>
            </a:r>
          </a:p>
          <a:p>
            <a:pPr marL="0" indent="0">
              <a:buNone/>
            </a:pPr>
            <a:endParaRPr lang="en-US" dirty="0"/>
          </a:p>
          <a:p>
            <a:pPr lvl="0"/>
            <a:r>
              <a:rPr lang="en-US" dirty="0"/>
              <a:t>Carefree example -- more bedrooms implies lower sales price</a:t>
            </a:r>
          </a:p>
          <a:p>
            <a:endParaRPr lang="en-US" dirty="0"/>
          </a:p>
        </p:txBody>
      </p:sp>
      <p:sp>
        <p:nvSpPr>
          <p:cNvPr id="4" name="Title 3"/>
          <p:cNvSpPr>
            <a:spLocks noGrp="1"/>
          </p:cNvSpPr>
          <p:nvPr>
            <p:ph type="title"/>
          </p:nvPr>
        </p:nvSpPr>
        <p:spPr/>
        <p:txBody>
          <a:bodyPr/>
          <a:lstStyle/>
          <a:p>
            <a:r>
              <a:rPr lang="en-US" b="1" dirty="0" smtClean="0"/>
              <a:t>DEFINE: </a:t>
            </a:r>
            <a:r>
              <a:rPr lang="en-US" dirty="0" smtClean="0"/>
              <a:t>COLLINEARITY</a:t>
            </a:r>
            <a:endParaRPr lang="en-US" dirty="0"/>
          </a:p>
        </p:txBody>
      </p:sp>
    </p:spTree>
    <p:extLst>
      <p:ext uri="{BB962C8B-B14F-4D97-AF65-F5344CB8AC3E}">
        <p14:creationId xmlns:p14="http://schemas.microsoft.com/office/powerpoint/2010/main" val="30313358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1" y="2514600"/>
            <a:ext cx="8610600" cy="4038600"/>
          </a:xfrm>
        </p:spPr>
        <p:txBody>
          <a:bodyPr>
            <a:normAutofit fontScale="92500" lnSpcReduction="20000"/>
          </a:bodyPr>
          <a:lstStyle/>
          <a:p>
            <a:pPr marL="457200" indent="-457200">
              <a:buFont typeface="+mj-lt"/>
              <a:buAutoNum type="arabicPeriod"/>
            </a:pPr>
            <a:r>
              <a:rPr lang="en-US" dirty="0" smtClean="0"/>
              <a:t>Sample </a:t>
            </a:r>
            <a:r>
              <a:rPr lang="en-US" dirty="0"/>
              <a:t>size &gt; number of parameters</a:t>
            </a:r>
          </a:p>
          <a:p>
            <a:pPr marL="457200" indent="-457200">
              <a:buFont typeface="+mj-lt"/>
              <a:buAutoNum type="arabicPeriod"/>
            </a:pPr>
            <a:endParaRPr lang="en-US" dirty="0"/>
          </a:p>
          <a:p>
            <a:pPr marL="457200" indent="-457200">
              <a:buFont typeface="+mj-lt"/>
              <a:buAutoNum type="arabicPeriod"/>
            </a:pPr>
            <a:r>
              <a:rPr lang="en-US" dirty="0" smtClean="0"/>
              <a:t>No </a:t>
            </a:r>
            <a:r>
              <a:rPr lang="en-US" dirty="0"/>
              <a:t>exact linear relationship among the predictor variables</a:t>
            </a:r>
          </a:p>
          <a:p>
            <a:pPr marL="0" indent="0">
              <a:buNone/>
            </a:pPr>
            <a:endParaRPr lang="en-US" dirty="0"/>
          </a:p>
          <a:p>
            <a:r>
              <a:rPr lang="en-US" dirty="0"/>
              <a:t>When condition 2 is violated, we have perfect collinearity. -- When is the only time you will get perfect collinearity?</a:t>
            </a:r>
          </a:p>
          <a:p>
            <a:pPr marL="0" indent="0">
              <a:buNone/>
            </a:pPr>
            <a:endParaRPr lang="en-US" dirty="0"/>
          </a:p>
          <a:p>
            <a:r>
              <a:rPr lang="en-US" dirty="0"/>
              <a:t>When predictors are completely uncorrelated, we have no collinearity. -- When is the only time you will get no collinearity?</a:t>
            </a:r>
          </a:p>
          <a:p>
            <a:pPr marL="0" indent="0">
              <a:buNone/>
            </a:pPr>
            <a:endParaRPr lang="en-US" dirty="0"/>
          </a:p>
          <a:p>
            <a:r>
              <a:rPr lang="en-US" dirty="0"/>
              <a:t>When predictor variables are observational, we generally have a condition between these two extremes.</a:t>
            </a:r>
          </a:p>
          <a:p>
            <a:endParaRPr lang="en-US" dirty="0"/>
          </a:p>
        </p:txBody>
      </p:sp>
      <p:sp>
        <p:nvSpPr>
          <p:cNvPr id="3" name="Title 2"/>
          <p:cNvSpPr>
            <a:spLocks noGrp="1"/>
          </p:cNvSpPr>
          <p:nvPr>
            <p:ph type="title"/>
          </p:nvPr>
        </p:nvSpPr>
        <p:spPr>
          <a:xfrm>
            <a:off x="0" y="338328"/>
            <a:ext cx="9144000" cy="1252728"/>
          </a:xfrm>
        </p:spPr>
        <p:txBody>
          <a:bodyPr>
            <a:normAutofit fontScale="90000"/>
          </a:bodyPr>
          <a:lstStyle/>
          <a:p>
            <a:r>
              <a:rPr lang="en-US" dirty="0" smtClean="0"/>
              <a:t>CONDITIONS FOR UNIQUE ESTIMATION OF REGRESSION COEFFICIENTS</a:t>
            </a:r>
            <a:endParaRPr lang="en-US" dirty="0"/>
          </a:p>
        </p:txBody>
      </p:sp>
    </p:spTree>
    <p:extLst>
      <p:ext uri="{BB962C8B-B14F-4D97-AF65-F5344CB8AC3E}">
        <p14:creationId xmlns:p14="http://schemas.microsoft.com/office/powerpoint/2010/main" val="6268473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0" y="1600200"/>
            <a:ext cx="9144000" cy="5257800"/>
          </a:xfrm>
        </p:spPr>
        <p:txBody>
          <a:bodyPr>
            <a:normAutofit fontScale="77500" lnSpcReduction="20000"/>
          </a:bodyPr>
          <a:lstStyle/>
          <a:p>
            <a:r>
              <a:rPr lang="en-US" dirty="0"/>
              <a:t>Effect ascribed to a variable depends on what other variables are in the model</a:t>
            </a:r>
          </a:p>
          <a:p>
            <a:pPr marL="0" indent="0">
              <a:buNone/>
            </a:pPr>
            <a:endParaRPr lang="en-US" dirty="0"/>
          </a:p>
          <a:p>
            <a:r>
              <a:rPr lang="en-US" dirty="0"/>
              <a:t>Variances of estimated regression coefficients increase, which results in reduced precision, decreased t-values, and wrongly signed coefficients</a:t>
            </a:r>
          </a:p>
          <a:p>
            <a:pPr marL="0" indent="0">
              <a:buNone/>
            </a:pPr>
            <a:endParaRPr lang="en-US" dirty="0"/>
          </a:p>
          <a:p>
            <a:r>
              <a:rPr lang="en-US" dirty="0"/>
              <a:t>High collinearity does not generally have a major impact on the width of prediction intervals.  However the following questions become much more difficult to answer:</a:t>
            </a:r>
          </a:p>
          <a:p>
            <a:pPr marL="0" indent="0">
              <a:buNone/>
            </a:pPr>
            <a:endParaRPr lang="en-US" dirty="0"/>
          </a:p>
          <a:p>
            <a:pPr marL="759143" lvl="1" indent="-457200">
              <a:buFont typeface="+mj-lt"/>
              <a:buAutoNum type="arabicPeriod"/>
            </a:pPr>
            <a:r>
              <a:rPr lang="en-US" b="1" dirty="0" smtClean="0"/>
              <a:t>What </a:t>
            </a:r>
            <a:r>
              <a:rPr lang="en-US" b="1" dirty="0"/>
              <a:t>is the relative importance of the different independent variables</a:t>
            </a:r>
            <a:r>
              <a:rPr lang="en-US" b="1" dirty="0" smtClean="0"/>
              <a:t>?</a:t>
            </a:r>
            <a:endParaRPr lang="en-US" b="1" dirty="0"/>
          </a:p>
          <a:p>
            <a:pPr marL="759143" lvl="1" indent="-457200">
              <a:buFont typeface="+mj-lt"/>
              <a:buAutoNum type="arabicPeriod"/>
            </a:pPr>
            <a:r>
              <a:rPr lang="en-US" b="1" dirty="0" smtClean="0"/>
              <a:t>What </a:t>
            </a:r>
            <a:r>
              <a:rPr lang="en-US" b="1" dirty="0"/>
              <a:t>is the size of the effect of a given independent variable on the dependent variable</a:t>
            </a:r>
            <a:r>
              <a:rPr lang="en-US" b="1" dirty="0" smtClean="0"/>
              <a:t>?</a:t>
            </a:r>
            <a:endParaRPr lang="en-US" b="1" dirty="0"/>
          </a:p>
          <a:p>
            <a:pPr marL="759143" lvl="1" indent="-457200">
              <a:buFont typeface="+mj-lt"/>
              <a:buAutoNum type="arabicPeriod"/>
            </a:pPr>
            <a:r>
              <a:rPr lang="en-US" b="1" dirty="0" smtClean="0"/>
              <a:t>Can </a:t>
            </a:r>
            <a:r>
              <a:rPr lang="en-US" b="1" dirty="0"/>
              <a:t>any independent variable be dropped from the model because it has little or no effect on the dependent variable</a:t>
            </a:r>
            <a:r>
              <a:rPr lang="en-US" b="1" dirty="0" smtClean="0"/>
              <a:t>?</a:t>
            </a:r>
            <a:endParaRPr lang="en-US" b="1" dirty="0"/>
          </a:p>
          <a:p>
            <a:pPr marL="759143" lvl="1" indent="-457200">
              <a:buFont typeface="+mj-lt"/>
              <a:buAutoNum type="arabicPeriod"/>
            </a:pPr>
            <a:r>
              <a:rPr lang="en-US" b="1" dirty="0" smtClean="0"/>
              <a:t>Should </a:t>
            </a:r>
            <a:r>
              <a:rPr lang="en-US" b="1" dirty="0"/>
              <a:t>any independent variable not yet included in the model be included in the model?</a:t>
            </a:r>
          </a:p>
          <a:p>
            <a:pPr marL="0" indent="0">
              <a:buNone/>
            </a:pPr>
            <a:endParaRPr lang="en-US" dirty="0"/>
          </a:p>
          <a:p>
            <a:r>
              <a:rPr lang="en-US" dirty="0"/>
              <a:t>If there is zero collinearity, the above questions are easy to answer, and model building is very simple.  When collinearity exists, the above questions are difficult to answer, and model building can be very difficult</a:t>
            </a:r>
            <a:r>
              <a:rPr lang="en-US" dirty="0" smtClean="0"/>
              <a:t>.</a:t>
            </a:r>
            <a:endParaRPr lang="en-US" dirty="0"/>
          </a:p>
        </p:txBody>
      </p:sp>
      <p:sp>
        <p:nvSpPr>
          <p:cNvPr id="3" name="Title 2"/>
          <p:cNvSpPr>
            <a:spLocks noGrp="1"/>
          </p:cNvSpPr>
          <p:nvPr>
            <p:ph type="title" idx="4294967295"/>
          </p:nvPr>
        </p:nvSpPr>
        <p:spPr>
          <a:xfrm>
            <a:off x="228600" y="228601"/>
            <a:ext cx="8686800" cy="533400"/>
          </a:xfrm>
        </p:spPr>
        <p:txBody>
          <a:bodyPr>
            <a:normAutofit fontScale="90000"/>
          </a:bodyPr>
          <a:lstStyle/>
          <a:p>
            <a:r>
              <a:rPr lang="en-US" dirty="0" smtClean="0"/>
              <a:t>EFFECTS OF COLLINEARITY</a:t>
            </a:r>
            <a:endParaRPr lang="en-US" dirty="0"/>
          </a:p>
        </p:txBody>
      </p:sp>
    </p:spTree>
    <p:extLst>
      <p:ext uri="{BB962C8B-B14F-4D97-AF65-F5344CB8AC3E}">
        <p14:creationId xmlns:p14="http://schemas.microsoft.com/office/powerpoint/2010/main" val="8295210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228600" y="228601"/>
            <a:ext cx="8686800" cy="533400"/>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COLLINEARITY DIAGNOSTICS</a:t>
            </a:r>
            <a:endParaRPr lang="en-US" dirty="0"/>
          </a:p>
        </p:txBody>
      </p:sp>
      <p:sp>
        <p:nvSpPr>
          <p:cNvPr id="3" name="Content Placeholder 1"/>
          <p:cNvSpPr txBox="1">
            <a:spLocks/>
          </p:cNvSpPr>
          <p:nvPr/>
        </p:nvSpPr>
        <p:spPr>
          <a:xfrm>
            <a:off x="0" y="1219200"/>
            <a:ext cx="9144000" cy="5638800"/>
          </a:xfrm>
          <a:prstGeom prst="rect">
            <a:avLst/>
          </a:prstGeom>
        </p:spPr>
        <p:txBody>
          <a:bodyPr vert="horz" lIns="91440" tIns="45720" rIns="91440" bIns="45720" rtlCol="0">
            <a:normAutofit fontScale="85000" lnSpcReduction="20000"/>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457200" indent="-457200">
              <a:buFont typeface="+mj-lt"/>
              <a:buAutoNum type="arabicPeriod"/>
            </a:pPr>
            <a:r>
              <a:rPr lang="en-US" b="1" dirty="0"/>
              <a:t>Simple correlation </a:t>
            </a:r>
            <a:r>
              <a:rPr lang="en-US" b="1" dirty="0" smtClean="0"/>
              <a:t>coefficients</a:t>
            </a:r>
            <a:r>
              <a:rPr lang="en-US" dirty="0" smtClean="0"/>
              <a:t/>
            </a:r>
            <a:br>
              <a:rPr lang="en-US" dirty="0" smtClean="0"/>
            </a:br>
            <a:r>
              <a:rPr lang="en-US" dirty="0" smtClean="0"/>
              <a:t/>
            </a:r>
            <a:br>
              <a:rPr lang="en-US" dirty="0" smtClean="0"/>
            </a:br>
            <a:r>
              <a:rPr lang="en-US" dirty="0" smtClean="0"/>
              <a:t>Will </a:t>
            </a:r>
            <a:r>
              <a:rPr lang="en-US" dirty="0"/>
              <a:t>not necessarily identify relationships that involve more than one predictor variable</a:t>
            </a:r>
          </a:p>
          <a:p>
            <a:pPr marL="457200" indent="-457200">
              <a:buFont typeface="+mj-lt"/>
              <a:buAutoNum type="arabicPeriod"/>
            </a:pPr>
            <a:endParaRPr lang="en-US" dirty="0"/>
          </a:p>
          <a:p>
            <a:pPr marL="457200" indent="-457200">
              <a:buFont typeface="+mj-lt"/>
              <a:buAutoNum type="arabicPeriod"/>
            </a:pPr>
            <a:r>
              <a:rPr lang="en-US" b="1" dirty="0" smtClean="0"/>
              <a:t>Tolerance</a:t>
            </a:r>
            <a:br>
              <a:rPr lang="en-US" b="1" dirty="0" smtClean="0"/>
            </a:br>
            <a:r>
              <a:rPr lang="en-US" b="1" dirty="0" smtClean="0"/>
              <a:t/>
            </a:r>
            <a:br>
              <a:rPr lang="en-US" b="1" dirty="0" smtClean="0"/>
            </a:br>
            <a:r>
              <a:rPr lang="en-US" dirty="0" err="1" smtClean="0"/>
              <a:t>Tolerance</a:t>
            </a:r>
            <a:r>
              <a:rPr lang="en-US" dirty="0" smtClean="0"/>
              <a:t> </a:t>
            </a:r>
            <a:r>
              <a:rPr lang="en-US" dirty="0"/>
              <a:t>= (1-R2(j)), where R2(j) is the multiple coefficient of determination for the regression of </a:t>
            </a:r>
            <a:r>
              <a:rPr lang="en-US" dirty="0" err="1"/>
              <a:t>Xj</a:t>
            </a:r>
            <a:r>
              <a:rPr lang="en-US" dirty="0"/>
              <a:t> on the remaining predictor </a:t>
            </a:r>
            <a:r>
              <a:rPr lang="en-US" dirty="0" smtClean="0"/>
              <a:t>variables</a:t>
            </a:r>
            <a:br>
              <a:rPr lang="en-US" dirty="0" smtClean="0"/>
            </a:br>
            <a:r>
              <a:rPr lang="en-US" dirty="0" smtClean="0"/>
              <a:t/>
            </a:r>
            <a:br>
              <a:rPr lang="en-US" dirty="0" smtClean="0"/>
            </a:br>
            <a:r>
              <a:rPr lang="en-US" dirty="0" smtClean="0"/>
              <a:t>Low </a:t>
            </a:r>
            <a:r>
              <a:rPr lang="en-US" dirty="0"/>
              <a:t>tolerance values indicate a high degree of collinearity</a:t>
            </a:r>
          </a:p>
          <a:p>
            <a:pPr marL="457200" indent="-457200">
              <a:buFont typeface="+mj-lt"/>
              <a:buAutoNum type="arabicPeriod"/>
            </a:pPr>
            <a:endParaRPr lang="en-US" dirty="0"/>
          </a:p>
          <a:p>
            <a:pPr marL="457200" indent="-457200">
              <a:buFont typeface="+mj-lt"/>
              <a:buAutoNum type="arabicPeriod"/>
            </a:pPr>
            <a:r>
              <a:rPr lang="en-US" b="1" dirty="0" smtClean="0"/>
              <a:t>Variance </a:t>
            </a:r>
            <a:r>
              <a:rPr lang="en-US" b="1" dirty="0"/>
              <a:t>inflation factor (</a:t>
            </a:r>
            <a:r>
              <a:rPr lang="en-US" b="1" dirty="0" smtClean="0"/>
              <a:t>VIF)</a:t>
            </a:r>
            <a:br>
              <a:rPr lang="en-US" b="1" dirty="0" smtClean="0"/>
            </a:br>
            <a:r>
              <a:rPr lang="en-US" b="1" dirty="0" smtClean="0"/>
              <a:t/>
            </a:r>
            <a:br>
              <a:rPr lang="en-US" b="1" dirty="0" smtClean="0"/>
            </a:br>
            <a:r>
              <a:rPr lang="en-US" dirty="0" smtClean="0"/>
              <a:t>VIF </a:t>
            </a:r>
            <a:r>
              <a:rPr lang="en-US" dirty="0"/>
              <a:t>= </a:t>
            </a:r>
            <a:r>
              <a:rPr lang="en-US" dirty="0" smtClean="0"/>
              <a:t>1/tolerance</a:t>
            </a:r>
            <a:br>
              <a:rPr lang="en-US" dirty="0" smtClean="0"/>
            </a:br>
            <a:r>
              <a:rPr lang="en-US" dirty="0" smtClean="0"/>
              <a:t>A </a:t>
            </a:r>
            <a:r>
              <a:rPr lang="en-US" dirty="0"/>
              <a:t>VIF &gt; 10 suggests a high degree of collinearity</a:t>
            </a:r>
          </a:p>
          <a:p>
            <a:pPr marL="457200" indent="-457200">
              <a:buFont typeface="+mj-lt"/>
              <a:buAutoNum type="arabicPeriod"/>
            </a:pPr>
            <a:endParaRPr lang="en-US" dirty="0"/>
          </a:p>
          <a:p>
            <a:pPr marL="457200" indent="-457200">
              <a:buFont typeface="+mj-lt"/>
              <a:buAutoNum type="arabicPeriod"/>
            </a:pPr>
            <a:r>
              <a:rPr lang="en-US" b="1" dirty="0" smtClean="0"/>
              <a:t>Eigenvalues </a:t>
            </a:r>
            <a:r>
              <a:rPr lang="en-US" b="1" dirty="0"/>
              <a:t>of the correlation matrix </a:t>
            </a:r>
            <a:r>
              <a:rPr lang="en-US" b="1" dirty="0" smtClean="0"/>
              <a:t/>
            </a:r>
            <a:br>
              <a:rPr lang="en-US" b="1" dirty="0" smtClean="0"/>
            </a:br>
            <a:r>
              <a:rPr lang="en-US" b="1" dirty="0" smtClean="0"/>
              <a:t/>
            </a:r>
            <a:br>
              <a:rPr lang="en-US" b="1" dirty="0" smtClean="0"/>
            </a:br>
            <a:r>
              <a:rPr lang="en-US" dirty="0" smtClean="0"/>
              <a:t>A </a:t>
            </a:r>
            <a:r>
              <a:rPr lang="en-US" dirty="0"/>
              <a:t>small eigenvalue indicates a high degree of </a:t>
            </a:r>
            <a:r>
              <a:rPr lang="en-US" dirty="0" smtClean="0"/>
              <a:t>collinearity</a:t>
            </a:r>
            <a:br>
              <a:rPr lang="en-US" dirty="0" smtClean="0"/>
            </a:br>
            <a:r>
              <a:rPr lang="en-US" dirty="0" smtClean="0"/>
              <a:t>The </a:t>
            </a:r>
            <a:r>
              <a:rPr lang="en-US" dirty="0"/>
              <a:t>corresponding eigenvector identifies the variables that are collinear</a:t>
            </a:r>
          </a:p>
          <a:p>
            <a:pPr marL="457200" indent="-457200">
              <a:buFont typeface="+mj-lt"/>
              <a:buAutoNum type="arabicPeriod"/>
            </a:pPr>
            <a:endParaRPr lang="en-US" dirty="0"/>
          </a:p>
        </p:txBody>
      </p:sp>
    </p:spTree>
    <p:extLst>
      <p:ext uri="{BB962C8B-B14F-4D97-AF65-F5344CB8AC3E}">
        <p14:creationId xmlns:p14="http://schemas.microsoft.com/office/powerpoint/2010/main" val="12159973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228600" y="228601"/>
            <a:ext cx="8686800" cy="533400"/>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EXAMPLE 1: DATA FILE IS </a:t>
            </a:r>
            <a:r>
              <a:rPr lang="en-US" b="1" dirty="0" smtClean="0"/>
              <a:t>COLLIN1</a:t>
            </a:r>
            <a:endParaRPr lang="en-US" b="1" dirty="0"/>
          </a:p>
        </p:txBody>
      </p:sp>
      <p:sp>
        <p:nvSpPr>
          <p:cNvPr id="4" name="Rectangle 3"/>
          <p:cNvSpPr/>
          <p:nvPr/>
        </p:nvSpPr>
        <p:spPr>
          <a:xfrm>
            <a:off x="206828" y="1376065"/>
            <a:ext cx="8708571" cy="923330"/>
          </a:xfrm>
          <a:prstGeom prst="rect">
            <a:avLst/>
          </a:prstGeom>
        </p:spPr>
        <p:txBody>
          <a:bodyPr wrap="square">
            <a:spAutoFit/>
          </a:bodyPr>
          <a:lstStyle/>
          <a:p>
            <a:r>
              <a:rPr lang="en-US" dirty="0">
                <a:solidFill>
                  <a:schemeClr val="tx2"/>
                </a:solidFill>
              </a:rPr>
              <a:t>Revenue = 50,000 + 1.00*Population + 20.00*Advertising + </a:t>
            </a:r>
            <a:r>
              <a:rPr lang="el-GR" dirty="0" smtClean="0">
                <a:solidFill>
                  <a:schemeClr val="tx2"/>
                </a:solidFill>
              </a:rPr>
              <a:t>ε</a:t>
            </a:r>
            <a:r>
              <a:rPr lang="en-US" dirty="0" smtClean="0">
                <a:solidFill>
                  <a:schemeClr val="tx2"/>
                </a:solidFill>
              </a:rPr>
              <a:t> </a:t>
            </a:r>
            <a:endParaRPr lang="en-US" dirty="0">
              <a:solidFill>
                <a:schemeClr val="tx2"/>
              </a:solidFill>
            </a:endParaRPr>
          </a:p>
          <a:p>
            <a:r>
              <a:rPr lang="en-US" dirty="0">
                <a:solidFill>
                  <a:schemeClr val="tx2"/>
                </a:solidFill>
              </a:rPr>
              <a:t> </a:t>
            </a:r>
          </a:p>
          <a:p>
            <a:r>
              <a:rPr lang="en-US" dirty="0">
                <a:solidFill>
                  <a:schemeClr val="tx2"/>
                </a:solidFill>
              </a:rPr>
              <a:t>where </a:t>
            </a:r>
            <a:r>
              <a:rPr lang="el-GR" dirty="0">
                <a:solidFill>
                  <a:schemeClr val="tx2"/>
                </a:solidFill>
              </a:rPr>
              <a:t>ε</a:t>
            </a:r>
            <a:r>
              <a:rPr lang="en-US" dirty="0" smtClean="0">
                <a:solidFill>
                  <a:schemeClr val="tx2"/>
                </a:solidFill>
              </a:rPr>
              <a:t> </a:t>
            </a:r>
            <a:r>
              <a:rPr lang="en-US" dirty="0">
                <a:solidFill>
                  <a:schemeClr val="tx2"/>
                </a:solidFill>
              </a:rPr>
              <a:t>is normally distributed with a mean of 0 and a standard deviation of 12,500</a:t>
            </a:r>
          </a:p>
        </p:txBody>
      </p:sp>
      <p:graphicFrame>
        <p:nvGraphicFramePr>
          <p:cNvPr id="5" name="Table 4"/>
          <p:cNvGraphicFramePr>
            <a:graphicFrameLocks noGrp="1"/>
          </p:cNvGraphicFramePr>
          <p:nvPr>
            <p:extLst>
              <p:ext uri="{D42A27DB-BD31-4B8C-83A1-F6EECF244321}">
                <p14:modId xmlns:p14="http://schemas.microsoft.com/office/powerpoint/2010/main" val="3045534717"/>
              </p:ext>
            </p:extLst>
          </p:nvPr>
        </p:nvGraphicFramePr>
        <p:xfrm>
          <a:off x="304800" y="2299390"/>
          <a:ext cx="8534399" cy="3320360"/>
        </p:xfrm>
        <a:graphic>
          <a:graphicData uri="http://schemas.openxmlformats.org/drawingml/2006/table">
            <a:tbl>
              <a:tblPr firstRow="1" firstCol="1" bandRow="1" bandCol="1">
                <a:tableStyleId>{69012ECD-51FC-41F1-AA8D-1B2483CD663E}</a:tableStyleId>
              </a:tblPr>
              <a:tblGrid>
                <a:gridCol w="1302267">
                  <a:extLst>
                    <a:ext uri="{9D8B030D-6E8A-4147-A177-3AD203B41FA5}">
                      <a16:colId xmlns:a16="http://schemas.microsoft.com/office/drawing/2014/main" val="20000"/>
                    </a:ext>
                  </a:extLst>
                </a:gridCol>
                <a:gridCol w="1300480">
                  <a:extLst>
                    <a:ext uri="{9D8B030D-6E8A-4147-A177-3AD203B41FA5}">
                      <a16:colId xmlns:a16="http://schemas.microsoft.com/office/drawing/2014/main" val="20001"/>
                    </a:ext>
                  </a:extLst>
                </a:gridCol>
                <a:gridCol w="1300480">
                  <a:extLst>
                    <a:ext uri="{9D8B030D-6E8A-4147-A177-3AD203B41FA5}">
                      <a16:colId xmlns:a16="http://schemas.microsoft.com/office/drawing/2014/main" val="20002"/>
                    </a:ext>
                  </a:extLst>
                </a:gridCol>
                <a:gridCol w="1137920">
                  <a:extLst>
                    <a:ext uri="{9D8B030D-6E8A-4147-A177-3AD203B41FA5}">
                      <a16:colId xmlns:a16="http://schemas.microsoft.com/office/drawing/2014/main" val="20003"/>
                    </a:ext>
                  </a:extLst>
                </a:gridCol>
                <a:gridCol w="1137920">
                  <a:extLst>
                    <a:ext uri="{9D8B030D-6E8A-4147-A177-3AD203B41FA5}">
                      <a16:colId xmlns:a16="http://schemas.microsoft.com/office/drawing/2014/main" val="20004"/>
                    </a:ext>
                  </a:extLst>
                </a:gridCol>
                <a:gridCol w="1219199">
                  <a:extLst>
                    <a:ext uri="{9D8B030D-6E8A-4147-A177-3AD203B41FA5}">
                      <a16:colId xmlns:a16="http://schemas.microsoft.com/office/drawing/2014/main" val="20005"/>
                    </a:ext>
                  </a:extLst>
                </a:gridCol>
                <a:gridCol w="1136133">
                  <a:extLst>
                    <a:ext uri="{9D8B030D-6E8A-4147-A177-3AD203B41FA5}">
                      <a16:colId xmlns:a16="http://schemas.microsoft.com/office/drawing/2014/main" val="20006"/>
                    </a:ext>
                  </a:extLst>
                </a:gridCol>
              </a:tblGrid>
              <a:tr h="332036">
                <a:tc>
                  <a:txBody>
                    <a:bodyPr/>
                    <a:lstStyle/>
                    <a:p>
                      <a:pPr marL="0" marR="0" algn="ctr">
                        <a:spcBef>
                          <a:spcPts val="0"/>
                        </a:spcBef>
                        <a:spcAft>
                          <a:spcPts val="0"/>
                        </a:spcAft>
                      </a:pPr>
                      <a:r>
                        <a:rPr lang="en-US" sz="1600">
                          <a:effectLst/>
                        </a:rPr>
                        <a:t>REV1</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REV2</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REV3</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POP1</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POP2</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POP3</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ADV</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0"/>
                  </a:ext>
                </a:extLst>
              </a:tr>
              <a:tr h="332036">
                <a:tc>
                  <a:txBody>
                    <a:bodyPr/>
                    <a:lstStyle/>
                    <a:p>
                      <a:pPr marL="0" marR="0" algn="ctr">
                        <a:spcBef>
                          <a:spcPts val="0"/>
                        </a:spcBef>
                        <a:spcAft>
                          <a:spcPts val="0"/>
                        </a:spcAft>
                      </a:pPr>
                      <a:r>
                        <a:rPr lang="en-US" sz="1600" b="0" dirty="0">
                          <a:effectLst/>
                        </a:rPr>
                        <a:t>3475000</a:t>
                      </a:r>
                      <a:endParaRPr lang="en-US" sz="1000" b="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3475500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3075000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500000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500000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150000</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1"/>
                  </a:ext>
                </a:extLst>
              </a:tr>
              <a:tr h="332036">
                <a:tc>
                  <a:txBody>
                    <a:bodyPr/>
                    <a:lstStyle/>
                    <a:p>
                      <a:pPr marL="0" marR="0" algn="ctr">
                        <a:spcBef>
                          <a:spcPts val="0"/>
                        </a:spcBef>
                        <a:spcAft>
                          <a:spcPts val="0"/>
                        </a:spcAft>
                      </a:pPr>
                      <a:r>
                        <a:rPr lang="en-US" sz="1600" b="0" dirty="0">
                          <a:effectLst/>
                        </a:rPr>
                        <a:t>3234800</a:t>
                      </a:r>
                      <a:endParaRPr lang="en-US" sz="1000" b="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3484800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3084800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250000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500000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150000</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2"/>
                  </a:ext>
                </a:extLst>
              </a:tr>
              <a:tr h="332036">
                <a:tc>
                  <a:txBody>
                    <a:bodyPr/>
                    <a:lstStyle/>
                    <a:p>
                      <a:pPr marL="0" marR="0" algn="ctr">
                        <a:spcBef>
                          <a:spcPts val="0"/>
                        </a:spcBef>
                        <a:spcAft>
                          <a:spcPts val="0"/>
                        </a:spcAft>
                      </a:pPr>
                      <a:r>
                        <a:rPr lang="en-US" sz="1600" b="0" dirty="0">
                          <a:effectLst/>
                        </a:rPr>
                        <a:t>3086000</a:t>
                      </a:r>
                      <a:endParaRPr lang="en-US" sz="1000" b="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3486000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3086000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500000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150000</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3"/>
                  </a:ext>
                </a:extLst>
              </a:tr>
              <a:tr h="332036">
                <a:tc>
                  <a:txBody>
                    <a:bodyPr/>
                    <a:lstStyle/>
                    <a:p>
                      <a:pPr marL="0" marR="0" algn="ctr">
                        <a:spcBef>
                          <a:spcPts val="0"/>
                        </a:spcBef>
                        <a:spcAft>
                          <a:spcPts val="0"/>
                        </a:spcAft>
                      </a:pPr>
                      <a:r>
                        <a:rPr lang="en-US" sz="1600" b="0" dirty="0">
                          <a:effectLst/>
                        </a:rPr>
                        <a:t>2496000</a:t>
                      </a:r>
                      <a:endParaRPr lang="en-US" sz="1000" b="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2246000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2246000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500000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250000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250000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100000</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4"/>
                  </a:ext>
                </a:extLst>
              </a:tr>
              <a:tr h="332036">
                <a:tc>
                  <a:txBody>
                    <a:bodyPr/>
                    <a:lstStyle/>
                    <a:p>
                      <a:pPr marL="0" marR="0" algn="ctr">
                        <a:spcBef>
                          <a:spcPts val="0"/>
                        </a:spcBef>
                        <a:spcAft>
                          <a:spcPts val="0"/>
                        </a:spcAft>
                      </a:pPr>
                      <a:r>
                        <a:rPr lang="en-US" sz="1600" b="0" dirty="0">
                          <a:effectLst/>
                        </a:rPr>
                        <a:t>2243600</a:t>
                      </a:r>
                      <a:endParaRPr lang="en-US" sz="1000" b="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2243600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2243600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250000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250000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250000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100000</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5"/>
                  </a:ext>
                </a:extLst>
              </a:tr>
              <a:tr h="332036">
                <a:tc>
                  <a:txBody>
                    <a:bodyPr/>
                    <a:lstStyle/>
                    <a:p>
                      <a:pPr marL="0" marR="0" algn="ctr">
                        <a:spcBef>
                          <a:spcPts val="0"/>
                        </a:spcBef>
                        <a:spcAft>
                          <a:spcPts val="0"/>
                        </a:spcAft>
                      </a:pPr>
                      <a:r>
                        <a:rPr lang="en-US" sz="1600" b="0" dirty="0">
                          <a:effectLst/>
                        </a:rPr>
                        <a:t>2115400</a:t>
                      </a:r>
                      <a:endParaRPr lang="en-US" sz="1000" b="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2265400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2265400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250000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250000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100000</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6"/>
                  </a:ext>
                </a:extLst>
              </a:tr>
              <a:tr h="332036">
                <a:tc>
                  <a:txBody>
                    <a:bodyPr/>
                    <a:lstStyle/>
                    <a:p>
                      <a:pPr marL="0" marR="0" algn="ctr">
                        <a:spcBef>
                          <a:spcPts val="0"/>
                        </a:spcBef>
                        <a:spcAft>
                          <a:spcPts val="0"/>
                        </a:spcAft>
                      </a:pPr>
                      <a:r>
                        <a:rPr lang="en-US" sz="1600" b="0" dirty="0">
                          <a:effectLst/>
                        </a:rPr>
                        <a:t>1552400</a:t>
                      </a:r>
                      <a:endParaRPr lang="en-US" sz="1000" b="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1152400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1552400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500000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500000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50000</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7"/>
                  </a:ext>
                </a:extLst>
              </a:tr>
              <a:tr h="332036">
                <a:tc>
                  <a:txBody>
                    <a:bodyPr/>
                    <a:lstStyle/>
                    <a:p>
                      <a:pPr marL="0" marR="0" algn="ctr">
                        <a:spcBef>
                          <a:spcPts val="0"/>
                        </a:spcBef>
                        <a:spcAft>
                          <a:spcPts val="0"/>
                        </a:spcAft>
                      </a:pPr>
                      <a:r>
                        <a:rPr lang="en-US" sz="1600" b="0" dirty="0">
                          <a:effectLst/>
                        </a:rPr>
                        <a:t>1285800</a:t>
                      </a:r>
                      <a:endParaRPr lang="en-US" sz="1000" b="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1135800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1535800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250000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500000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50000</a:t>
                      </a:r>
                      <a:endParaRPr lang="en-US" sz="1000">
                        <a:effectLst/>
                        <a:latin typeface="Times New Roman"/>
                        <a:ea typeface="Times New Roman"/>
                      </a:endParaRPr>
                    </a:p>
                  </a:txBody>
                  <a:tcPr marL="68580" marR="68580" marT="0" marB="0"/>
                </a:tc>
                <a:extLst>
                  <a:ext uri="{0D108BD9-81ED-4DB2-BD59-A6C34878D82A}">
                    <a16:rowId xmlns:a16="http://schemas.microsoft.com/office/drawing/2014/main" val="10008"/>
                  </a:ext>
                </a:extLst>
              </a:tr>
              <a:tr h="332036">
                <a:tc>
                  <a:txBody>
                    <a:bodyPr/>
                    <a:lstStyle/>
                    <a:p>
                      <a:pPr marL="0" marR="0" algn="ctr">
                        <a:spcBef>
                          <a:spcPts val="0"/>
                        </a:spcBef>
                        <a:spcAft>
                          <a:spcPts val="0"/>
                        </a:spcAft>
                      </a:pPr>
                      <a:r>
                        <a:rPr lang="en-US" sz="1600" b="0" dirty="0">
                          <a:effectLst/>
                        </a:rPr>
                        <a:t>1125200</a:t>
                      </a:r>
                      <a:endParaRPr lang="en-US" sz="1000" b="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1125200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1525200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100000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a:effectLst/>
                        </a:rPr>
                        <a:t>500000</a:t>
                      </a:r>
                      <a:endParaRPr lang="en-US" sz="1000">
                        <a:effectLst/>
                        <a:latin typeface="Times New Roman"/>
                        <a:ea typeface="Times New Roman"/>
                      </a:endParaRPr>
                    </a:p>
                  </a:txBody>
                  <a:tcPr marL="68580" marR="68580" marT="0" marB="0"/>
                </a:tc>
                <a:tc>
                  <a:txBody>
                    <a:bodyPr/>
                    <a:lstStyle/>
                    <a:p>
                      <a:pPr marL="0" marR="0" algn="ctr">
                        <a:spcBef>
                          <a:spcPts val="0"/>
                        </a:spcBef>
                        <a:spcAft>
                          <a:spcPts val="0"/>
                        </a:spcAft>
                      </a:pPr>
                      <a:r>
                        <a:rPr lang="en-US" sz="1600" dirty="0">
                          <a:effectLst/>
                        </a:rPr>
                        <a:t>50000</a:t>
                      </a:r>
                      <a:endParaRPr lang="en-US" sz="1000" dirty="0">
                        <a:effectLst/>
                        <a:latin typeface="Times New Roman"/>
                        <a:ea typeface="Times New Roman"/>
                      </a:endParaRPr>
                    </a:p>
                  </a:txBody>
                  <a:tcPr marL="68580" marR="68580" marT="0" marB="0"/>
                </a:tc>
                <a:extLst>
                  <a:ext uri="{0D108BD9-81ED-4DB2-BD59-A6C34878D82A}">
                    <a16:rowId xmlns:a16="http://schemas.microsoft.com/office/drawing/2014/main" val="10009"/>
                  </a:ext>
                </a:extLst>
              </a:tr>
            </a:tbl>
          </a:graphicData>
        </a:graphic>
      </p:graphicFrame>
      <p:sp>
        <p:nvSpPr>
          <p:cNvPr id="6" name="Rectangle 5"/>
          <p:cNvSpPr/>
          <p:nvPr/>
        </p:nvSpPr>
        <p:spPr>
          <a:xfrm>
            <a:off x="266700" y="5796170"/>
            <a:ext cx="8610599" cy="830997"/>
          </a:xfrm>
          <a:prstGeom prst="rect">
            <a:avLst/>
          </a:prstGeom>
        </p:spPr>
        <p:txBody>
          <a:bodyPr wrap="square">
            <a:spAutoFit/>
          </a:bodyPr>
          <a:lstStyle/>
          <a:p>
            <a:pPr marL="285750" indent="-285750">
              <a:buFont typeface="Arial" panose="020B0604020202020204" pitchFamily="34" charset="0"/>
              <a:buChar char="•"/>
            </a:pPr>
            <a:r>
              <a:rPr lang="en-US" sz="1600" b="1" dirty="0">
                <a:solidFill>
                  <a:schemeClr val="tx2"/>
                </a:solidFill>
              </a:rPr>
              <a:t>Which regression has zero collinearity? High positive collinearity? High negative collinearity?</a:t>
            </a:r>
          </a:p>
          <a:p>
            <a:endParaRPr lang="en-US" sz="1600" b="1" dirty="0">
              <a:solidFill>
                <a:schemeClr val="tx2"/>
              </a:solidFill>
            </a:endParaRPr>
          </a:p>
          <a:p>
            <a:pPr marL="285750" indent="-285750">
              <a:buFont typeface="Arial" panose="020B0604020202020204" pitchFamily="34" charset="0"/>
              <a:buChar char="•"/>
            </a:pPr>
            <a:r>
              <a:rPr lang="en-US" sz="1600" b="1" dirty="0">
                <a:solidFill>
                  <a:schemeClr val="tx2"/>
                </a:solidFill>
              </a:rPr>
              <a:t>Verify collinearity using the correlation matrix</a:t>
            </a:r>
          </a:p>
        </p:txBody>
      </p:sp>
    </p:spTree>
    <p:extLst>
      <p:ext uri="{BB962C8B-B14F-4D97-AF65-F5344CB8AC3E}">
        <p14:creationId xmlns:p14="http://schemas.microsoft.com/office/powerpoint/2010/main" val="13229213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1295400"/>
            <a:ext cx="5831558" cy="5358548"/>
          </a:xfrm>
          <a:prstGeom prst="rect">
            <a:avLst/>
          </a:prstGeom>
        </p:spPr>
      </p:pic>
      <p:sp>
        <p:nvSpPr>
          <p:cNvPr id="3" name="TextBox 2"/>
          <p:cNvSpPr txBox="1"/>
          <p:nvPr/>
        </p:nvSpPr>
        <p:spPr>
          <a:xfrm>
            <a:off x="228600" y="228600"/>
            <a:ext cx="8686800" cy="954107"/>
          </a:xfrm>
          <a:prstGeom prst="rect">
            <a:avLst/>
          </a:prstGeom>
          <a:noFill/>
        </p:spPr>
        <p:txBody>
          <a:bodyPr wrap="square" rtlCol="0">
            <a:spAutoFit/>
          </a:bodyPr>
          <a:lstStyle/>
          <a:p>
            <a:pPr algn="ctr"/>
            <a:r>
              <a:rPr lang="en-US" sz="2800" dirty="0" smtClean="0">
                <a:solidFill>
                  <a:schemeClr val="bg1"/>
                </a:solidFill>
              </a:rPr>
              <a:t>Can Use the Correlate Procedure to See all of the Correlations  Between the Independent Variables</a:t>
            </a:r>
            <a:endParaRPr lang="en-US" sz="2800" dirty="0">
              <a:solidFill>
                <a:schemeClr val="bg1"/>
              </a:solidFill>
            </a:endParaRPr>
          </a:p>
        </p:txBody>
      </p:sp>
    </p:spTree>
    <p:extLst>
      <p:ext uri="{BB962C8B-B14F-4D97-AF65-F5344CB8AC3E}">
        <p14:creationId xmlns:p14="http://schemas.microsoft.com/office/powerpoint/2010/main" val="36552409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26767" y="1371600"/>
            <a:ext cx="6842865" cy="5105400"/>
          </a:xfrm>
          <a:prstGeom prst="rect">
            <a:avLst/>
          </a:prstGeom>
        </p:spPr>
      </p:pic>
      <p:sp>
        <p:nvSpPr>
          <p:cNvPr id="3" name="TextBox 2"/>
          <p:cNvSpPr txBox="1"/>
          <p:nvPr/>
        </p:nvSpPr>
        <p:spPr>
          <a:xfrm>
            <a:off x="457200" y="304800"/>
            <a:ext cx="8382000" cy="954107"/>
          </a:xfrm>
          <a:prstGeom prst="rect">
            <a:avLst/>
          </a:prstGeom>
          <a:noFill/>
        </p:spPr>
        <p:txBody>
          <a:bodyPr wrap="square" rtlCol="0">
            <a:spAutoFit/>
          </a:bodyPr>
          <a:lstStyle/>
          <a:p>
            <a:pPr algn="ctr"/>
            <a:r>
              <a:rPr lang="en-US" sz="2800" dirty="0" smtClean="0">
                <a:solidFill>
                  <a:schemeClr val="bg1"/>
                </a:solidFill>
              </a:rPr>
              <a:t>The Correlations Between Population and Advertising Range from Zero to Plus .990 to Minus .990</a:t>
            </a:r>
            <a:endParaRPr lang="en-US" sz="2800" dirty="0">
              <a:solidFill>
                <a:schemeClr val="bg1"/>
              </a:solidFill>
            </a:endParaRPr>
          </a:p>
        </p:txBody>
      </p:sp>
    </p:spTree>
    <p:extLst>
      <p:ext uri="{BB962C8B-B14F-4D97-AF65-F5344CB8AC3E}">
        <p14:creationId xmlns:p14="http://schemas.microsoft.com/office/powerpoint/2010/main" val="524201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86800" cy="954107"/>
          </a:xfrm>
          <a:prstGeom prst="rect">
            <a:avLst/>
          </a:prstGeom>
          <a:noFill/>
        </p:spPr>
        <p:txBody>
          <a:bodyPr wrap="square" rtlCol="0">
            <a:spAutoFit/>
          </a:bodyPr>
          <a:lstStyle/>
          <a:p>
            <a:pPr algn="ctr"/>
            <a:r>
              <a:rPr lang="en-US" sz="2800" dirty="0" smtClean="0">
                <a:solidFill>
                  <a:schemeClr val="bg1"/>
                </a:solidFill>
              </a:rPr>
              <a:t>How to Get the Collinearity Diagnostics in Linear Regression</a:t>
            </a:r>
            <a:endParaRPr lang="en-US" sz="2800" dirty="0">
              <a:solidFill>
                <a:schemeClr val="bg1"/>
              </a:solidFill>
            </a:endParaRPr>
          </a:p>
        </p:txBody>
      </p:sp>
      <p:pic>
        <p:nvPicPr>
          <p:cNvPr id="3" name="Picture 2"/>
          <p:cNvPicPr>
            <a:picLocks noChangeAspect="1"/>
          </p:cNvPicPr>
          <p:nvPr/>
        </p:nvPicPr>
        <p:blipFill>
          <a:blip r:embed="rId2"/>
          <a:stretch>
            <a:fillRect/>
          </a:stretch>
        </p:blipFill>
        <p:spPr>
          <a:xfrm>
            <a:off x="5150" y="2202951"/>
            <a:ext cx="9173098" cy="4648200"/>
          </a:xfrm>
          <a:prstGeom prst="rect">
            <a:avLst/>
          </a:prstGeom>
        </p:spPr>
      </p:pic>
    </p:spTree>
    <p:extLst>
      <p:ext uri="{BB962C8B-B14F-4D97-AF65-F5344CB8AC3E}">
        <p14:creationId xmlns:p14="http://schemas.microsoft.com/office/powerpoint/2010/main" val="22702183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228600" y="0"/>
            <a:ext cx="5715000" cy="1676400"/>
          </a:xfrm>
          <a:prstGeom prst="rect">
            <a:avLst/>
          </a:prstGeom>
          <a:noFill/>
          <a:ln>
            <a:noFill/>
          </a:ln>
        </p:spPr>
      </p:pic>
      <p:pic>
        <p:nvPicPr>
          <p:cNvPr id="3" name="Picture 2"/>
          <p:cNvPicPr/>
          <p:nvPr/>
        </p:nvPicPr>
        <p:blipFill>
          <a:blip r:embed="rId3">
            <a:extLst>
              <a:ext uri="{28A0092B-C50C-407E-A947-70E740481C1C}">
                <a14:useLocalDpi xmlns:a14="http://schemas.microsoft.com/office/drawing/2010/main" val="0"/>
              </a:ext>
            </a:extLst>
          </a:blip>
          <a:srcRect/>
          <a:stretch>
            <a:fillRect/>
          </a:stretch>
        </p:blipFill>
        <p:spPr bwMode="auto">
          <a:xfrm>
            <a:off x="228600" y="1676400"/>
            <a:ext cx="5715000" cy="1676400"/>
          </a:xfrm>
          <a:prstGeom prst="rect">
            <a:avLst/>
          </a:prstGeom>
          <a:noFill/>
          <a:ln>
            <a:noFill/>
          </a:ln>
        </p:spPr>
      </p:pic>
      <p:pic>
        <p:nvPicPr>
          <p:cNvPr id="4" name="Picture 3"/>
          <p:cNvPicPr/>
          <p:nvPr/>
        </p:nvPicPr>
        <p:blipFill>
          <a:blip r:embed="rId4">
            <a:extLst>
              <a:ext uri="{28A0092B-C50C-407E-A947-70E740481C1C}">
                <a14:useLocalDpi xmlns:a14="http://schemas.microsoft.com/office/drawing/2010/main" val="0"/>
              </a:ext>
            </a:extLst>
          </a:blip>
          <a:srcRect/>
          <a:stretch>
            <a:fillRect/>
          </a:stretch>
        </p:blipFill>
        <p:spPr bwMode="auto">
          <a:xfrm>
            <a:off x="228600" y="3352800"/>
            <a:ext cx="6691630" cy="3649980"/>
          </a:xfrm>
          <a:prstGeom prst="rect">
            <a:avLst/>
          </a:prstGeom>
          <a:noFill/>
          <a:ln>
            <a:noFill/>
          </a:ln>
        </p:spPr>
      </p:pic>
      <p:sp>
        <p:nvSpPr>
          <p:cNvPr id="5" name="TextBox 4"/>
          <p:cNvSpPr txBox="1"/>
          <p:nvPr/>
        </p:nvSpPr>
        <p:spPr>
          <a:xfrm>
            <a:off x="6172200" y="272143"/>
            <a:ext cx="2362200" cy="707886"/>
          </a:xfrm>
          <a:prstGeom prst="rect">
            <a:avLst/>
          </a:prstGeom>
          <a:noFill/>
        </p:spPr>
        <p:txBody>
          <a:bodyPr wrap="square" rtlCol="0">
            <a:spAutoFit/>
          </a:bodyPr>
          <a:lstStyle/>
          <a:p>
            <a:r>
              <a:rPr lang="en-US" sz="4000" dirty="0" smtClean="0">
                <a:solidFill>
                  <a:schemeClr val="bg1"/>
                </a:solidFill>
              </a:rPr>
              <a:t>Y = REV1</a:t>
            </a:r>
            <a:endParaRPr lang="en-US" sz="4000" dirty="0">
              <a:solidFill>
                <a:schemeClr val="bg1"/>
              </a:solidFill>
            </a:endParaRPr>
          </a:p>
        </p:txBody>
      </p:sp>
      <p:sp>
        <p:nvSpPr>
          <p:cNvPr id="6" name="TextBox 5"/>
          <p:cNvSpPr txBox="1"/>
          <p:nvPr/>
        </p:nvSpPr>
        <p:spPr>
          <a:xfrm>
            <a:off x="7038583" y="3048000"/>
            <a:ext cx="2071370" cy="2585323"/>
          </a:xfrm>
          <a:prstGeom prst="rect">
            <a:avLst/>
          </a:prstGeom>
          <a:noFill/>
        </p:spPr>
        <p:txBody>
          <a:bodyPr wrap="square" rtlCol="0">
            <a:spAutoFit/>
          </a:bodyPr>
          <a:lstStyle/>
          <a:p>
            <a:pPr algn="ctr"/>
            <a:r>
              <a:rPr lang="en-US" dirty="0" smtClean="0">
                <a:solidFill>
                  <a:schemeClr val="tx2"/>
                </a:solidFill>
              </a:rPr>
              <a:t>*Note </a:t>
            </a:r>
            <a:r>
              <a:rPr lang="en-US" dirty="0">
                <a:solidFill>
                  <a:schemeClr val="tx2"/>
                </a:solidFill>
              </a:rPr>
              <a:t>that </a:t>
            </a:r>
            <a:r>
              <a:rPr lang="en-US" dirty="0" smtClean="0">
                <a:solidFill>
                  <a:schemeClr val="tx2"/>
                </a:solidFill>
              </a:rPr>
              <a:t>when </a:t>
            </a:r>
            <a:r>
              <a:rPr lang="en-US" dirty="0">
                <a:solidFill>
                  <a:schemeClr val="tx2"/>
                </a:solidFill>
              </a:rPr>
              <a:t>the correlation is </a:t>
            </a:r>
            <a:r>
              <a:rPr lang="en-US" dirty="0" smtClean="0">
                <a:solidFill>
                  <a:schemeClr val="tx2"/>
                </a:solidFill>
              </a:rPr>
              <a:t>zero, the </a:t>
            </a:r>
            <a:r>
              <a:rPr lang="en-US" dirty="0">
                <a:solidFill>
                  <a:schemeClr val="tx2"/>
                </a:solidFill>
              </a:rPr>
              <a:t>coefficients do not change as additional variables are added to the model.</a:t>
            </a:r>
          </a:p>
          <a:p>
            <a:endParaRPr lang="en-US" dirty="0"/>
          </a:p>
        </p:txBody>
      </p:sp>
    </p:spTree>
    <p:extLst>
      <p:ext uri="{BB962C8B-B14F-4D97-AF65-F5344CB8AC3E}">
        <p14:creationId xmlns:p14="http://schemas.microsoft.com/office/powerpoint/2010/main" val="9019962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72200" y="272143"/>
            <a:ext cx="2362200" cy="707886"/>
          </a:xfrm>
          <a:prstGeom prst="rect">
            <a:avLst/>
          </a:prstGeom>
          <a:noFill/>
        </p:spPr>
        <p:txBody>
          <a:bodyPr wrap="square" rtlCol="0">
            <a:spAutoFit/>
          </a:bodyPr>
          <a:lstStyle/>
          <a:p>
            <a:r>
              <a:rPr lang="en-US" sz="4000" dirty="0" smtClean="0">
                <a:solidFill>
                  <a:schemeClr val="bg1"/>
                </a:solidFill>
              </a:rPr>
              <a:t>Y = REV2</a:t>
            </a:r>
            <a:endParaRPr lang="en-US" sz="4000" dirty="0">
              <a:solidFill>
                <a:schemeClr val="bg1"/>
              </a:solidFill>
            </a:endParaRPr>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0" y="-75885"/>
            <a:ext cx="5791200" cy="1883229"/>
          </a:xfrm>
          <a:prstGeom prst="rect">
            <a:avLst/>
          </a:prstGeom>
          <a:noFill/>
          <a:ln>
            <a:noFill/>
          </a:ln>
        </p:spPr>
      </p:pic>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21772" y="1676400"/>
            <a:ext cx="5812972" cy="1752600"/>
          </a:xfrm>
          <a:prstGeom prst="rect">
            <a:avLst/>
          </a:prstGeom>
          <a:noFill/>
          <a:ln>
            <a:noFill/>
          </a:ln>
        </p:spPr>
      </p:pic>
      <p:pic>
        <p:nvPicPr>
          <p:cNvPr id="5"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0" y="3276600"/>
            <a:ext cx="6705600" cy="3581400"/>
          </a:xfrm>
          <a:prstGeom prst="rect">
            <a:avLst/>
          </a:prstGeom>
          <a:noFill/>
          <a:ln>
            <a:noFill/>
          </a:ln>
        </p:spPr>
      </p:pic>
      <p:sp>
        <p:nvSpPr>
          <p:cNvPr id="6" name="TextBox 5"/>
          <p:cNvSpPr txBox="1"/>
          <p:nvPr/>
        </p:nvSpPr>
        <p:spPr>
          <a:xfrm>
            <a:off x="6733162" y="2819400"/>
            <a:ext cx="2234411" cy="2585323"/>
          </a:xfrm>
          <a:prstGeom prst="rect">
            <a:avLst/>
          </a:prstGeom>
          <a:noFill/>
        </p:spPr>
        <p:txBody>
          <a:bodyPr wrap="square" rtlCol="0">
            <a:spAutoFit/>
          </a:bodyPr>
          <a:lstStyle/>
          <a:p>
            <a:pPr algn="ctr"/>
            <a:r>
              <a:rPr lang="en-US" dirty="0" smtClean="0">
                <a:solidFill>
                  <a:schemeClr val="tx2"/>
                </a:solidFill>
              </a:rPr>
              <a:t>* Note </a:t>
            </a:r>
            <a:r>
              <a:rPr lang="en-US" dirty="0">
                <a:solidFill>
                  <a:schemeClr val="tx2"/>
                </a:solidFill>
              </a:rPr>
              <a:t>that when the correlation is </a:t>
            </a:r>
            <a:r>
              <a:rPr lang="en-US" dirty="0" smtClean="0">
                <a:solidFill>
                  <a:schemeClr val="tx2"/>
                </a:solidFill>
              </a:rPr>
              <a:t>positive, </a:t>
            </a:r>
            <a:r>
              <a:rPr lang="en-US" dirty="0">
                <a:solidFill>
                  <a:schemeClr val="tx2"/>
                </a:solidFill>
              </a:rPr>
              <a:t>the coefficients </a:t>
            </a:r>
            <a:r>
              <a:rPr lang="en-US" dirty="0" smtClean="0">
                <a:solidFill>
                  <a:schemeClr val="tx2"/>
                </a:solidFill>
              </a:rPr>
              <a:t>can change dramatically as </a:t>
            </a:r>
            <a:r>
              <a:rPr lang="en-US" dirty="0">
                <a:solidFill>
                  <a:schemeClr val="tx2"/>
                </a:solidFill>
              </a:rPr>
              <a:t>additional variables are added to the model.</a:t>
            </a:r>
          </a:p>
          <a:p>
            <a:endParaRPr lang="en-US" dirty="0"/>
          </a:p>
        </p:txBody>
      </p:sp>
    </p:spTree>
    <p:extLst>
      <p:ext uri="{BB962C8B-B14F-4D97-AF65-F5344CB8AC3E}">
        <p14:creationId xmlns:p14="http://schemas.microsoft.com/office/powerpoint/2010/main" val="17004338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019800" cy="1981200"/>
          </a:xfrm>
          <a:prstGeom prst="rect">
            <a:avLst/>
          </a:prstGeom>
          <a:noFill/>
          <a:ln>
            <a:noFill/>
          </a:ln>
        </p:spPr>
      </p:pic>
      <p:pic>
        <p:nvPicPr>
          <p:cNvPr id="3" name="Picture 2"/>
          <p:cNvPicPr/>
          <p:nvPr/>
        </p:nvPicPr>
        <p:blipFill rotWithShape="1">
          <a:blip r:embed="rId3">
            <a:extLst>
              <a:ext uri="{28A0092B-C50C-407E-A947-70E740481C1C}">
                <a14:useLocalDpi xmlns:a14="http://schemas.microsoft.com/office/drawing/2010/main" val="0"/>
              </a:ext>
            </a:extLst>
          </a:blip>
          <a:srcRect t="9142"/>
          <a:stretch/>
        </p:blipFill>
        <p:spPr bwMode="auto">
          <a:xfrm>
            <a:off x="0" y="1828800"/>
            <a:ext cx="6019800" cy="1730829"/>
          </a:xfrm>
          <a:prstGeom prst="rect">
            <a:avLst/>
          </a:prstGeom>
          <a:noFill/>
          <a:ln>
            <a:noFill/>
          </a:ln>
        </p:spPr>
      </p:pic>
      <p:pic>
        <p:nvPicPr>
          <p:cNvPr id="4" name="Picture 3"/>
          <p:cNvPicPr/>
          <p:nvPr/>
        </p:nvPicPr>
        <p:blipFill>
          <a:blip r:embed="rId4">
            <a:extLst>
              <a:ext uri="{28A0092B-C50C-407E-A947-70E740481C1C}">
                <a14:useLocalDpi xmlns:a14="http://schemas.microsoft.com/office/drawing/2010/main" val="0"/>
              </a:ext>
            </a:extLst>
          </a:blip>
          <a:srcRect/>
          <a:stretch>
            <a:fillRect/>
          </a:stretch>
        </p:blipFill>
        <p:spPr bwMode="auto">
          <a:xfrm>
            <a:off x="0" y="3429000"/>
            <a:ext cx="7010400" cy="3505200"/>
          </a:xfrm>
          <a:prstGeom prst="rect">
            <a:avLst/>
          </a:prstGeom>
          <a:noFill/>
          <a:ln>
            <a:noFill/>
          </a:ln>
        </p:spPr>
      </p:pic>
      <p:sp>
        <p:nvSpPr>
          <p:cNvPr id="5" name="TextBox 4"/>
          <p:cNvSpPr txBox="1"/>
          <p:nvPr/>
        </p:nvSpPr>
        <p:spPr>
          <a:xfrm>
            <a:off x="6172200" y="272143"/>
            <a:ext cx="2362200" cy="707886"/>
          </a:xfrm>
          <a:prstGeom prst="rect">
            <a:avLst/>
          </a:prstGeom>
          <a:noFill/>
        </p:spPr>
        <p:txBody>
          <a:bodyPr wrap="square" rtlCol="0">
            <a:spAutoFit/>
          </a:bodyPr>
          <a:lstStyle/>
          <a:p>
            <a:r>
              <a:rPr lang="en-US" sz="4000" dirty="0" smtClean="0">
                <a:solidFill>
                  <a:schemeClr val="bg1"/>
                </a:solidFill>
              </a:rPr>
              <a:t>Y = REV3</a:t>
            </a:r>
            <a:endParaRPr lang="en-US" sz="4000" dirty="0">
              <a:solidFill>
                <a:schemeClr val="bg1"/>
              </a:solidFill>
            </a:endParaRPr>
          </a:p>
        </p:txBody>
      </p:sp>
      <p:sp>
        <p:nvSpPr>
          <p:cNvPr id="6" name="TextBox 5"/>
          <p:cNvSpPr txBox="1"/>
          <p:nvPr/>
        </p:nvSpPr>
        <p:spPr>
          <a:xfrm>
            <a:off x="7028225" y="3048000"/>
            <a:ext cx="2115775" cy="2862322"/>
          </a:xfrm>
          <a:prstGeom prst="rect">
            <a:avLst/>
          </a:prstGeom>
          <a:noFill/>
        </p:spPr>
        <p:txBody>
          <a:bodyPr wrap="square" rtlCol="0">
            <a:spAutoFit/>
          </a:bodyPr>
          <a:lstStyle/>
          <a:p>
            <a:pPr algn="ctr"/>
            <a:r>
              <a:rPr lang="en-US" dirty="0" smtClean="0">
                <a:solidFill>
                  <a:schemeClr val="tx2"/>
                </a:solidFill>
              </a:rPr>
              <a:t>* Note </a:t>
            </a:r>
            <a:r>
              <a:rPr lang="en-US" dirty="0">
                <a:solidFill>
                  <a:schemeClr val="tx2"/>
                </a:solidFill>
              </a:rPr>
              <a:t>that when the correlation is </a:t>
            </a:r>
            <a:r>
              <a:rPr lang="en-US" dirty="0" smtClean="0">
                <a:solidFill>
                  <a:schemeClr val="tx2"/>
                </a:solidFill>
              </a:rPr>
              <a:t>negative, even the sign of the coefficients can change </a:t>
            </a:r>
            <a:r>
              <a:rPr lang="en-US" dirty="0">
                <a:solidFill>
                  <a:schemeClr val="tx2"/>
                </a:solidFill>
              </a:rPr>
              <a:t>as additional variables are added to the model.</a:t>
            </a:r>
          </a:p>
          <a:p>
            <a:endParaRPr lang="en-US" dirty="0"/>
          </a:p>
        </p:txBody>
      </p:sp>
    </p:spTree>
    <p:extLst>
      <p:ext uri="{BB962C8B-B14F-4D97-AF65-F5344CB8AC3E}">
        <p14:creationId xmlns:p14="http://schemas.microsoft.com/office/powerpoint/2010/main" val="41302454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2: DATA FILE IS </a:t>
            </a:r>
            <a:r>
              <a:rPr lang="en-US" b="1" dirty="0" smtClean="0"/>
              <a:t>COLLIN2</a:t>
            </a:r>
            <a:endParaRPr lang="en-US" b="1" dirty="0"/>
          </a:p>
        </p:txBody>
      </p:sp>
      <p:sp>
        <p:nvSpPr>
          <p:cNvPr id="3" name="Rectangle 2"/>
          <p:cNvSpPr/>
          <p:nvPr/>
        </p:nvSpPr>
        <p:spPr>
          <a:xfrm>
            <a:off x="228600" y="3733800"/>
            <a:ext cx="8686800" cy="2031325"/>
          </a:xfrm>
          <a:prstGeom prst="rect">
            <a:avLst/>
          </a:prstGeom>
        </p:spPr>
        <p:txBody>
          <a:bodyPr wrap="square">
            <a:spAutoFit/>
          </a:bodyPr>
          <a:lstStyle/>
          <a:p>
            <a:pPr marL="285750" indent="-285750">
              <a:buFont typeface="Arial" panose="020B0604020202020204" pitchFamily="34" charset="0"/>
              <a:buChar char="•"/>
            </a:pPr>
            <a:r>
              <a:rPr lang="en-US" b="1" dirty="0">
                <a:solidFill>
                  <a:schemeClr val="tx2"/>
                </a:solidFill>
              </a:rPr>
              <a:t>Spending = 50,000 - 1080*Age + 0.9*Income + </a:t>
            </a:r>
            <a:r>
              <a:rPr lang="el-GR" b="1" dirty="0" smtClean="0">
                <a:solidFill>
                  <a:schemeClr val="tx2"/>
                </a:solidFill>
              </a:rPr>
              <a:t>ε</a:t>
            </a:r>
            <a:r>
              <a:rPr lang="en-US" b="1" baseline="-25000" dirty="0" smtClean="0">
                <a:solidFill>
                  <a:schemeClr val="tx2"/>
                </a:solidFill>
              </a:rPr>
              <a:t>s</a:t>
            </a:r>
            <a:r>
              <a:rPr lang="en-US" b="1" dirty="0" smtClean="0">
                <a:solidFill>
                  <a:schemeClr val="tx2"/>
                </a:solidFill>
              </a:rPr>
              <a:t> </a:t>
            </a:r>
            <a:endParaRPr lang="en-US" b="1" dirty="0">
              <a:solidFill>
                <a:schemeClr val="tx2"/>
              </a:solidFill>
            </a:endParaRPr>
          </a:p>
          <a:p>
            <a:r>
              <a:rPr lang="en-US" dirty="0">
                <a:solidFill>
                  <a:schemeClr val="tx2"/>
                </a:solidFill>
              </a:rPr>
              <a:t> </a:t>
            </a:r>
          </a:p>
          <a:p>
            <a:r>
              <a:rPr lang="en-US" dirty="0">
                <a:solidFill>
                  <a:schemeClr val="tx2"/>
                </a:solidFill>
              </a:rPr>
              <a:t>where </a:t>
            </a:r>
            <a:r>
              <a:rPr lang="el-GR" dirty="0" smtClean="0">
                <a:solidFill>
                  <a:schemeClr val="tx2"/>
                </a:solidFill>
              </a:rPr>
              <a:t>ε</a:t>
            </a:r>
            <a:r>
              <a:rPr lang="en-US" baseline="-25000" dirty="0" smtClean="0">
                <a:solidFill>
                  <a:schemeClr val="tx2"/>
                </a:solidFill>
              </a:rPr>
              <a:t>s</a:t>
            </a:r>
            <a:r>
              <a:rPr lang="en-US" dirty="0" smtClean="0">
                <a:solidFill>
                  <a:schemeClr val="tx2"/>
                </a:solidFill>
              </a:rPr>
              <a:t> </a:t>
            </a:r>
            <a:r>
              <a:rPr lang="en-US" dirty="0">
                <a:solidFill>
                  <a:schemeClr val="tx2"/>
                </a:solidFill>
              </a:rPr>
              <a:t>is normally distributed with a mean of 0 and a standard deviation of 250</a:t>
            </a:r>
          </a:p>
          <a:p>
            <a:r>
              <a:rPr lang="en-US" dirty="0">
                <a:solidFill>
                  <a:schemeClr val="tx2"/>
                </a:solidFill>
              </a:rPr>
              <a:t> </a:t>
            </a:r>
          </a:p>
          <a:p>
            <a:pPr marL="285750" indent="-285750">
              <a:buFont typeface="Arial" panose="020B0604020202020204" pitchFamily="34" charset="0"/>
              <a:buChar char="•"/>
            </a:pPr>
            <a:r>
              <a:rPr lang="en-US" b="1" dirty="0">
                <a:solidFill>
                  <a:schemeClr val="tx2"/>
                </a:solidFill>
              </a:rPr>
              <a:t>Income = 5,000 + 1200*Age + </a:t>
            </a:r>
            <a:r>
              <a:rPr lang="el-GR" b="1" dirty="0" smtClean="0">
                <a:solidFill>
                  <a:schemeClr val="tx2"/>
                </a:solidFill>
              </a:rPr>
              <a:t>ε</a:t>
            </a:r>
            <a:r>
              <a:rPr lang="en-US" b="1" baseline="-25000" dirty="0" err="1" smtClean="0">
                <a:solidFill>
                  <a:schemeClr val="tx2"/>
                </a:solidFill>
              </a:rPr>
              <a:t>i</a:t>
            </a:r>
            <a:r>
              <a:rPr lang="en-US" b="1" dirty="0" smtClean="0">
                <a:solidFill>
                  <a:schemeClr val="tx2"/>
                </a:solidFill>
              </a:rPr>
              <a:t> </a:t>
            </a:r>
            <a:endParaRPr lang="en-US" b="1" dirty="0">
              <a:solidFill>
                <a:schemeClr val="tx2"/>
              </a:solidFill>
            </a:endParaRPr>
          </a:p>
          <a:p>
            <a:r>
              <a:rPr lang="en-US" b="1" dirty="0">
                <a:solidFill>
                  <a:schemeClr val="tx2"/>
                </a:solidFill>
              </a:rPr>
              <a:t> </a:t>
            </a:r>
          </a:p>
          <a:p>
            <a:r>
              <a:rPr lang="en-US" dirty="0">
                <a:solidFill>
                  <a:schemeClr val="tx2"/>
                </a:solidFill>
              </a:rPr>
              <a:t>where </a:t>
            </a:r>
            <a:r>
              <a:rPr lang="el-GR" dirty="0" smtClean="0">
                <a:solidFill>
                  <a:schemeClr val="tx2"/>
                </a:solidFill>
              </a:rPr>
              <a:t>ε</a:t>
            </a:r>
            <a:r>
              <a:rPr lang="en-US" baseline="-25000" dirty="0" err="1" smtClean="0">
                <a:solidFill>
                  <a:schemeClr val="tx2"/>
                </a:solidFill>
              </a:rPr>
              <a:t>i</a:t>
            </a:r>
            <a:r>
              <a:rPr lang="en-US" dirty="0" smtClean="0">
                <a:solidFill>
                  <a:schemeClr val="tx2"/>
                </a:solidFill>
              </a:rPr>
              <a:t> </a:t>
            </a:r>
            <a:r>
              <a:rPr lang="en-US" dirty="0">
                <a:solidFill>
                  <a:schemeClr val="tx2"/>
                </a:solidFill>
              </a:rPr>
              <a:t>is normally distributed with a mean of 0 and a standard deviation of 1000</a:t>
            </a:r>
          </a:p>
        </p:txBody>
      </p:sp>
      <p:sp>
        <p:nvSpPr>
          <p:cNvPr id="4" name="TextBox 3"/>
          <p:cNvSpPr txBox="1"/>
          <p:nvPr/>
        </p:nvSpPr>
        <p:spPr>
          <a:xfrm>
            <a:off x="326204" y="2438400"/>
            <a:ext cx="8035386" cy="1200329"/>
          </a:xfrm>
          <a:prstGeom prst="rect">
            <a:avLst/>
          </a:prstGeom>
          <a:noFill/>
        </p:spPr>
        <p:txBody>
          <a:bodyPr wrap="square" rtlCol="0">
            <a:spAutoFit/>
          </a:bodyPr>
          <a:lstStyle/>
          <a:p>
            <a:r>
              <a:rPr lang="en-US" sz="2400" dirty="0" smtClean="0">
                <a:solidFill>
                  <a:schemeClr val="tx2"/>
                </a:solidFill>
              </a:rPr>
              <a:t>When collinearity exists, it may be necessary to have both variables in the model before either variable appears to be significant.</a:t>
            </a:r>
            <a:endParaRPr lang="en-US" sz="2400" dirty="0">
              <a:solidFill>
                <a:schemeClr val="tx2"/>
              </a:solidFill>
            </a:endParaRPr>
          </a:p>
        </p:txBody>
      </p:sp>
    </p:spTree>
    <p:extLst>
      <p:ext uri="{BB962C8B-B14F-4D97-AF65-F5344CB8AC3E}">
        <p14:creationId xmlns:p14="http://schemas.microsoft.com/office/powerpoint/2010/main" val="68339508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 = SPENDING, X = AGE</a:t>
            </a:r>
            <a:endParaRPr lang="en-US" dirty="0"/>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533400" y="2895600"/>
            <a:ext cx="7696200" cy="2743200"/>
          </a:xfrm>
          <a:prstGeom prst="rect">
            <a:avLst/>
          </a:prstGeom>
          <a:noFill/>
          <a:ln>
            <a:noFill/>
          </a:ln>
        </p:spPr>
      </p:pic>
      <p:sp>
        <p:nvSpPr>
          <p:cNvPr id="4" name="TextBox 3"/>
          <p:cNvSpPr txBox="1"/>
          <p:nvPr/>
        </p:nvSpPr>
        <p:spPr>
          <a:xfrm>
            <a:off x="304800" y="2664767"/>
            <a:ext cx="6128601" cy="461665"/>
          </a:xfrm>
          <a:prstGeom prst="rect">
            <a:avLst/>
          </a:prstGeom>
          <a:noFill/>
        </p:spPr>
        <p:txBody>
          <a:bodyPr wrap="none" rtlCol="0">
            <a:spAutoFit/>
          </a:bodyPr>
          <a:lstStyle/>
          <a:p>
            <a:r>
              <a:rPr lang="en-US" sz="2400" dirty="0" smtClean="0">
                <a:solidFill>
                  <a:schemeClr val="tx2"/>
                </a:solidFill>
              </a:rPr>
              <a:t>Age by itself does not appear to be significant</a:t>
            </a:r>
            <a:endParaRPr lang="en-US" sz="2400" dirty="0">
              <a:solidFill>
                <a:schemeClr val="tx2"/>
              </a:solidFill>
            </a:endParaRPr>
          </a:p>
        </p:txBody>
      </p:sp>
    </p:spTree>
    <p:extLst>
      <p:ext uri="{BB962C8B-B14F-4D97-AF65-F5344CB8AC3E}">
        <p14:creationId xmlns:p14="http://schemas.microsoft.com/office/powerpoint/2010/main" val="3420125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 = SPENDING, X = INCOME</a:t>
            </a:r>
            <a:endParaRPr lang="en-US" dirty="0"/>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457200" y="2971800"/>
            <a:ext cx="8229600" cy="2819400"/>
          </a:xfrm>
          <a:prstGeom prst="rect">
            <a:avLst/>
          </a:prstGeom>
          <a:noFill/>
          <a:ln>
            <a:noFill/>
          </a:ln>
        </p:spPr>
      </p:pic>
      <p:sp>
        <p:nvSpPr>
          <p:cNvPr id="4" name="TextBox 3"/>
          <p:cNvSpPr txBox="1"/>
          <p:nvPr/>
        </p:nvSpPr>
        <p:spPr>
          <a:xfrm>
            <a:off x="457200" y="2667000"/>
            <a:ext cx="6838732" cy="830997"/>
          </a:xfrm>
          <a:prstGeom prst="rect">
            <a:avLst/>
          </a:prstGeom>
          <a:noFill/>
        </p:spPr>
        <p:txBody>
          <a:bodyPr wrap="none" rtlCol="0">
            <a:spAutoFit/>
          </a:bodyPr>
          <a:lstStyle/>
          <a:p>
            <a:pPr algn="ctr"/>
            <a:r>
              <a:rPr lang="en-US" sz="2400" dirty="0" smtClean="0">
                <a:solidFill>
                  <a:schemeClr val="tx2"/>
                </a:solidFill>
              </a:rPr>
              <a:t>Spending </a:t>
            </a:r>
            <a:r>
              <a:rPr lang="en-US" sz="2400" dirty="0">
                <a:solidFill>
                  <a:schemeClr val="tx2"/>
                </a:solidFill>
              </a:rPr>
              <a:t>by itself does not appear to be significant</a:t>
            </a:r>
          </a:p>
          <a:p>
            <a:endParaRPr lang="en-US" sz="2400" dirty="0"/>
          </a:p>
        </p:txBody>
      </p:sp>
    </p:spTree>
    <p:extLst>
      <p:ext uri="{BB962C8B-B14F-4D97-AF65-F5344CB8AC3E}">
        <p14:creationId xmlns:p14="http://schemas.microsoft.com/office/powerpoint/2010/main" val="16651789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 = SPENDING, X = INCOME, AGE</a:t>
            </a:r>
            <a:endParaRPr lang="en-US" dirty="0"/>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457200" y="2438400"/>
            <a:ext cx="8686800" cy="4408714"/>
          </a:xfrm>
          <a:prstGeom prst="rect">
            <a:avLst/>
          </a:prstGeom>
          <a:noFill/>
          <a:ln>
            <a:noFill/>
          </a:ln>
        </p:spPr>
      </p:pic>
      <p:sp>
        <p:nvSpPr>
          <p:cNvPr id="4" name="TextBox 3"/>
          <p:cNvSpPr txBox="1"/>
          <p:nvPr/>
        </p:nvSpPr>
        <p:spPr>
          <a:xfrm>
            <a:off x="238874" y="1752600"/>
            <a:ext cx="3581400" cy="1200329"/>
          </a:xfrm>
          <a:prstGeom prst="rect">
            <a:avLst/>
          </a:prstGeom>
          <a:noFill/>
        </p:spPr>
        <p:txBody>
          <a:bodyPr wrap="square" rtlCol="0">
            <a:spAutoFit/>
          </a:bodyPr>
          <a:lstStyle/>
          <a:p>
            <a:pPr algn="ctr"/>
            <a:r>
              <a:rPr lang="en-US" sz="2400" dirty="0" smtClean="0">
                <a:solidFill>
                  <a:schemeClr val="tx2"/>
                </a:solidFill>
              </a:rPr>
              <a:t>When both variables are in the model, </a:t>
            </a:r>
            <a:br>
              <a:rPr lang="en-US" sz="2400" dirty="0" smtClean="0">
                <a:solidFill>
                  <a:schemeClr val="tx2"/>
                </a:solidFill>
              </a:rPr>
            </a:br>
            <a:r>
              <a:rPr lang="en-US" sz="2400" dirty="0" smtClean="0">
                <a:solidFill>
                  <a:schemeClr val="tx2"/>
                </a:solidFill>
              </a:rPr>
              <a:t>both are highly significant</a:t>
            </a:r>
            <a:endParaRPr lang="en-US" sz="2400" dirty="0">
              <a:solidFill>
                <a:schemeClr val="tx2"/>
              </a:solidFill>
            </a:endParaRPr>
          </a:p>
        </p:txBody>
      </p:sp>
    </p:spTree>
    <p:extLst>
      <p:ext uri="{BB962C8B-B14F-4D97-AF65-F5344CB8AC3E}">
        <p14:creationId xmlns:p14="http://schemas.microsoft.com/office/powerpoint/2010/main" val="28120296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514600"/>
            <a:ext cx="7162800" cy="1200329"/>
          </a:xfrm>
          <a:prstGeom prst="rect">
            <a:avLst/>
          </a:prstGeom>
          <a:noFill/>
        </p:spPr>
        <p:txBody>
          <a:bodyPr wrap="square" rtlCol="0">
            <a:spAutoFit/>
          </a:bodyPr>
          <a:lstStyle/>
          <a:p>
            <a:r>
              <a:rPr lang="en-US" sz="3600" dirty="0" smtClean="0">
                <a:solidFill>
                  <a:schemeClr val="tx2"/>
                </a:solidFill>
              </a:rPr>
              <a:t>Because of collinearity,  you cannot build a model one variable at a time </a:t>
            </a:r>
            <a:endParaRPr lang="en-US" sz="3600" dirty="0">
              <a:solidFill>
                <a:schemeClr val="tx2"/>
              </a:solidFill>
            </a:endParaRPr>
          </a:p>
        </p:txBody>
      </p:sp>
    </p:spTree>
    <p:extLst>
      <p:ext uri="{BB962C8B-B14F-4D97-AF65-F5344CB8AC3E}">
        <p14:creationId xmlns:p14="http://schemas.microsoft.com/office/powerpoint/2010/main" val="3251053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8&quot; unique_id=&quot;10614&quot;&gt;&lt;/object&gt;&lt;object type=&quot;2&quot; unique_id=&quot;10615&quot;&gt;&lt;object type=&quot;3&quot; unique_id=&quot;10639&quot;&gt;&lt;property id=&quot;20148&quot; value=&quot;5&quot;/&gt;&lt;property id=&quot;20300&quot; value=&quot;Slide 2&quot;/&gt;&lt;property id=&quot;20307&quot; value=&quot;277&quot;/&gt;&lt;/object&gt;&lt;object type=&quot;3&quot; unique_id=&quot;10641&quot;&gt;&lt;property id=&quot;20148&quot; value=&quot;5&quot;/&gt;&lt;property id=&quot;20300&quot; value=&quot;Slide 9 - &amp;quot;MODEL BUILDING EXAMPLE&amp;quot;&quot;/&gt;&lt;property id=&quot;20307&quot; value=&quot;279&quot;/&gt;&lt;/object&gt;&lt;object type=&quot;3&quot; unique_id=&quot;10642&quot;&gt;&lt;property id=&quot;20148&quot; value=&quot;5&quot;/&gt;&lt;property id=&quot;20300&quot; value=&quot;Slide 11 - &amp;quot;INCOME VS. AGE FOR THREE EDUCATION LEVELS&amp;quot;&quot;/&gt;&lt;property id=&quot;20307&quot; value=&quot;280&quot;/&gt;&lt;/object&gt;&lt;object type=&quot;3&quot; unique_id=&quot;10643&quot;&gt;&lt;property id=&quot;20148&quot; value=&quot;5&quot;/&gt;&lt;property id=&quot;20300&quot; value=&quot;Slide 14&quot;/&gt;&lt;property id=&quot;20307&quot; value=&quot;281&quot;/&gt;&lt;/object&gt;&lt;object type=&quot;3&quot; unique_id=&quot;10644&quot;&gt;&lt;property id=&quot;20148&quot; value=&quot;5&quot;/&gt;&lt;property id=&quot;20300&quot; value=&quot;Slide 13&quot;/&gt;&lt;property id=&quot;20307&quot; value=&quot;282&quot;/&gt;&lt;/object&gt;&lt;object type=&quot;3&quot; unique_id=&quot;10645&quot;&gt;&lt;property id=&quot;20148&quot; value=&quot;5&quot;/&gt;&lt;property id=&quot;20300&quot; value=&quot;Slide 15 - &amp;quot;LOGISTIC REGRESSION and INTERACTIONS&amp;quot;&quot;/&gt;&lt;property id=&quot;20307&quot; value=&quot;283&quot;/&gt;&lt;/object&gt;&lt;object type=&quot;3&quot; unique_id=&quot;10646&quot;&gt;&lt;property id=&quot;20148&quot; value=&quot;5&quot;/&gt;&lt;property id=&quot;20300&quot; value=&quot;Slide 16 - &amp;quot;CROSSTABS&amp;quot;&quot;/&gt;&lt;property id=&quot;20307&quot; value=&quot;284&quot;/&gt;&lt;/object&gt;&lt;object type=&quot;3&quot; unique_id=&quot;10647&quot;&gt;&lt;property id=&quot;20148&quot; value=&quot;5&quot;/&gt;&lt;property id=&quot;20300&quot; value=&quot;Slide 17&quot;/&gt;&lt;property id=&quot;20307&quot; value=&quot;285&quot;/&gt;&lt;/object&gt;&lt;object type=&quot;3&quot; unique_id=&quot;10648&quot;&gt;&lt;property id=&quot;20148&quot; value=&quot;5&quot;/&gt;&lt;property id=&quot;20300&quot; value=&quot;Slide 18 - &amp;quot;&amp;#x0D;&amp;#x0A;&amp;#x0D;&amp;#x0A;What does using logistic regression do for you that crosstabs do not?  (Hint:  Think about statistical significa&quot;/&gt;&lt;property id=&quot;20307&quot; value=&quot;286&quot;/&gt;&lt;/object&gt;&lt;object type=&quot;3&quot; unique_id=&quot;10649&quot;&gt;&lt;property id=&quot;20148&quot; value=&quot;5&quot;/&gt;&lt;property id=&quot;20300&quot; value=&quot;Slide 20 - &amp;quot;FITTING NON-LINEAR RELATIONSHIPS&amp;quot;&quot;/&gt;&lt;property id=&quot;20307&quot; value=&quot;287&quot;/&gt;&lt;/object&gt;&lt;object type=&quot;3&quot; unique_id=&quot;10650&quot;&gt;&lt;property id=&quot;20148&quot; value=&quot;5&quot;/&gt;&lt;property id=&quot;20300&quot; value=&quot;Slide 21 - &amp;quot;TRANSFORMATIONS&amp;quot;&quot;/&gt;&lt;property id=&quot;20307&quot; value=&quot;288&quot;/&gt;&lt;/object&gt;&lt;object type=&quot;3&quot; unique_id=&quot;10651&quot;&gt;&lt;property id=&quot;20148&quot; value=&quot;5&quot;/&gt;&lt;property id=&quot;20300&quot; value=&quot;Slide 28 - &amp;quot;COLLINEARITY&amp;quot;&quot;/&gt;&lt;property id=&quot;20307&quot; value=&quot;289&quot;/&gt;&lt;/object&gt;&lt;object type=&quot;3&quot; unique_id=&quot;10652&quot;&gt;&lt;property id=&quot;20148&quot; value=&quot;5&quot;/&gt;&lt;property id=&quot;20300&quot; value=&quot;Slide 29 - &amp;quot;DEFINE: COLLINEARITY&amp;quot;&quot;/&gt;&lt;property id=&quot;20307&quot; value=&quot;290&quot;/&gt;&lt;/object&gt;&lt;object type=&quot;3&quot; unique_id=&quot;10653&quot;&gt;&lt;property id=&quot;20148&quot; value=&quot;5&quot;/&gt;&lt;property id=&quot;20300&quot; value=&quot;Slide 30 - &amp;quot;CONDITIONS FOR UNIQUE ESTIMATION OF REGRESSION COEFFICIENTS&amp;quot;&quot;/&gt;&lt;property id=&quot;20307&quot; value=&quot;291&quot;/&gt;&lt;/object&gt;&lt;object type=&quot;3&quot; unique_id=&quot;10654&quot;&gt;&lt;property id=&quot;20148&quot; value=&quot;5&quot;/&gt;&lt;property id=&quot;20300&quot; value=&quot;Slide 31 - &amp;quot;EFFECTS OF COLLINEARITY&amp;quot;&quot;/&gt;&lt;property id=&quot;20307&quot; value=&quot;292&quot;/&gt;&lt;/object&gt;&lt;object type=&quot;3&quot; unique_id=&quot;10655&quot;&gt;&lt;property id=&quot;20148&quot; value=&quot;5&quot;/&gt;&lt;property id=&quot;20300&quot; value=&quot;Slide 32&quot;/&gt;&lt;property id=&quot;20307&quot; value=&quot;293&quot;/&gt;&lt;/object&gt;&lt;object type=&quot;3&quot; unique_id=&quot;10656&quot;&gt;&lt;property id=&quot;20148&quot; value=&quot;5&quot;/&gt;&lt;property id=&quot;20300&quot; value=&quot;Slide 33&quot;/&gt;&lt;property id=&quot;20307&quot; value=&quot;294&quot;/&gt;&lt;/object&gt;&lt;object type=&quot;3&quot; unique_id=&quot;10657&quot;&gt;&lt;property id=&quot;20148&quot; value=&quot;5&quot;/&gt;&lt;property id=&quot;20300&quot; value=&quot;Slide 37&quot;/&gt;&lt;property id=&quot;20307&quot; value=&quot;295&quot;/&gt;&lt;/object&gt;&lt;object type=&quot;3&quot; unique_id=&quot;10658&quot;&gt;&lt;property id=&quot;20148&quot; value=&quot;5&quot;/&gt;&lt;property id=&quot;20300&quot; value=&quot;Slide 38&quot;/&gt;&lt;property id=&quot;20307&quot; value=&quot;296&quot;/&gt;&lt;/object&gt;&lt;object type=&quot;3&quot; unique_id=&quot;10659&quot;&gt;&lt;property id=&quot;20148&quot; value=&quot;5&quot;/&gt;&lt;property id=&quot;20300&quot; value=&quot;Slide 39&quot;/&gt;&lt;property id=&quot;20307&quot; value=&quot;297&quot;/&gt;&lt;/object&gt;&lt;object type=&quot;3&quot; unique_id=&quot;10660&quot;&gt;&lt;property id=&quot;20148&quot; value=&quot;5&quot;/&gt;&lt;property id=&quot;20300&quot; value=&quot;Slide 40 - &amp;quot;EXAMPLE 2: DATA FILE IS COLLIN2&amp;quot;&quot;/&gt;&lt;property id=&quot;20307&quot; value=&quot;298&quot;/&gt;&lt;/object&gt;&lt;object type=&quot;3&quot; unique_id=&quot;10661&quot;&gt;&lt;property id=&quot;20148&quot; value=&quot;5&quot;/&gt;&lt;property id=&quot;20300&quot; value=&quot;Slide 41 - &amp;quot;Y = SPENDING, X = AGE&amp;quot;&quot;/&gt;&lt;property id=&quot;20307&quot; value=&quot;299&quot;/&gt;&lt;/object&gt;&lt;object type=&quot;3&quot; unique_id=&quot;10662&quot;&gt;&lt;property id=&quot;20148&quot; value=&quot;5&quot;/&gt;&lt;property id=&quot;20300&quot; value=&quot;Slide 42 - &amp;quot;Y = SPENDING, X = INCOME&amp;quot;&quot;/&gt;&lt;property id=&quot;20307&quot; value=&quot;300&quot;/&gt;&lt;/object&gt;&lt;object type=&quot;3&quot; unique_id=&quot;10663&quot;&gt;&lt;property id=&quot;20148&quot; value=&quot;5&quot;/&gt;&lt;property id=&quot;20300&quot; value=&quot;Slide 43 - &amp;quot;Y = SPENDING, X = INCOME, AGE&amp;quot;&quot;/&gt;&lt;property id=&quot;20307&quot; value=&quot;301&quot;/&gt;&lt;/object&gt;&lt;object type=&quot;3&quot; unique_id=&quot;10915&quot;&gt;&lt;property id=&quot;20148&quot; value=&quot;5&quot;/&gt;&lt;property id=&quot;20300&quot; value=&quot;Slide 1 - &amp;quot;ADVANCED MODELING:&amp;#x0D;&amp;#x0A;Interactions, Transformations, and Collinearity&amp;quot;&quot;/&gt;&lt;property id=&quot;20307&quot; value=&quot;308&quot;/&gt;&lt;/object&gt;&lt;object type=&quot;3&quot; unique_id=&quot;11084&quot;&gt;&lt;property id=&quot;20148&quot; value=&quot;5&quot;/&gt;&lt;property id=&quot;20300&quot; value=&quot;Slide 3&quot;/&gt;&lt;property id=&quot;20307&quot; value=&quot;309&quot;/&gt;&lt;/object&gt;&lt;object type=&quot;3&quot; unique_id=&quot;11085&quot;&gt;&lt;property id=&quot;20148&quot; value=&quot;5&quot;/&gt;&lt;property id=&quot;20300&quot; value=&quot;Slide 4&quot;/&gt;&lt;property id=&quot;20307&quot; value=&quot;310&quot;/&gt;&lt;/object&gt;&lt;object type=&quot;3&quot; unique_id=&quot;11086&quot;&gt;&lt;property id=&quot;20148&quot; value=&quot;5&quot;/&gt;&lt;property id=&quot;20300&quot; value=&quot;Slide 5&quot;/&gt;&lt;property id=&quot;20307&quot; value=&quot;311&quot;/&gt;&lt;/object&gt;&lt;object type=&quot;3&quot; unique_id=&quot;11087&quot;&gt;&lt;property id=&quot;20148&quot; value=&quot;5&quot;/&gt;&lt;property id=&quot;20300&quot; value=&quot;Slide 6&quot;/&gt;&lt;property id=&quot;20307&quot; value=&quot;312&quot;/&gt;&lt;/object&gt;&lt;object type=&quot;3&quot; unique_id=&quot;11088&quot;&gt;&lt;property id=&quot;20148&quot; value=&quot;5&quot;/&gt;&lt;property id=&quot;20300&quot; value=&quot;Slide 7&quot;/&gt;&lt;property id=&quot;20307&quot; value=&quot;313&quot;/&gt;&lt;/object&gt;&lt;object type=&quot;3&quot; unique_id=&quot;11089&quot;&gt;&lt;property id=&quot;20148&quot; value=&quot;5&quot;/&gt;&lt;property id=&quot;20300&quot; value=&quot;Slide 8&quot;/&gt;&lt;property id=&quot;20307&quot; value=&quot;314&quot;/&gt;&lt;/object&gt;&lt;object type=&quot;3&quot; unique_id=&quot;11260&quot;&gt;&lt;property id=&quot;20148&quot; value=&quot;5&quot;/&gt;&lt;property id=&quot;20300&quot; value=&quot;Slide 10&quot;/&gt;&lt;property id=&quot;20307&quot; value=&quot;316&quot;/&gt;&lt;/object&gt;&lt;object type=&quot;3&quot; unique_id=&quot;11261&quot;&gt;&lt;property id=&quot;20148&quot; value=&quot;5&quot;/&gt;&lt;property id=&quot;20300&quot; value=&quot;Slide 12&quot;/&gt;&lt;property id=&quot;20307&quot; value=&quot;318&quot;/&gt;&lt;/object&gt;&lt;object type=&quot;3&quot; unique_id=&quot;11262&quot;&gt;&lt;property id=&quot;20148&quot; value=&quot;5&quot;/&gt;&lt;property id=&quot;20300&quot; value=&quot;Slide 19&quot;/&gt;&lt;property id=&quot;20307&quot; value=&quot;319&quot;/&gt;&lt;/object&gt;&lt;object type=&quot;3&quot; unique_id=&quot;11891&quot;&gt;&lt;property id=&quot;20148&quot; value=&quot;5&quot;/&gt;&lt;property id=&quot;20300&quot; value=&quot;Slide 22&quot;/&gt;&lt;property id=&quot;20307&quot; value=&quot;325&quot;/&gt;&lt;/object&gt;&lt;object type=&quot;3&quot; unique_id=&quot;11892&quot;&gt;&lt;property id=&quot;20148&quot; value=&quot;5&quot;/&gt;&lt;property id=&quot;20300&quot; value=&quot;Slide 23&quot;/&gt;&lt;property id=&quot;20307&quot; value=&quot;326&quot;/&gt;&lt;/object&gt;&lt;object type=&quot;3&quot; unique_id=&quot;11893&quot;&gt;&lt;property id=&quot;20148&quot; value=&quot;5&quot;/&gt;&lt;property id=&quot;20300&quot; value=&quot;Slide 24&quot;/&gt;&lt;property id=&quot;20307&quot; value=&quot;327&quot;/&gt;&lt;/object&gt;&lt;object type=&quot;3&quot; unique_id=&quot;11894&quot;&gt;&lt;property id=&quot;20148&quot; value=&quot;5&quot;/&gt;&lt;property id=&quot;20300&quot; value=&quot;Slide 25&quot;/&gt;&lt;property id=&quot;20307&quot; value=&quot;328&quot;/&gt;&lt;/object&gt;&lt;object type=&quot;3&quot; unique_id=&quot;11895&quot;&gt;&lt;property id=&quot;20148&quot; value=&quot;5&quot;/&gt;&lt;property id=&quot;20300&quot; value=&quot;Slide 26&quot;/&gt;&lt;property id=&quot;20307&quot; value=&quot;329&quot;/&gt;&lt;/object&gt;&lt;object type=&quot;3&quot; unique_id=&quot;11896&quot;&gt;&lt;property id=&quot;20148&quot; value=&quot;5&quot;/&gt;&lt;property id=&quot;20300&quot; value=&quot;Slide 27&quot;/&gt;&lt;property id=&quot;20307&quot; value=&quot;330&quot;/&gt;&lt;/object&gt;&lt;object type=&quot;3&quot; unique_id=&quot;11897&quot;&gt;&lt;property id=&quot;20148&quot; value=&quot;5&quot;/&gt;&lt;property id=&quot;20300&quot; value=&quot;Slide 34&quot;/&gt;&lt;property id=&quot;20307&quot; value=&quot;333&quot;/&gt;&lt;/object&gt;&lt;object type=&quot;3&quot; unique_id=&quot;11898&quot;&gt;&lt;property id=&quot;20148&quot; value=&quot;5&quot;/&gt;&lt;property id=&quot;20300&quot; value=&quot;Slide 35&quot;/&gt;&lt;property id=&quot;20307&quot; value=&quot;331&quot;/&gt;&lt;/object&gt;&lt;object type=&quot;3&quot; unique_id=&quot;11899&quot;&gt;&lt;property id=&quot;20148&quot; value=&quot;5&quot;/&gt;&lt;property id=&quot;20300&quot; value=&quot;Slide 36&quot;/&gt;&lt;property id=&quot;20307&quot; value=&quot;332&quot;/&gt;&lt;/object&gt;&lt;object type=&quot;3&quot; unique_id=&quot;11900&quot;&gt;&lt;property id=&quot;20148&quot; value=&quot;5&quot;/&gt;&lt;property id=&quot;20300&quot; value=&quot;Slide 44&quot;/&gt;&lt;property id=&quot;20307&quot; value=&quot;334&quot;/&gt;&lt;/objec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3748</TotalTime>
  <Words>1203</Words>
  <Application>Microsoft Office PowerPoint</Application>
  <PresentationFormat>On-screen Show (4:3)</PresentationFormat>
  <Paragraphs>287</Paragraphs>
  <Slides>44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Calibri</vt:lpstr>
      <vt:lpstr>Candara</vt:lpstr>
      <vt:lpstr>Symbol</vt:lpstr>
      <vt:lpstr>Times New Roman</vt:lpstr>
      <vt:lpstr>Waveform</vt:lpstr>
      <vt:lpstr>ADVANCED MODELING: Interactions, Transformations, and Collinearity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MODEL BUILDING EXAMPLE</vt:lpstr>
      <vt:lpstr>PowerPoint Presentation</vt:lpstr>
      <vt:lpstr>INCOME VS. AGE FOR THREE EDUCATION LEVELS</vt:lpstr>
      <vt:lpstr>PowerPoint Presentation</vt:lpstr>
      <vt:lpstr>PowerPoint Presentation</vt:lpstr>
      <vt:lpstr>PowerPoint Presentation</vt:lpstr>
      <vt:lpstr>LOGISTIC REGRESSION and INTERACTIONS</vt:lpstr>
      <vt:lpstr>CROSSTABS</vt:lpstr>
      <vt:lpstr>PowerPoint Presentation</vt:lpstr>
      <vt:lpstr>  What does using logistic regression do for you that crosstabs do not?  (Hint:  Think about statistical significance). </vt:lpstr>
      <vt:lpstr>PowerPoint Presentation</vt:lpstr>
      <vt:lpstr>FITTING NON-LINEAR RELATIONSHIPS</vt:lpstr>
      <vt:lpstr>TRANSFORMATIONS</vt:lpstr>
      <vt:lpstr>PowerPoint Presentation</vt:lpstr>
      <vt:lpstr>PowerPoint Presentation</vt:lpstr>
      <vt:lpstr>PowerPoint Presentation</vt:lpstr>
      <vt:lpstr>PowerPoint Presentation</vt:lpstr>
      <vt:lpstr>PowerPoint Presentation</vt:lpstr>
      <vt:lpstr>PowerPoint Presentation</vt:lpstr>
      <vt:lpstr>COLLINEARITY</vt:lpstr>
      <vt:lpstr>DEFINE: COLLINEARITY</vt:lpstr>
      <vt:lpstr>CONDITIONS FOR UNIQUE ESTIMATION OF REGRESSION COEFFICIENTS</vt:lpstr>
      <vt:lpstr>EFFECTS OF COLLINEARITY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2: DATA FILE IS COLLIN2</vt:lpstr>
      <vt:lpstr>Y = SPENDING, X = AGE</vt:lpstr>
      <vt:lpstr>Y = SPENDING, X = INCOME</vt:lpstr>
      <vt:lpstr>Y = SPENDING, X = INCOME, AGE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MODELING</dc:title>
  <dc:creator>Amanda Y</dc:creator>
  <cp:lastModifiedBy>Stapleton, Kevin - ETA</cp:lastModifiedBy>
  <cp:revision>118</cp:revision>
  <cp:lastPrinted>2016-04-11T05:28:43Z</cp:lastPrinted>
  <dcterms:created xsi:type="dcterms:W3CDTF">2016-04-04T15:28:40Z</dcterms:created>
  <dcterms:modified xsi:type="dcterms:W3CDTF">2019-10-09T12:17:02Z</dcterms:modified>
</cp:coreProperties>
</file>