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handoutMasterIdLst>
    <p:handoutMasterId r:id="rId44"/>
  </p:handoutMasterIdLst>
  <p:sldIdLst>
    <p:sldId id="256" r:id="rId2"/>
    <p:sldId id="269" r:id="rId3"/>
    <p:sldId id="270" r:id="rId4"/>
    <p:sldId id="271" r:id="rId5"/>
    <p:sldId id="277" r:id="rId6"/>
    <p:sldId id="276" r:id="rId7"/>
    <p:sldId id="280" r:id="rId8"/>
    <p:sldId id="275" r:id="rId9"/>
    <p:sldId id="278" r:id="rId10"/>
    <p:sldId id="283" r:id="rId11"/>
    <p:sldId id="281" r:id="rId12"/>
    <p:sldId id="282" r:id="rId13"/>
    <p:sldId id="284" r:id="rId14"/>
    <p:sldId id="286" r:id="rId15"/>
    <p:sldId id="285" r:id="rId16"/>
    <p:sldId id="287" r:id="rId17"/>
    <p:sldId id="288" r:id="rId18"/>
    <p:sldId id="290" r:id="rId19"/>
    <p:sldId id="292" r:id="rId20"/>
    <p:sldId id="293" r:id="rId21"/>
    <p:sldId id="291" r:id="rId22"/>
    <p:sldId id="289" r:id="rId23"/>
    <p:sldId id="294" r:id="rId24"/>
    <p:sldId id="295" r:id="rId25"/>
    <p:sldId id="296" r:id="rId26"/>
    <p:sldId id="297" r:id="rId27"/>
    <p:sldId id="298" r:id="rId28"/>
    <p:sldId id="299" r:id="rId29"/>
    <p:sldId id="300" r:id="rId30"/>
    <p:sldId id="301" r:id="rId31"/>
    <p:sldId id="302" r:id="rId32"/>
    <p:sldId id="304" r:id="rId33"/>
    <p:sldId id="305" r:id="rId34"/>
    <p:sldId id="306" r:id="rId35"/>
    <p:sldId id="308" r:id="rId36"/>
    <p:sldId id="307" r:id="rId37"/>
    <p:sldId id="309" r:id="rId38"/>
    <p:sldId id="310" r:id="rId39"/>
    <p:sldId id="311" r:id="rId40"/>
    <p:sldId id="312" r:id="rId41"/>
    <p:sldId id="303"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apleton, Kevin - ETA" initials="SK-E"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9" autoAdjust="0"/>
    <p:restoredTop sz="71917" autoAdjust="0"/>
  </p:normalViewPr>
  <p:slideViewPr>
    <p:cSldViewPr>
      <p:cViewPr varScale="1">
        <p:scale>
          <a:sx n="83" d="100"/>
          <a:sy n="83" d="100"/>
        </p:scale>
        <p:origin x="2178"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958F8510-5535-49A7-AE7D-8F951B4406E8}" type="datetimeFigureOut">
              <a:rPr lang="en-US" smtClean="0"/>
              <a:t>10/9/2019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E4C7475-D22D-4AEF-B267-08769FA7A1B4}" type="slidenum">
              <a:rPr lang="en-US" smtClean="0"/>
              <a:t>‹#›</a:t>
            </a:fld>
            <a:endParaRPr lang="en-US"/>
          </a:p>
        </p:txBody>
      </p:sp>
    </p:spTree>
    <p:extLst>
      <p:ext uri="{BB962C8B-B14F-4D97-AF65-F5344CB8AC3E}">
        <p14:creationId xmlns:p14="http://schemas.microsoft.com/office/powerpoint/2010/main" val="4209239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6BDAFDB-579C-49BE-9E07-079A40A0A0C0}" type="datetimeFigureOut">
              <a:rPr lang="en-US" smtClean="0"/>
              <a:t>10/9/2019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C1E7089-21F1-4555-924D-97A0345BCBDC}" type="slidenum">
              <a:rPr lang="en-US" smtClean="0"/>
              <a:t>‹#›</a:t>
            </a:fld>
            <a:endParaRPr lang="en-US"/>
          </a:p>
        </p:txBody>
      </p:sp>
    </p:spTree>
    <p:extLst>
      <p:ext uri="{BB962C8B-B14F-4D97-AF65-F5344CB8AC3E}">
        <p14:creationId xmlns:p14="http://schemas.microsoft.com/office/powerpoint/2010/main" val="2342875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a:t>
            </a:fld>
            <a:endParaRPr lang="en-US"/>
          </a:p>
        </p:txBody>
      </p:sp>
    </p:spTree>
    <p:extLst>
      <p:ext uri="{BB962C8B-B14F-4D97-AF65-F5344CB8AC3E}">
        <p14:creationId xmlns:p14="http://schemas.microsoft.com/office/powerpoint/2010/main" val="2279492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5</a:t>
            </a:fld>
            <a:endParaRPr lang="en-US"/>
          </a:p>
        </p:txBody>
      </p:sp>
    </p:spTree>
    <p:extLst>
      <p:ext uri="{BB962C8B-B14F-4D97-AF65-F5344CB8AC3E}">
        <p14:creationId xmlns:p14="http://schemas.microsoft.com/office/powerpoint/2010/main" val="277511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each group, the number of observations expected </a:t>
            </a:r>
            <a:r>
              <a:rPr lang="en-US" baseline="0" dirty="0" smtClean="0">
                <a:sym typeface="Wingdings" panose="05000000000000000000" pitchFamily="2" charset="2"/>
              </a:rPr>
              <a:t> </a:t>
            </a:r>
            <a:r>
              <a:rPr lang="en-US" baseline="0" dirty="0" smtClean="0"/>
              <a:t>an average of the predicted probabilities is computed and multiplied by the total number of observations in the group</a:t>
            </a:r>
          </a:p>
          <a:p>
            <a:endParaRPr lang="en-US" baseline="0" dirty="0" smtClean="0"/>
          </a:p>
          <a:p>
            <a:r>
              <a:rPr lang="en-US" baseline="0" dirty="0" smtClean="0"/>
              <a:t>Done for both, </a:t>
            </a:r>
            <a:r>
              <a:rPr lang="en-US" baseline="0" dirty="0" err="1" smtClean="0"/>
              <a:t>exh</a:t>
            </a:r>
            <a:r>
              <a:rPr lang="en-US" baseline="0" dirty="0" smtClean="0"/>
              <a:t> = 0 and </a:t>
            </a:r>
            <a:r>
              <a:rPr lang="en-US" baseline="0" dirty="0" err="1" smtClean="0"/>
              <a:t>exh</a:t>
            </a:r>
            <a:r>
              <a:rPr lang="en-US" baseline="0" dirty="0" smtClean="0"/>
              <a:t> = 1</a:t>
            </a:r>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6</a:t>
            </a:fld>
            <a:endParaRPr lang="en-US"/>
          </a:p>
        </p:txBody>
      </p:sp>
    </p:spTree>
    <p:extLst>
      <p:ext uri="{BB962C8B-B14F-4D97-AF65-F5344CB8AC3E}">
        <p14:creationId xmlns:p14="http://schemas.microsoft.com/office/powerpoint/2010/main" val="1656392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get the number of the expected exhaustions in each group or </a:t>
            </a:r>
            <a:r>
              <a:rPr lang="en-US" dirty="0" err="1" smtClean="0"/>
              <a:t>decile</a:t>
            </a:r>
            <a:r>
              <a:rPr lang="en-US" dirty="0" smtClean="0"/>
              <a:t>,</a:t>
            </a:r>
            <a:r>
              <a:rPr lang="en-US" baseline="0" dirty="0" smtClean="0"/>
              <a:t> multiply the groups average probability score within </a:t>
            </a:r>
            <a:r>
              <a:rPr lang="en-US" dirty="0" smtClean="0"/>
              <a:t> each </a:t>
            </a:r>
            <a:r>
              <a:rPr lang="en-US" dirty="0" err="1" smtClean="0"/>
              <a:t>decile</a:t>
            </a:r>
            <a:r>
              <a:rPr lang="en-US" dirty="0" smtClean="0"/>
              <a:t> by the total number of claimants in the </a:t>
            </a:r>
            <a:r>
              <a:rPr lang="en-US" dirty="0" err="1" smtClean="0"/>
              <a:t>decile</a:t>
            </a:r>
            <a:r>
              <a:rPr lang="en-US" dirty="0" smtClean="0"/>
              <a:t>.</a:t>
            </a:r>
          </a:p>
          <a:p>
            <a:endParaRPr lang="en-US" dirty="0" smtClean="0"/>
          </a:p>
          <a:p>
            <a:r>
              <a:rPr lang="en-US" dirty="0" smtClean="0"/>
              <a:t>The number</a:t>
            </a:r>
            <a:r>
              <a:rPr lang="en-US" baseline="0" dirty="0" smtClean="0"/>
              <a:t> not expected (predicted) to exhaust = total # in </a:t>
            </a:r>
            <a:r>
              <a:rPr lang="en-US" baseline="0" dirty="0" err="1" smtClean="0"/>
              <a:t>decile</a:t>
            </a:r>
            <a:r>
              <a:rPr lang="en-US" baseline="0" dirty="0" smtClean="0"/>
              <a:t> – expected </a:t>
            </a:r>
            <a:r>
              <a:rPr lang="en-US" baseline="0" dirty="0" err="1" smtClean="0"/>
              <a:t>exhaustees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7</a:t>
            </a:fld>
            <a:endParaRPr lang="en-US"/>
          </a:p>
        </p:txBody>
      </p:sp>
    </p:spTree>
    <p:extLst>
      <p:ext uri="{BB962C8B-B14F-4D97-AF65-F5344CB8AC3E}">
        <p14:creationId xmlns:p14="http://schemas.microsoft.com/office/powerpoint/2010/main" val="11412523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8</a:t>
            </a:fld>
            <a:endParaRPr lang="en-US"/>
          </a:p>
        </p:txBody>
      </p:sp>
    </p:spTree>
    <p:extLst>
      <p:ext uri="{BB962C8B-B14F-4D97-AF65-F5344CB8AC3E}">
        <p14:creationId xmlns:p14="http://schemas.microsoft.com/office/powerpoint/2010/main" val="53809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9</a:t>
            </a:fld>
            <a:endParaRPr lang="en-US"/>
          </a:p>
        </p:txBody>
      </p:sp>
    </p:spTree>
    <p:extLst>
      <p:ext uri="{BB962C8B-B14F-4D97-AF65-F5344CB8AC3E}">
        <p14:creationId xmlns:p14="http://schemas.microsoft.com/office/powerpoint/2010/main" val="3532277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SPSS presents</a:t>
            </a:r>
            <a:r>
              <a:rPr lang="en-US" baseline="0" dirty="0" smtClean="0"/>
              <a:t> a chart that pays out the predicted versus actual outcomes based on the logistic regression model specs used.</a:t>
            </a:r>
          </a:p>
          <a:p>
            <a:endParaRPr lang="en-US" baseline="0" dirty="0" smtClean="0"/>
          </a:p>
          <a:p>
            <a:r>
              <a:rPr lang="en-US" baseline="0" dirty="0" smtClean="0"/>
              <a:t>Predicted values are split based on a predicted probability of 50% </a:t>
            </a:r>
            <a:r>
              <a:rPr lang="en-US" baseline="0" dirty="0" smtClean="0">
                <a:sym typeface="Wingdings" panose="05000000000000000000" pitchFamily="2" charset="2"/>
              </a:rPr>
              <a:t> cases above 50% are considered to have the condition (in our case exhaustion) present, while cases below have the condition absent</a:t>
            </a:r>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10</a:t>
            </a:fld>
            <a:endParaRPr lang="en-US"/>
          </a:p>
        </p:txBody>
      </p:sp>
    </p:spTree>
    <p:extLst>
      <p:ext uri="{BB962C8B-B14F-4D97-AF65-F5344CB8AC3E}">
        <p14:creationId xmlns:p14="http://schemas.microsoft.com/office/powerpoint/2010/main" val="3623559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11</a:t>
            </a:fld>
            <a:endParaRPr lang="en-US"/>
          </a:p>
        </p:txBody>
      </p:sp>
    </p:spTree>
    <p:extLst>
      <p:ext uri="{BB962C8B-B14F-4D97-AF65-F5344CB8AC3E}">
        <p14:creationId xmlns:p14="http://schemas.microsoft.com/office/powerpoint/2010/main" val="3907542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this applies to the entire profiled population so while it looks at the overall model performance, it does not tell us exactly how we are doing with the targeted population. We will look further into the targeted population review shortly.</a:t>
            </a:r>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12</a:t>
            </a:fld>
            <a:endParaRPr lang="en-US"/>
          </a:p>
        </p:txBody>
      </p:sp>
    </p:spTree>
    <p:extLst>
      <p:ext uri="{BB962C8B-B14F-4D97-AF65-F5344CB8AC3E}">
        <p14:creationId xmlns:p14="http://schemas.microsoft.com/office/powerpoint/2010/main" val="751969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13</a:t>
            </a:fld>
            <a:endParaRPr lang="en-US"/>
          </a:p>
        </p:txBody>
      </p:sp>
    </p:spTree>
    <p:extLst>
      <p:ext uri="{BB962C8B-B14F-4D97-AF65-F5344CB8AC3E}">
        <p14:creationId xmlns:p14="http://schemas.microsoft.com/office/powerpoint/2010/main" val="4153775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15</a:t>
            </a:fld>
            <a:endParaRPr lang="en-US"/>
          </a:p>
        </p:txBody>
      </p:sp>
    </p:spTree>
    <p:extLst>
      <p:ext uri="{BB962C8B-B14F-4D97-AF65-F5344CB8AC3E}">
        <p14:creationId xmlns:p14="http://schemas.microsoft.com/office/powerpoint/2010/main" val="24156421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16</a:t>
            </a:fld>
            <a:endParaRPr lang="en-US"/>
          </a:p>
        </p:txBody>
      </p:sp>
    </p:spTree>
    <p:extLst>
      <p:ext uri="{BB962C8B-B14F-4D97-AF65-F5344CB8AC3E}">
        <p14:creationId xmlns:p14="http://schemas.microsoft.com/office/powerpoint/2010/main" val="2831141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18</a:t>
            </a:fld>
            <a:endParaRPr lang="en-US"/>
          </a:p>
        </p:txBody>
      </p:sp>
    </p:spTree>
    <p:extLst>
      <p:ext uri="{BB962C8B-B14F-4D97-AF65-F5344CB8AC3E}">
        <p14:creationId xmlns:p14="http://schemas.microsoft.com/office/powerpoint/2010/main" val="2931484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22</a:t>
            </a:fld>
            <a:endParaRPr lang="en-US"/>
          </a:p>
        </p:txBody>
      </p:sp>
    </p:spTree>
    <p:extLst>
      <p:ext uri="{BB962C8B-B14F-4D97-AF65-F5344CB8AC3E}">
        <p14:creationId xmlns:p14="http://schemas.microsoft.com/office/powerpoint/2010/main" val="3187077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23</a:t>
            </a:fld>
            <a:endParaRPr lang="en-US"/>
          </a:p>
        </p:txBody>
      </p:sp>
    </p:spTree>
    <p:extLst>
      <p:ext uri="{BB962C8B-B14F-4D97-AF65-F5344CB8AC3E}">
        <p14:creationId xmlns:p14="http://schemas.microsoft.com/office/powerpoint/2010/main" val="2107316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Similar to the overall</a:t>
            </a:r>
            <a:r>
              <a:rPr lang="en-US" baseline="0" dirty="0" smtClean="0"/>
              <a:t> breakout with the exception of a smaller proportion of higher education claimants</a:t>
            </a:r>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25</a:t>
            </a:fld>
            <a:endParaRPr lang="en-US"/>
          </a:p>
        </p:txBody>
      </p:sp>
    </p:spTree>
    <p:extLst>
      <p:ext uri="{BB962C8B-B14F-4D97-AF65-F5344CB8AC3E}">
        <p14:creationId xmlns:p14="http://schemas.microsoft.com/office/powerpoint/2010/main" val="28678652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26</a:t>
            </a:fld>
            <a:endParaRPr lang="en-US"/>
          </a:p>
        </p:txBody>
      </p:sp>
    </p:spTree>
    <p:extLst>
      <p:ext uri="{BB962C8B-B14F-4D97-AF65-F5344CB8AC3E}">
        <p14:creationId xmlns:p14="http://schemas.microsoft.com/office/powerpoint/2010/main" val="1704502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27</a:t>
            </a:fld>
            <a:endParaRPr lang="en-US"/>
          </a:p>
        </p:txBody>
      </p:sp>
    </p:spTree>
    <p:extLst>
      <p:ext uri="{BB962C8B-B14F-4D97-AF65-F5344CB8AC3E}">
        <p14:creationId xmlns:p14="http://schemas.microsoft.com/office/powerpoint/2010/main" val="2057426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28</a:t>
            </a:fld>
            <a:endParaRPr lang="en-US"/>
          </a:p>
        </p:txBody>
      </p:sp>
    </p:spTree>
    <p:extLst>
      <p:ext uri="{BB962C8B-B14F-4D97-AF65-F5344CB8AC3E}">
        <p14:creationId xmlns:p14="http://schemas.microsoft.com/office/powerpoint/2010/main" val="30478895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31</a:t>
            </a:fld>
            <a:endParaRPr lang="en-US"/>
          </a:p>
        </p:txBody>
      </p:sp>
    </p:spTree>
    <p:extLst>
      <p:ext uri="{BB962C8B-B14F-4D97-AF65-F5344CB8AC3E}">
        <p14:creationId xmlns:p14="http://schemas.microsoft.com/office/powerpoint/2010/main" val="369388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32</a:t>
            </a:fld>
            <a:endParaRPr lang="en-US"/>
          </a:p>
        </p:txBody>
      </p:sp>
    </p:spTree>
    <p:extLst>
      <p:ext uri="{BB962C8B-B14F-4D97-AF65-F5344CB8AC3E}">
        <p14:creationId xmlns:p14="http://schemas.microsoft.com/office/powerpoint/2010/main" val="3641402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34</a:t>
            </a:fld>
            <a:endParaRPr lang="en-US"/>
          </a:p>
        </p:txBody>
      </p:sp>
    </p:spTree>
    <p:extLst>
      <p:ext uri="{BB962C8B-B14F-4D97-AF65-F5344CB8AC3E}">
        <p14:creationId xmlns:p14="http://schemas.microsoft.com/office/powerpoint/2010/main" val="1178997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36</a:t>
            </a:fld>
            <a:endParaRPr lang="en-US"/>
          </a:p>
        </p:txBody>
      </p:sp>
    </p:spTree>
    <p:extLst>
      <p:ext uri="{BB962C8B-B14F-4D97-AF65-F5344CB8AC3E}">
        <p14:creationId xmlns:p14="http://schemas.microsoft.com/office/powerpoint/2010/main" val="30511524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37</a:t>
            </a:fld>
            <a:endParaRPr lang="en-US"/>
          </a:p>
        </p:txBody>
      </p:sp>
    </p:spTree>
    <p:extLst>
      <p:ext uri="{BB962C8B-B14F-4D97-AF65-F5344CB8AC3E}">
        <p14:creationId xmlns:p14="http://schemas.microsoft.com/office/powerpoint/2010/main" val="1821593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38</a:t>
            </a:fld>
            <a:endParaRPr lang="en-US"/>
          </a:p>
        </p:txBody>
      </p:sp>
    </p:spTree>
    <p:extLst>
      <p:ext uri="{BB962C8B-B14F-4D97-AF65-F5344CB8AC3E}">
        <p14:creationId xmlns:p14="http://schemas.microsoft.com/office/powerpoint/2010/main" val="3872822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1E7089-21F1-4555-924D-97A0345BCBDC}" type="slidenum">
              <a:rPr lang="en-US" smtClean="0"/>
              <a:t>41</a:t>
            </a:fld>
            <a:endParaRPr lang="en-US"/>
          </a:p>
        </p:txBody>
      </p:sp>
    </p:spTree>
    <p:extLst>
      <p:ext uri="{BB962C8B-B14F-4D97-AF65-F5344CB8AC3E}">
        <p14:creationId xmlns:p14="http://schemas.microsoft.com/office/powerpoint/2010/main" val="3814649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266C053-3CEC-41AC-988D-F16FF5C3CB7F}"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B9157-EA84-4FB4-9EE8-7084AC5B3A6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6C053-3CEC-41AC-988D-F16FF5C3CB7F}"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B9157-EA84-4FB4-9EE8-7084AC5B3A62}"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66C053-3CEC-41AC-988D-F16FF5C3CB7F}"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B9157-EA84-4FB4-9EE8-7084AC5B3A6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266C053-3CEC-41AC-988D-F16FF5C3CB7F}"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B9157-EA84-4FB4-9EE8-7084AC5B3A62}"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266C053-3CEC-41AC-988D-F16FF5C3CB7F}"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0B9157-EA84-4FB4-9EE8-7084AC5B3A6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66C053-3CEC-41AC-988D-F16FF5C3CB7F}"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0B9157-EA84-4FB4-9EE8-7084AC5B3A6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266C053-3CEC-41AC-988D-F16FF5C3CB7F}"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0B9157-EA84-4FB4-9EE8-7084AC5B3A6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266C053-3CEC-41AC-988D-F16FF5C3CB7F}"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B9157-EA84-4FB4-9EE8-7084AC5B3A62}"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66C053-3CEC-41AC-988D-F16FF5C3CB7F}"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B9157-EA84-4FB4-9EE8-7084AC5B3A62}"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6C053-3CEC-41AC-988D-F16FF5C3CB7F}"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B9157-EA84-4FB4-9EE8-7084AC5B3A6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266C053-3CEC-41AC-988D-F16FF5C3CB7F}"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B9157-EA84-4FB4-9EE8-7084AC5B3A62}"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266C053-3CEC-41AC-988D-F16FF5C3CB7F}" type="datetimeFigureOut">
              <a:rPr lang="en-US" smtClean="0"/>
              <a:t>10/9/2019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D0B9157-EA84-4FB4-9EE8-7084AC5B3A62}"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Model Evaluation and Validation</a:t>
            </a:r>
            <a:endParaRPr lang="en-US" dirty="0"/>
          </a:p>
        </p:txBody>
      </p:sp>
      <p:sp>
        <p:nvSpPr>
          <p:cNvPr id="3" name="Subtitle 2"/>
          <p:cNvSpPr>
            <a:spLocks noGrp="1"/>
          </p:cNvSpPr>
          <p:nvPr>
            <p:ph type="subTitle" idx="1"/>
          </p:nvPr>
        </p:nvSpPr>
        <p:spPr>
          <a:xfrm>
            <a:off x="5257800" y="4267200"/>
            <a:ext cx="3505200" cy="990601"/>
          </a:xfrm>
        </p:spPr>
        <p:txBody>
          <a:bodyPr anchor="b">
            <a:normAutofit/>
          </a:bodyPr>
          <a:lstStyle/>
          <a:p>
            <a:pPr algn="r"/>
            <a:r>
              <a:rPr lang="en-US" b="1" dirty="0" smtClean="0"/>
              <a:t>Profiling Methods Seminar</a:t>
            </a:r>
            <a:endParaRPr lang="en-US" b="1" dirty="0"/>
          </a:p>
          <a:p>
            <a:pPr algn="r"/>
            <a:r>
              <a:rPr lang="en-US" b="1" dirty="0" smtClean="0"/>
              <a:t>April 2016</a:t>
            </a:r>
            <a:endParaRPr lang="en-US" b="1" dirty="0"/>
          </a:p>
        </p:txBody>
      </p:sp>
    </p:spTree>
    <p:extLst>
      <p:ext uri="{BB962C8B-B14F-4D97-AF65-F5344CB8AC3E}">
        <p14:creationId xmlns:p14="http://schemas.microsoft.com/office/powerpoint/2010/main" val="1145816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makes a good model?</a:t>
            </a:r>
            <a:endParaRPr lang="en-US" dirty="0"/>
          </a:p>
        </p:txBody>
      </p:sp>
      <p:sp>
        <p:nvSpPr>
          <p:cNvPr id="5" name="Text Placeholder 4"/>
          <p:cNvSpPr>
            <a:spLocks noGrp="1"/>
          </p:cNvSpPr>
          <p:nvPr>
            <p:ph type="body" idx="1"/>
          </p:nvPr>
        </p:nvSpPr>
        <p:spPr/>
        <p:txBody>
          <a:bodyPr/>
          <a:lstStyle/>
          <a:p>
            <a:r>
              <a:rPr lang="en-US" dirty="0" smtClean="0"/>
              <a:t>Evaluating Model Fit and Forecast</a:t>
            </a:r>
            <a:endParaRPr lang="en-US" dirty="0"/>
          </a:p>
        </p:txBody>
      </p:sp>
    </p:spTree>
    <p:extLst>
      <p:ext uri="{BB962C8B-B14F-4D97-AF65-F5344CB8AC3E}">
        <p14:creationId xmlns:p14="http://schemas.microsoft.com/office/powerpoint/2010/main" val="521250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A model can be described as a good “fit” if:</a:t>
            </a:r>
          </a:p>
          <a:p>
            <a:pPr lvl="1"/>
            <a:r>
              <a:rPr lang="en-US" dirty="0" smtClean="0"/>
              <a:t>The summary of the distance between the actual and predicted values is small </a:t>
            </a:r>
          </a:p>
          <a:p>
            <a:pPr marL="627063" lvl="2" indent="0">
              <a:buNone/>
            </a:pPr>
            <a:r>
              <a:rPr lang="en-US" dirty="0" smtClean="0"/>
              <a:t>or</a:t>
            </a:r>
          </a:p>
          <a:p>
            <a:pPr lvl="1"/>
            <a:r>
              <a:rPr lang="en-US" dirty="0" smtClean="0"/>
              <a:t>The summary of the measures of the distance between  y</a:t>
            </a:r>
            <a:r>
              <a:rPr lang="en-US"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en-US" dirty="0" smtClean="0"/>
              <a:t> and </a:t>
            </a:r>
            <a:r>
              <a:rPr lang="cy-GB" dirty="0" smtClean="0"/>
              <a:t>ŷ are small</a:t>
            </a:r>
          </a:p>
          <a:p>
            <a:r>
              <a:rPr lang="cy-GB" dirty="0" smtClean="0"/>
              <a:t>By fit we mean that the model predictions correspond to the actuals</a:t>
            </a:r>
            <a:endParaRPr lang="en-US" dirty="0"/>
          </a:p>
        </p:txBody>
      </p:sp>
      <p:sp>
        <p:nvSpPr>
          <p:cNvPr id="4" name="Title 3"/>
          <p:cNvSpPr>
            <a:spLocks noGrp="1"/>
          </p:cNvSpPr>
          <p:nvPr>
            <p:ph type="title"/>
          </p:nvPr>
        </p:nvSpPr>
        <p:spPr/>
        <p:txBody>
          <a:bodyPr/>
          <a:lstStyle/>
          <a:p>
            <a:r>
              <a:rPr lang="en-US" dirty="0" smtClean="0"/>
              <a:t>Model Fit</a:t>
            </a:r>
            <a:endParaRPr lang="en-US" dirty="0"/>
          </a:p>
        </p:txBody>
      </p:sp>
    </p:spTree>
    <p:extLst>
      <p:ext uri="{BB962C8B-B14F-4D97-AF65-F5344CB8AC3E}">
        <p14:creationId xmlns:p14="http://schemas.microsoft.com/office/powerpoint/2010/main" val="3954174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sz="2800" b="1" dirty="0" err="1" smtClean="0"/>
              <a:t>Hosmer-Lemeshow</a:t>
            </a:r>
            <a:r>
              <a:rPr lang="en-US" sz="2800" b="1" dirty="0" smtClean="0"/>
              <a:t> Test</a:t>
            </a:r>
          </a:p>
          <a:p>
            <a:r>
              <a:rPr lang="en-US" dirty="0" smtClean="0"/>
              <a:t>Test of goodness of fit </a:t>
            </a:r>
          </a:p>
          <a:p>
            <a:pPr lvl="1"/>
            <a:r>
              <a:rPr lang="en-US" dirty="0" smtClean="0"/>
              <a:t>How well the predicted outcomes “fit” the actual outcomes</a:t>
            </a:r>
          </a:p>
          <a:p>
            <a:r>
              <a:rPr lang="en-US" dirty="0" smtClean="0"/>
              <a:t>Observations are broken into groups or “</a:t>
            </a:r>
            <a:r>
              <a:rPr lang="en-US" dirty="0" err="1" smtClean="0"/>
              <a:t>deciles</a:t>
            </a:r>
            <a:r>
              <a:rPr lang="en-US" dirty="0" smtClean="0"/>
              <a:t>” based on estimated probability </a:t>
            </a:r>
          </a:p>
        </p:txBody>
      </p:sp>
      <p:sp>
        <p:nvSpPr>
          <p:cNvPr id="3" name="Title 2"/>
          <p:cNvSpPr>
            <a:spLocks noGrp="1"/>
          </p:cNvSpPr>
          <p:nvPr>
            <p:ph type="title"/>
          </p:nvPr>
        </p:nvSpPr>
        <p:spPr/>
        <p:txBody>
          <a:bodyPr/>
          <a:lstStyle/>
          <a:p>
            <a:r>
              <a:rPr lang="en-US" dirty="0" smtClean="0"/>
              <a:t>Assessing Model Fit</a:t>
            </a:r>
            <a:endParaRPr lang="en-US" dirty="0"/>
          </a:p>
        </p:txBody>
      </p:sp>
    </p:spTree>
    <p:extLst>
      <p:ext uri="{BB962C8B-B14F-4D97-AF65-F5344CB8AC3E}">
        <p14:creationId xmlns:p14="http://schemas.microsoft.com/office/powerpoint/2010/main" val="801610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867833" y="2209800"/>
                <a:ext cx="7408333" cy="3916363"/>
              </a:xfrm>
            </p:spPr>
            <p:txBody>
              <a:bodyPr>
                <a:normAutofit lnSpcReduction="10000"/>
              </a:bodyPr>
              <a:lstStyle/>
              <a:p>
                <a:pPr marL="0" indent="0">
                  <a:buNone/>
                </a:pPr>
                <a14:m>
                  <m:oMathPara xmlns:m="http://schemas.openxmlformats.org/officeDocument/2006/math">
                    <m:oMathParaPr>
                      <m:jc m:val="centerGroup"/>
                    </m:oMathParaPr>
                    <m:oMath xmlns:m="http://schemas.openxmlformats.org/officeDocument/2006/math">
                      <m:r>
                        <a:rPr lang="en-US" sz="3200" i="1">
                          <a:latin typeface="Cambria Math"/>
                        </a:rPr>
                        <m:t>𝐻𝐿𝑆</m:t>
                      </m:r>
                      <m:r>
                        <a:rPr lang="pt-BR" sz="3200" i="1">
                          <a:latin typeface="Cambria Math"/>
                        </a:rPr>
                        <m:t>=</m:t>
                      </m:r>
                      <m:nary>
                        <m:naryPr>
                          <m:chr m:val="∑"/>
                          <m:ctrlPr>
                            <a:rPr lang="pt-BR" sz="3200" i="1">
                              <a:latin typeface="Cambria Math" panose="02040503050406030204" pitchFamily="18" charset="0"/>
                            </a:rPr>
                          </m:ctrlPr>
                        </m:naryPr>
                        <m:sub>
                          <m:r>
                            <m:rPr>
                              <m:brk m:alnAt="23"/>
                            </m:rPr>
                            <a:rPr lang="en-US" sz="3200" i="1">
                              <a:latin typeface="Cambria Math"/>
                            </a:rPr>
                            <m:t>𝑖</m:t>
                          </m:r>
                          <m:r>
                            <a:rPr lang="en-US" sz="3200" i="1">
                              <a:latin typeface="Cambria Math"/>
                            </a:rPr>
                            <m:t>=1</m:t>
                          </m:r>
                        </m:sub>
                        <m:sup>
                          <m:r>
                            <a:rPr lang="en-US" sz="3200" i="1">
                              <a:latin typeface="Cambria Math"/>
                            </a:rPr>
                            <m:t>𝑔</m:t>
                          </m:r>
                        </m:sup>
                        <m:e>
                          <m:f>
                            <m:fPr>
                              <m:ctrlPr>
                                <a:rPr lang="pt-BR" sz="3200" i="1">
                                  <a:latin typeface="Cambria Math" panose="02040503050406030204" pitchFamily="18" charset="0"/>
                                </a:rPr>
                              </m:ctrlPr>
                            </m:fPr>
                            <m:num>
                              <m:sSup>
                                <m:sSupPr>
                                  <m:ctrlPr>
                                    <a:rPr lang="pt-BR" sz="3200" i="1">
                                      <a:latin typeface="Cambria Math" panose="02040503050406030204" pitchFamily="18" charset="0"/>
                                    </a:rPr>
                                  </m:ctrlPr>
                                </m:sSupPr>
                                <m:e>
                                  <m:d>
                                    <m:dPr>
                                      <m:ctrlPr>
                                        <a:rPr lang="en-US" sz="3200" i="1">
                                          <a:latin typeface="Cambria Math" panose="02040503050406030204" pitchFamily="18" charset="0"/>
                                        </a:rPr>
                                      </m:ctrlPr>
                                    </m:dPr>
                                    <m:e>
                                      <m:r>
                                        <a:rPr lang="en-US" sz="3200" i="1">
                                          <a:latin typeface="Cambria Math"/>
                                        </a:rPr>
                                        <m:t>𝑂</m:t>
                                      </m:r>
                                      <m:r>
                                        <a:rPr lang="en-US" sz="3200" i="1" baseline="-25000">
                                          <a:latin typeface="Cambria Math"/>
                                        </a:rPr>
                                        <m:t>𝑖</m:t>
                                      </m:r>
                                      <m:r>
                                        <a:rPr lang="en-US" sz="3200" i="1">
                                          <a:latin typeface="Cambria Math"/>
                                        </a:rPr>
                                        <m:t> −</m:t>
                                      </m:r>
                                      <m:r>
                                        <a:rPr lang="en-US" sz="3200" i="1">
                                          <a:latin typeface="Cambria Math"/>
                                        </a:rPr>
                                        <m:t>𝑁𝑖</m:t>
                                      </m:r>
                                      <m:r>
                                        <a:rPr lang="en-US" sz="3200" i="1">
                                          <a:latin typeface="Cambria Math"/>
                                          <a:ea typeface="Cambria Math"/>
                                        </a:rPr>
                                        <m:t>𝜋</m:t>
                                      </m:r>
                                      <m:r>
                                        <a:rPr lang="en-US" sz="3200" i="1" baseline="-25000">
                                          <a:latin typeface="Cambria Math"/>
                                          <a:ea typeface="Cambria Math"/>
                                        </a:rPr>
                                        <m:t>𝑖</m:t>
                                      </m:r>
                                    </m:e>
                                  </m:d>
                                </m:e>
                                <m:sup>
                                  <m:r>
                                    <a:rPr lang="en-US" sz="3200" i="1">
                                      <a:latin typeface="Cambria Math"/>
                                    </a:rPr>
                                    <m:t>2</m:t>
                                  </m:r>
                                </m:sup>
                              </m:sSup>
                            </m:num>
                            <m:den>
                              <m:r>
                                <a:rPr lang="en-US" sz="3200" i="1">
                                  <a:latin typeface="Cambria Math"/>
                                </a:rPr>
                                <m:t>𝑁</m:t>
                              </m:r>
                              <m:r>
                                <a:rPr lang="en-US" sz="3200" i="1" baseline="-25000">
                                  <a:latin typeface="Cambria Math"/>
                                </a:rPr>
                                <m:t>𝑖</m:t>
                              </m:r>
                              <m:r>
                                <a:rPr lang="en-US" sz="3200" i="1">
                                  <a:latin typeface="Cambria Math"/>
                                  <a:ea typeface="Cambria Math"/>
                                </a:rPr>
                                <m:t>𝜋</m:t>
                              </m:r>
                              <m:r>
                                <a:rPr lang="en-US" sz="3200" i="1" baseline="-25000">
                                  <a:latin typeface="Cambria Math"/>
                                  <a:ea typeface="Cambria Math"/>
                                </a:rPr>
                                <m:t>𝑖</m:t>
                              </m:r>
                              <m:d>
                                <m:dPr>
                                  <m:ctrlPr>
                                    <a:rPr lang="en-US" sz="3200" i="1">
                                      <a:latin typeface="Cambria Math" panose="02040503050406030204" pitchFamily="18" charset="0"/>
                                    </a:rPr>
                                  </m:ctrlPr>
                                </m:dPr>
                                <m:e>
                                  <m:r>
                                    <a:rPr lang="en-US" sz="3200" i="1">
                                      <a:latin typeface="Cambria Math"/>
                                    </a:rPr>
                                    <m:t>1−</m:t>
                                  </m:r>
                                  <m:r>
                                    <a:rPr lang="en-US" sz="3200" i="1">
                                      <a:latin typeface="Cambria Math"/>
                                      <a:ea typeface="Cambria Math"/>
                                    </a:rPr>
                                    <m:t>𝜋</m:t>
                                  </m:r>
                                  <m:r>
                                    <a:rPr lang="en-US" sz="3200" i="1" baseline="-25000">
                                      <a:latin typeface="Cambria Math"/>
                                      <a:ea typeface="Cambria Math"/>
                                    </a:rPr>
                                    <m:t>𝑖</m:t>
                                  </m:r>
                                </m:e>
                              </m:d>
                            </m:den>
                          </m:f>
                        </m:e>
                      </m:nary>
                    </m:oMath>
                  </m:oMathPara>
                </a14:m>
                <a:endParaRPr lang="en-US" sz="3200" dirty="0"/>
              </a:p>
              <a:p>
                <a:endParaRPr lang="en-US" sz="1800" dirty="0"/>
              </a:p>
              <a:p>
                <a:r>
                  <a:rPr lang="en-US" sz="1800" dirty="0" smtClean="0"/>
                  <a:t>g: </a:t>
                </a:r>
                <a:r>
                  <a:rPr lang="en-US" sz="1800" dirty="0"/>
                  <a:t>the number of groups</a:t>
                </a:r>
              </a:p>
              <a:p>
                <a:r>
                  <a:rPr lang="en-US" sz="1800" dirty="0"/>
                  <a:t>N</a:t>
                </a:r>
                <a:r>
                  <a:rPr lang="en-US" sz="1800" baseline="-25000" dirty="0"/>
                  <a:t>i</a:t>
                </a:r>
                <a:r>
                  <a:rPr lang="en-US" sz="1800" dirty="0"/>
                  <a:t>: the total frequency of subjects in the group </a:t>
                </a:r>
                <a:r>
                  <a:rPr lang="en-US" sz="1800" dirty="0" err="1"/>
                  <a:t>i</a:t>
                </a:r>
                <a:endParaRPr lang="en-US" sz="1800" dirty="0"/>
              </a:p>
              <a:p>
                <a:r>
                  <a:rPr lang="en-US" sz="1800" dirty="0"/>
                  <a:t>O</a:t>
                </a:r>
                <a:r>
                  <a:rPr lang="en-US" sz="1800" baseline="-25000" dirty="0"/>
                  <a:t>i</a:t>
                </a:r>
                <a:r>
                  <a:rPr lang="en-US" sz="1800" dirty="0"/>
                  <a:t>: the total frequency of event outcomes in the group </a:t>
                </a:r>
                <a:r>
                  <a:rPr lang="en-US" sz="1800" dirty="0" err="1"/>
                  <a:t>i</a:t>
                </a:r>
                <a:endParaRPr lang="en-US" sz="1800" dirty="0"/>
              </a:p>
              <a:p>
                <a:r>
                  <a:rPr lang="en-US" sz="1800" dirty="0"/>
                  <a:t>π</a:t>
                </a:r>
                <a:r>
                  <a:rPr lang="en-US" sz="1800" baseline="-25000" dirty="0" smtClean="0">
                    <a:sym typeface="Symbol MT"/>
                  </a:rPr>
                  <a:t>i</a:t>
                </a:r>
                <a:r>
                  <a:rPr lang="en-US" sz="1800" dirty="0">
                    <a:sym typeface="Symbol MT"/>
                  </a:rPr>
                  <a:t>: </a:t>
                </a:r>
                <a:r>
                  <a:rPr lang="en-US" sz="1800" dirty="0"/>
                  <a:t>is the average </a:t>
                </a:r>
                <a:r>
                  <a:rPr lang="en-US" sz="1800" dirty="0" smtClean="0"/>
                  <a:t>predicted </a:t>
                </a:r>
                <a:r>
                  <a:rPr lang="en-US" sz="1800" dirty="0"/>
                  <a:t>probability of an event outcome for the group i</a:t>
                </a:r>
              </a:p>
              <a:p>
                <a:endParaRPr lang="en-US" sz="1800" dirty="0"/>
              </a:p>
              <a:p>
                <a:r>
                  <a:rPr lang="en-US" sz="1800" dirty="0"/>
                  <a:t>Large chi square values and very small </a:t>
                </a:r>
                <a:r>
                  <a:rPr lang="en-US" sz="1800" i="1" dirty="0"/>
                  <a:t>p</a:t>
                </a:r>
                <a:r>
                  <a:rPr lang="en-US" sz="1800" dirty="0"/>
                  <a:t> values </a:t>
                </a:r>
                <a:r>
                  <a:rPr lang="en-US" sz="1800" b="1" u="sng" dirty="0"/>
                  <a:t>indicate poor model fit</a:t>
                </a:r>
                <a:r>
                  <a:rPr lang="en-US" sz="1800" dirty="0" smtClean="0"/>
                  <a:t>.</a:t>
                </a:r>
                <a:endParaRPr lang="en-US" sz="1800"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867833" y="2209800"/>
                <a:ext cx="7408333" cy="3916363"/>
              </a:xfrm>
              <a:blipFill rotWithShape="0">
                <a:blip r:embed="rId3"/>
                <a:stretch>
                  <a:fillRect l="-658"/>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dirty="0" err="1" smtClean="0"/>
              <a:t>Hosmer-Lemeshow</a:t>
            </a:r>
            <a:r>
              <a:rPr lang="en-US" dirty="0" smtClean="0"/>
              <a:t> Statistic</a:t>
            </a:r>
            <a:endParaRPr lang="en-US" dirty="0"/>
          </a:p>
        </p:txBody>
      </p:sp>
    </p:spTree>
    <p:extLst>
      <p:ext uri="{BB962C8B-B14F-4D97-AF65-F5344CB8AC3E}">
        <p14:creationId xmlns:p14="http://schemas.microsoft.com/office/powerpoint/2010/main" val="3899982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Hosmer-Lemeshow</a:t>
            </a:r>
            <a:r>
              <a:rPr lang="en-US" dirty="0" smtClean="0"/>
              <a:t> Statistic</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7300" y="1591056"/>
            <a:ext cx="6629400" cy="4962144"/>
          </a:xfrm>
          <a:prstGeom prst="rect">
            <a:avLst/>
          </a:prstGeom>
        </p:spPr>
      </p:pic>
    </p:spTree>
    <p:extLst>
      <p:ext uri="{BB962C8B-B14F-4D97-AF65-F5344CB8AC3E}">
        <p14:creationId xmlns:p14="http://schemas.microsoft.com/office/powerpoint/2010/main" val="1022041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06968271"/>
              </p:ext>
            </p:extLst>
          </p:nvPr>
        </p:nvGraphicFramePr>
        <p:xfrm>
          <a:off x="1151731" y="381000"/>
          <a:ext cx="6934200" cy="5279771"/>
        </p:xfrm>
        <a:graphic>
          <a:graphicData uri="http://schemas.openxmlformats.org/drawingml/2006/table">
            <a:tbl>
              <a:tblPr bandRow="1">
                <a:tableStyleId>{5C22544A-7EE6-4342-B048-85BDC9FD1C3A}</a:tableStyleId>
              </a:tblPr>
              <a:tblGrid>
                <a:gridCol w="823207">
                  <a:extLst>
                    <a:ext uri="{9D8B030D-6E8A-4147-A177-3AD203B41FA5}">
                      <a16:colId xmlns:a16="http://schemas.microsoft.com/office/drawing/2014/main" val="20000"/>
                    </a:ext>
                  </a:extLst>
                </a:gridCol>
                <a:gridCol w="366625">
                  <a:extLst>
                    <a:ext uri="{9D8B030D-6E8A-4147-A177-3AD203B41FA5}">
                      <a16:colId xmlns:a16="http://schemas.microsoft.com/office/drawing/2014/main" val="20001"/>
                    </a:ext>
                  </a:extLst>
                </a:gridCol>
                <a:gridCol w="456582">
                  <a:extLst>
                    <a:ext uri="{9D8B030D-6E8A-4147-A177-3AD203B41FA5}">
                      <a16:colId xmlns:a16="http://schemas.microsoft.com/office/drawing/2014/main" val="20002"/>
                    </a:ext>
                  </a:extLst>
                </a:gridCol>
                <a:gridCol w="823207">
                  <a:extLst>
                    <a:ext uri="{9D8B030D-6E8A-4147-A177-3AD203B41FA5}">
                      <a16:colId xmlns:a16="http://schemas.microsoft.com/office/drawing/2014/main" val="20003"/>
                    </a:ext>
                  </a:extLst>
                </a:gridCol>
                <a:gridCol w="823207">
                  <a:extLst>
                    <a:ext uri="{9D8B030D-6E8A-4147-A177-3AD203B41FA5}">
                      <a16:colId xmlns:a16="http://schemas.microsoft.com/office/drawing/2014/main" val="20004"/>
                    </a:ext>
                  </a:extLst>
                </a:gridCol>
                <a:gridCol w="823207">
                  <a:extLst>
                    <a:ext uri="{9D8B030D-6E8A-4147-A177-3AD203B41FA5}">
                      <a16:colId xmlns:a16="http://schemas.microsoft.com/office/drawing/2014/main" val="20005"/>
                    </a:ext>
                  </a:extLst>
                </a:gridCol>
                <a:gridCol w="823207">
                  <a:extLst>
                    <a:ext uri="{9D8B030D-6E8A-4147-A177-3AD203B41FA5}">
                      <a16:colId xmlns:a16="http://schemas.microsoft.com/office/drawing/2014/main" val="20006"/>
                    </a:ext>
                  </a:extLst>
                </a:gridCol>
                <a:gridCol w="823207">
                  <a:extLst>
                    <a:ext uri="{9D8B030D-6E8A-4147-A177-3AD203B41FA5}">
                      <a16:colId xmlns:a16="http://schemas.microsoft.com/office/drawing/2014/main" val="20007"/>
                    </a:ext>
                  </a:extLst>
                </a:gridCol>
                <a:gridCol w="304183">
                  <a:extLst>
                    <a:ext uri="{9D8B030D-6E8A-4147-A177-3AD203B41FA5}">
                      <a16:colId xmlns:a16="http://schemas.microsoft.com/office/drawing/2014/main" val="20008"/>
                    </a:ext>
                  </a:extLst>
                </a:gridCol>
                <a:gridCol w="867568">
                  <a:extLst>
                    <a:ext uri="{9D8B030D-6E8A-4147-A177-3AD203B41FA5}">
                      <a16:colId xmlns:a16="http://schemas.microsoft.com/office/drawing/2014/main" val="20009"/>
                    </a:ext>
                  </a:extLst>
                </a:gridCol>
              </a:tblGrid>
              <a:tr h="300253">
                <a:tc gridSpan="10">
                  <a:txBody>
                    <a:bodyPr/>
                    <a:lstStyle/>
                    <a:p>
                      <a:pPr algn="ctr" fontAlgn="ctr"/>
                      <a:r>
                        <a:rPr lang="en-US" sz="2000" b="1" i="0" u="none" strike="noStrike" dirty="0" err="1">
                          <a:solidFill>
                            <a:srgbClr val="000000"/>
                          </a:solidFill>
                          <a:effectLst/>
                          <a:latin typeface="Arial Bold" panose="020B0704020202020204" pitchFamily="34" charset="0"/>
                        </a:rPr>
                        <a:t>Hosmer</a:t>
                      </a:r>
                      <a:r>
                        <a:rPr lang="en-US" sz="2000" b="1" i="0" u="none" strike="noStrike" dirty="0">
                          <a:solidFill>
                            <a:srgbClr val="000000"/>
                          </a:solidFill>
                          <a:effectLst/>
                          <a:latin typeface="Arial Bold" panose="020B0704020202020204" pitchFamily="34" charset="0"/>
                        </a:rPr>
                        <a:t> and </a:t>
                      </a:r>
                      <a:r>
                        <a:rPr lang="en-US" sz="2000" b="1" i="0" u="none" strike="noStrike" dirty="0" err="1">
                          <a:solidFill>
                            <a:srgbClr val="000000"/>
                          </a:solidFill>
                          <a:effectLst/>
                          <a:latin typeface="Arial Bold" panose="020B0704020202020204" pitchFamily="34" charset="0"/>
                        </a:rPr>
                        <a:t>Lemeshow</a:t>
                      </a:r>
                      <a:r>
                        <a:rPr lang="en-US" sz="2000" b="1" i="0" u="none" strike="noStrike" dirty="0">
                          <a:solidFill>
                            <a:srgbClr val="000000"/>
                          </a:solidFill>
                          <a:effectLst/>
                          <a:latin typeface="Arial Bold" panose="020B0704020202020204" pitchFamily="34" charset="0"/>
                        </a:rPr>
                        <a:t> Test</a:t>
                      </a: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400" b="0" i="0" u="none" strike="noStrike" dirty="0">
                        <a:solidFill>
                          <a:srgbClr val="000000"/>
                        </a:solidFill>
                        <a:effectLst/>
                        <a:latin typeface="Arial" panose="020B0604020202020204" pitchFamily="34" charset="0"/>
                      </a:endParaRPr>
                    </a:p>
                  </a:txBody>
                  <a:tcPr marL="9525" marR="9525" marT="9525" marB="0" anchor="b"/>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0"/>
                  </a:ext>
                </a:extLst>
              </a:tr>
              <a:tr h="371475">
                <a:tc>
                  <a:txBody>
                    <a:bodyPr/>
                    <a:lstStyle/>
                    <a:p>
                      <a:pPr algn="l" fontAlgn="b"/>
                      <a:r>
                        <a:rPr lang="en-US" sz="1400" b="0" i="0" u="none" strike="noStrike">
                          <a:solidFill>
                            <a:srgbClr val="000000"/>
                          </a:solidFill>
                          <a:effectLst/>
                          <a:latin typeface="Arial" panose="020B0604020202020204" pitchFamily="34" charset="0"/>
                        </a:rPr>
                        <a:t>Step</a:t>
                      </a:r>
                    </a:p>
                  </a:txBody>
                  <a:tcPr marL="9525" marR="9525" marT="9525" marB="0" anchor="b"/>
                </a:tc>
                <a:tc gridSpan="2">
                  <a:txBody>
                    <a:bodyPr/>
                    <a:lstStyle/>
                    <a:p>
                      <a:pPr algn="ctr" fontAlgn="b"/>
                      <a:r>
                        <a:rPr lang="en-US" sz="1400" b="0" i="0" u="none" strike="noStrike" dirty="0">
                          <a:solidFill>
                            <a:srgbClr val="000000"/>
                          </a:solidFill>
                          <a:effectLst/>
                          <a:latin typeface="Arial" panose="020B0604020202020204" pitchFamily="34" charset="0"/>
                        </a:rPr>
                        <a:t>Chi-square</a:t>
                      </a:r>
                    </a:p>
                  </a:txBody>
                  <a:tcPr marL="9525" marR="9525" marT="9525" marB="0" anchor="b"/>
                </a:tc>
                <a:tc hMerge="1">
                  <a:txBody>
                    <a:bodyPr/>
                    <a:lstStyle/>
                    <a:p>
                      <a:endParaRPr lang="en-US"/>
                    </a:p>
                  </a:txBody>
                  <a:tcPr/>
                </a:tc>
                <a:tc>
                  <a:txBody>
                    <a:bodyPr/>
                    <a:lstStyle/>
                    <a:p>
                      <a:pPr algn="ctr" fontAlgn="b"/>
                      <a:r>
                        <a:rPr lang="en-US" sz="1400" b="0" i="0" u="none" strike="noStrike">
                          <a:solidFill>
                            <a:srgbClr val="000000"/>
                          </a:solidFill>
                          <a:effectLst/>
                          <a:latin typeface="Arial" panose="020B0604020202020204" pitchFamily="34" charset="0"/>
                        </a:rPr>
                        <a:t>df</a:t>
                      </a:r>
                    </a:p>
                  </a:txBody>
                  <a:tcPr marL="9525" marR="9525" marT="9525" marB="0" anchor="b"/>
                </a:tc>
                <a:tc>
                  <a:txBody>
                    <a:bodyPr/>
                    <a:lstStyle/>
                    <a:p>
                      <a:pPr algn="ctr" fontAlgn="b"/>
                      <a:r>
                        <a:rPr lang="en-US" sz="1400" b="0" i="0" u="none" strike="noStrike">
                          <a:solidFill>
                            <a:srgbClr val="000000"/>
                          </a:solidFill>
                          <a:effectLst/>
                          <a:latin typeface="Arial" panose="020B0604020202020204" pitchFamily="34" charset="0"/>
                        </a:rPr>
                        <a:t>Sig.</a:t>
                      </a:r>
                    </a:p>
                  </a:txBody>
                  <a:tcPr marL="9525" marR="9525" marT="9525" marB="0" anchor="b"/>
                </a:tc>
                <a:tc>
                  <a:txBody>
                    <a:bodyPr/>
                    <a:lstStyle/>
                    <a:p>
                      <a:pPr algn="l" fontAlgn="b"/>
                      <a:endParaRPr lang="en-US" sz="14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1"/>
                  </a:ext>
                </a:extLst>
              </a:tr>
              <a:tr h="294539">
                <a:tc>
                  <a:txBody>
                    <a:bodyPr/>
                    <a:lstStyle/>
                    <a:p>
                      <a:pPr algn="l" fontAlgn="t"/>
                      <a:r>
                        <a:rPr lang="en-US" sz="1400" b="0" i="0" u="none" strike="noStrike" dirty="0">
                          <a:solidFill>
                            <a:srgbClr val="000000"/>
                          </a:solidFill>
                          <a:effectLst/>
                          <a:latin typeface="Arial" panose="020B0604020202020204" pitchFamily="34" charset="0"/>
                        </a:rPr>
                        <a:t>1</a:t>
                      </a:r>
                    </a:p>
                  </a:txBody>
                  <a:tcPr marL="9525" marR="9525" marT="9525" marB="0" anchor="ctr"/>
                </a:tc>
                <a:tc gridSpan="2">
                  <a:txBody>
                    <a:bodyPr/>
                    <a:lstStyle/>
                    <a:p>
                      <a:pPr algn="r" fontAlgn="t"/>
                      <a:r>
                        <a:rPr lang="en-US" sz="1400" b="1" i="0" u="none" strike="noStrike" dirty="0">
                          <a:solidFill>
                            <a:srgbClr val="000000"/>
                          </a:solidFill>
                          <a:effectLst/>
                          <a:latin typeface="Arial" panose="020B0604020202020204" pitchFamily="34" charset="0"/>
                        </a:rPr>
                        <a:t>11.268</a:t>
                      </a:r>
                    </a:p>
                  </a:txBody>
                  <a:tcPr marL="9525" marR="9525" marT="9525" marB="0" anchor="ctr"/>
                </a:tc>
                <a:tc hMerge="1">
                  <a:txBody>
                    <a:bodyPr/>
                    <a:lstStyle/>
                    <a:p>
                      <a:endParaRPr lang="en-US"/>
                    </a:p>
                  </a:txBody>
                  <a:tcPr/>
                </a:tc>
                <a:tc>
                  <a:txBody>
                    <a:bodyPr/>
                    <a:lstStyle/>
                    <a:p>
                      <a:pPr algn="r" fontAlgn="t"/>
                      <a:r>
                        <a:rPr lang="en-US" sz="1400" b="0" i="0" u="none" strike="noStrike" dirty="0">
                          <a:solidFill>
                            <a:srgbClr val="000000"/>
                          </a:solidFill>
                          <a:effectLst/>
                          <a:latin typeface="Arial" panose="020B0604020202020204" pitchFamily="34" charset="0"/>
                        </a:rPr>
                        <a:t>8</a:t>
                      </a:r>
                    </a:p>
                  </a:txBody>
                  <a:tcPr marL="9525" marR="9525" marT="9525" marB="0" anchor="ctr"/>
                </a:tc>
                <a:tc>
                  <a:txBody>
                    <a:bodyPr/>
                    <a:lstStyle/>
                    <a:p>
                      <a:pPr algn="r" fontAlgn="t"/>
                      <a:r>
                        <a:rPr lang="en-US" sz="1400" b="1" i="0" u="none" strike="noStrike" dirty="0">
                          <a:solidFill>
                            <a:srgbClr val="000000"/>
                          </a:solidFill>
                          <a:effectLst/>
                          <a:latin typeface="Arial" panose="020B0604020202020204" pitchFamily="34" charset="0"/>
                        </a:rPr>
                        <a:t>.187</a:t>
                      </a:r>
                    </a:p>
                  </a:txBody>
                  <a:tcPr marL="9525" marR="9525" marT="9525" marB="0" anchor="ctr"/>
                </a:tc>
                <a:tc>
                  <a:txBody>
                    <a:bodyPr/>
                    <a:lstStyle/>
                    <a:p>
                      <a:pPr algn="l" fontAlgn="b"/>
                      <a:endParaRPr lang="en-US" sz="14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2"/>
                  </a:ext>
                </a:extLst>
              </a:tr>
              <a:tr h="294539">
                <a:tc gridSpan="8">
                  <a:txBody>
                    <a:bodyPr/>
                    <a:lstStyle/>
                    <a:p>
                      <a:pPr algn="ctr" fontAlgn="ctr"/>
                      <a:r>
                        <a:rPr lang="en-US" sz="1400" b="1" i="0" u="none" strike="noStrike" dirty="0">
                          <a:solidFill>
                            <a:srgbClr val="000000"/>
                          </a:solidFill>
                          <a:effectLst/>
                          <a:latin typeface="Arial Bold" panose="020B0704020202020204" pitchFamily="34" charset="0"/>
                        </a:rPr>
                        <a:t>Contingency Table for </a:t>
                      </a:r>
                      <a:r>
                        <a:rPr lang="en-US" sz="1400" b="1" i="0" u="none" strike="noStrike" dirty="0" err="1">
                          <a:solidFill>
                            <a:srgbClr val="000000"/>
                          </a:solidFill>
                          <a:effectLst/>
                          <a:latin typeface="Arial Bold" panose="020B0704020202020204" pitchFamily="34" charset="0"/>
                        </a:rPr>
                        <a:t>Hosmer</a:t>
                      </a:r>
                      <a:r>
                        <a:rPr lang="en-US" sz="1400" b="1" i="0" u="none" strike="noStrike" dirty="0">
                          <a:solidFill>
                            <a:srgbClr val="000000"/>
                          </a:solidFill>
                          <a:effectLst/>
                          <a:latin typeface="Arial Bold" panose="020B0704020202020204" pitchFamily="34" charset="0"/>
                        </a:rPr>
                        <a:t> and </a:t>
                      </a:r>
                      <a:r>
                        <a:rPr lang="en-US" sz="1400" b="1" i="0" u="none" strike="noStrike" dirty="0" err="1">
                          <a:solidFill>
                            <a:srgbClr val="000000"/>
                          </a:solidFill>
                          <a:effectLst/>
                          <a:latin typeface="Arial Bold" panose="020B0704020202020204" pitchFamily="34" charset="0"/>
                        </a:rPr>
                        <a:t>Lemeshow</a:t>
                      </a:r>
                      <a:r>
                        <a:rPr lang="en-US" sz="1400" b="1" i="0" u="none" strike="noStrike" dirty="0">
                          <a:solidFill>
                            <a:srgbClr val="000000"/>
                          </a:solidFill>
                          <a:effectLst/>
                          <a:latin typeface="Arial Bold" panose="020B0704020202020204" pitchFamily="34" charset="0"/>
                        </a:rPr>
                        <a:t> Test</a:t>
                      </a: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3"/>
                  </a:ext>
                </a:extLst>
              </a:tr>
              <a:tr h="212907">
                <a:tc rowSpan="3" gridSpan="2">
                  <a:txBody>
                    <a:bodyPr/>
                    <a:lstStyle/>
                    <a:p>
                      <a:pPr algn="ctr" fontAlgn="ctr"/>
                      <a:r>
                        <a:rPr lang="en-US" sz="1400" b="0" i="0" u="none" strike="noStrike" dirty="0">
                          <a:solidFill>
                            <a:srgbClr val="000000"/>
                          </a:solidFill>
                          <a:effectLst/>
                          <a:latin typeface="Arial" panose="020B0604020202020204" pitchFamily="34" charset="0"/>
                        </a:rPr>
                        <a:t> </a:t>
                      </a:r>
                    </a:p>
                  </a:txBody>
                  <a:tcPr marL="9525" marR="9525" marT="9525" marB="0" anchor="ctr"/>
                </a:tc>
                <a:tc rowSpan="3" hMerge="1">
                  <a:txBody>
                    <a:bodyPr/>
                    <a:lstStyle/>
                    <a:p>
                      <a:endParaRPr lang="en-US"/>
                    </a:p>
                  </a:txBody>
                  <a:tcPr/>
                </a:tc>
                <a:tc gridSpan="3">
                  <a:txBody>
                    <a:bodyPr/>
                    <a:lstStyle/>
                    <a:p>
                      <a:pPr algn="ctr" fontAlgn="b"/>
                      <a:r>
                        <a:rPr lang="en-US" sz="1400" b="0" i="0" u="none" strike="noStrike" dirty="0">
                          <a:solidFill>
                            <a:srgbClr val="000000"/>
                          </a:solidFill>
                          <a:effectLst/>
                          <a:latin typeface="Arial" panose="020B0604020202020204" pitchFamily="34" charset="0"/>
                        </a:rPr>
                        <a:t>exh1 = .00</a:t>
                      </a:r>
                    </a:p>
                  </a:txBody>
                  <a:tcPr marL="9525" marR="9525" marT="9525" marB="0" anchor="b"/>
                </a:tc>
                <a:tc hMerge="1">
                  <a:txBody>
                    <a:bodyPr/>
                    <a:lstStyle/>
                    <a:p>
                      <a:pPr algn="ctr" fontAlgn="b"/>
                      <a:endParaRPr lang="en-US" sz="1400" b="0" i="0" u="none" strike="noStrike">
                        <a:solidFill>
                          <a:srgbClr val="000000"/>
                        </a:solidFill>
                        <a:effectLst/>
                        <a:latin typeface="Arial" panose="020B0604020202020204" pitchFamily="34" charset="0"/>
                      </a:endParaRPr>
                    </a:p>
                  </a:txBody>
                  <a:tcPr marL="9525" marR="9525" marT="9525" marB="0" anchor="b"/>
                </a:tc>
                <a:tc hMerge="1">
                  <a:txBody>
                    <a:bodyPr/>
                    <a:lstStyle/>
                    <a:p>
                      <a:endParaRPr lang="en-US"/>
                    </a:p>
                  </a:txBody>
                  <a:tcPr/>
                </a:tc>
                <a:tc gridSpan="2">
                  <a:txBody>
                    <a:bodyPr/>
                    <a:lstStyle/>
                    <a:p>
                      <a:pPr algn="ctr" fontAlgn="b"/>
                      <a:r>
                        <a:rPr lang="en-US" sz="1400" b="0" i="0" u="none" strike="noStrike">
                          <a:solidFill>
                            <a:srgbClr val="000000"/>
                          </a:solidFill>
                          <a:effectLst/>
                          <a:latin typeface="Arial" panose="020B0604020202020204" pitchFamily="34" charset="0"/>
                        </a:rPr>
                        <a:t>exh1 = 1.00</a:t>
                      </a:r>
                    </a:p>
                  </a:txBody>
                  <a:tcPr marL="9525" marR="9525" marT="9525" marB="0" anchor="b"/>
                </a:tc>
                <a:tc hMerge="1">
                  <a:txBody>
                    <a:bodyPr/>
                    <a:lstStyle/>
                    <a:p>
                      <a:endParaRPr lang="en-US"/>
                    </a:p>
                  </a:txBody>
                  <a:tcPr/>
                </a:tc>
                <a:tc rowSpan="3">
                  <a:txBody>
                    <a:bodyPr/>
                    <a:lstStyle/>
                    <a:p>
                      <a:pPr algn="ctr" fontAlgn="b"/>
                      <a:r>
                        <a:rPr lang="en-US" sz="1400" b="0" i="0" u="none" strike="noStrike">
                          <a:solidFill>
                            <a:srgbClr val="000000"/>
                          </a:solidFill>
                          <a:effectLst/>
                          <a:latin typeface="Arial" panose="020B0604020202020204" pitchFamily="34" charset="0"/>
                        </a:rPr>
                        <a:t>Total</a:t>
                      </a:r>
                    </a:p>
                  </a:txBody>
                  <a:tcPr marL="9525" marR="9525" marT="9525" marB="0" anchor="b"/>
                </a:tc>
                <a:tc rowSpan="2">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rowSpan="2">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004"/>
                  </a:ext>
                </a:extLst>
              </a:tr>
              <a:tr h="112718">
                <a:tc gridSpan="2" vMerge="1">
                  <a:txBody>
                    <a:bodyPr/>
                    <a:lstStyle/>
                    <a:p>
                      <a:endParaRPr lang="en-US"/>
                    </a:p>
                  </a:txBody>
                  <a:tcPr/>
                </a:tc>
                <a:tc hMerge="1" vMerge="1">
                  <a:txBody>
                    <a:bodyPr/>
                    <a:lstStyle/>
                    <a:p>
                      <a:endParaRPr lang="en-US"/>
                    </a:p>
                  </a:txBody>
                  <a:tcPr/>
                </a:tc>
                <a:tc rowSpan="2" gridSpan="2">
                  <a:txBody>
                    <a:bodyPr/>
                    <a:lstStyle/>
                    <a:p>
                      <a:pPr algn="ctr" fontAlgn="b"/>
                      <a:r>
                        <a:rPr lang="en-US" sz="1400" b="0" i="0" u="none" strike="noStrike" dirty="0">
                          <a:solidFill>
                            <a:srgbClr val="000000"/>
                          </a:solidFill>
                          <a:effectLst/>
                          <a:latin typeface="Arial" panose="020B0604020202020204" pitchFamily="34" charset="0"/>
                        </a:rPr>
                        <a:t>Observed</a:t>
                      </a:r>
                    </a:p>
                  </a:txBody>
                  <a:tcPr marL="9525" marR="9525" marT="9525" marB="0" anchor="b"/>
                </a:tc>
                <a:tc rowSpan="2" hMerge="1">
                  <a:txBody>
                    <a:bodyPr/>
                    <a:lstStyle/>
                    <a:p>
                      <a:endParaRPr lang="en-US"/>
                    </a:p>
                  </a:txBody>
                  <a:tcPr/>
                </a:tc>
                <a:tc rowSpan="2">
                  <a:txBody>
                    <a:bodyPr/>
                    <a:lstStyle/>
                    <a:p>
                      <a:pPr algn="ctr" fontAlgn="b"/>
                      <a:r>
                        <a:rPr lang="en-US" sz="1400" b="0" i="0" u="none" strike="noStrike">
                          <a:solidFill>
                            <a:srgbClr val="000000"/>
                          </a:solidFill>
                          <a:effectLst/>
                          <a:latin typeface="Arial" panose="020B0604020202020204" pitchFamily="34" charset="0"/>
                        </a:rPr>
                        <a:t>Expected</a:t>
                      </a:r>
                    </a:p>
                  </a:txBody>
                  <a:tcPr marL="9525" marR="9525" marT="9525" marB="0" anchor="b"/>
                </a:tc>
                <a:tc rowSpan="2">
                  <a:txBody>
                    <a:bodyPr/>
                    <a:lstStyle/>
                    <a:p>
                      <a:pPr algn="ctr" fontAlgn="b"/>
                      <a:r>
                        <a:rPr lang="en-US" sz="1400" b="0" i="0" u="none" strike="noStrike">
                          <a:solidFill>
                            <a:srgbClr val="000000"/>
                          </a:solidFill>
                          <a:effectLst/>
                          <a:latin typeface="Arial" panose="020B0604020202020204" pitchFamily="34" charset="0"/>
                        </a:rPr>
                        <a:t>Observed</a:t>
                      </a:r>
                    </a:p>
                  </a:txBody>
                  <a:tcPr marL="9525" marR="9525" marT="9525" marB="0" anchor="b"/>
                </a:tc>
                <a:tc rowSpan="2">
                  <a:txBody>
                    <a:bodyPr/>
                    <a:lstStyle/>
                    <a:p>
                      <a:pPr algn="ctr" fontAlgn="b"/>
                      <a:r>
                        <a:rPr lang="en-US" sz="1400" b="0" i="0" u="none" strike="noStrike">
                          <a:solidFill>
                            <a:srgbClr val="000000"/>
                          </a:solidFill>
                          <a:effectLst/>
                          <a:latin typeface="Arial" panose="020B0604020202020204" pitchFamily="34" charset="0"/>
                        </a:rPr>
                        <a:t>Expected</a:t>
                      </a:r>
                    </a:p>
                  </a:txBody>
                  <a:tcPr marL="9525" marR="9525" marT="9525" marB="0" anchor="b"/>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212907">
                <a:tc gridSpan="2" vMerge="1">
                  <a:txBody>
                    <a:bodyPr/>
                    <a:lstStyle/>
                    <a:p>
                      <a:endParaRPr lang="en-US"/>
                    </a:p>
                  </a:txBody>
                  <a:tcPr/>
                </a:tc>
                <a:tc hMerge="1" vMerge="1">
                  <a:txBody>
                    <a:bodyPr/>
                    <a:lstStyle/>
                    <a:p>
                      <a:endParaRPr lang="en-US"/>
                    </a:p>
                  </a:txBody>
                  <a:tcPr/>
                </a:tc>
                <a:tc gridSpan="2" vMerge="1">
                  <a:txBody>
                    <a:bodyPr/>
                    <a:lstStyle/>
                    <a:p>
                      <a:pPr algn="ctr" fontAlgn="b"/>
                      <a:endParaRPr lang="en-US" sz="1400" b="0" i="0" u="none" strike="noStrike">
                        <a:solidFill>
                          <a:srgbClr val="000000"/>
                        </a:solidFill>
                        <a:effectLst/>
                        <a:latin typeface="Arial" panose="020B0604020202020204" pitchFamily="34" charset="0"/>
                      </a:endParaRPr>
                    </a:p>
                  </a:txBody>
                  <a:tcPr marL="9525" marR="9525" marT="9525" marB="0" anchor="b"/>
                </a:tc>
                <a:tc hMerge="1" vMerge="1">
                  <a:txBody>
                    <a:bodyPr/>
                    <a:lstStyle/>
                    <a:p>
                      <a:pPr algn="ctr" fontAlgn="b"/>
                      <a:endParaRPr lang="en-US" sz="1400" b="0" i="0" u="none" strike="noStrike">
                        <a:solidFill>
                          <a:srgbClr val="000000"/>
                        </a:solidFill>
                        <a:effectLst/>
                        <a:latin typeface="Arial" panose="020B0604020202020204" pitchFamily="34" charset="0"/>
                      </a:endParaRPr>
                    </a:p>
                  </a:txBody>
                  <a:tcPr marL="9525" marR="9525" marT="9525" marB="0" anchor="b"/>
                </a:tc>
                <a:tc vMerge="1">
                  <a:txBody>
                    <a:bodyPr/>
                    <a:lstStyle/>
                    <a:p>
                      <a:pPr algn="ctr" fontAlgn="b"/>
                      <a:endParaRPr lang="en-US" sz="1400" b="0" i="0" u="none" strike="noStrike">
                        <a:solidFill>
                          <a:srgbClr val="000000"/>
                        </a:solidFill>
                        <a:effectLst/>
                        <a:latin typeface="Arial" panose="020B0604020202020204" pitchFamily="34" charset="0"/>
                      </a:endParaRPr>
                    </a:p>
                  </a:txBody>
                  <a:tcPr marL="9525" marR="9525" marT="9525" marB="0" anchor="b"/>
                </a:tc>
                <a:tc vMerge="1">
                  <a:txBody>
                    <a:bodyPr/>
                    <a:lstStyle/>
                    <a:p>
                      <a:pPr algn="ctr" fontAlgn="b"/>
                      <a:endParaRPr lang="en-US" sz="1400" b="0" i="0" u="none" strike="noStrike">
                        <a:solidFill>
                          <a:srgbClr val="000000"/>
                        </a:solidFill>
                        <a:effectLst/>
                        <a:latin typeface="Arial" panose="020B0604020202020204" pitchFamily="34" charset="0"/>
                      </a:endParaRPr>
                    </a:p>
                  </a:txBody>
                  <a:tcPr marL="9525" marR="9525" marT="9525" marB="0" anchor="b"/>
                </a:tc>
                <a:tc vMerge="1">
                  <a:txBody>
                    <a:bodyPr/>
                    <a:lstStyle/>
                    <a:p>
                      <a:pPr algn="ctr" fontAlgn="b"/>
                      <a:endParaRPr lang="en-US" sz="1400" b="0" i="0" u="none" strike="noStrike">
                        <a:solidFill>
                          <a:srgbClr val="000000"/>
                        </a:solidFill>
                        <a:effectLst/>
                        <a:latin typeface="Arial" panose="020B0604020202020204" pitchFamily="34" charset="0"/>
                      </a:endParaRPr>
                    </a:p>
                  </a:txBody>
                  <a:tcPr marL="9525" marR="9525" marT="9525" marB="0" anchor="b"/>
                </a:tc>
                <a:tc vMerge="1">
                  <a:txBody>
                    <a:bodyPr/>
                    <a:lstStyle/>
                    <a:p>
                      <a:endParaRPr lang="en-US"/>
                    </a:p>
                  </a:txBody>
                  <a:tcPr/>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400" b="0" i="0" u="none" strike="noStrike">
                          <a:solidFill>
                            <a:srgbClr val="000000"/>
                          </a:solidFill>
                          <a:effectLst/>
                          <a:latin typeface="Arial" panose="020B0604020202020204" pitchFamily="34" charset="0"/>
                        </a:rPr>
                        <a:t>HL</a:t>
                      </a:r>
                    </a:p>
                  </a:txBody>
                  <a:tcPr marL="9525" marR="9525" marT="9525" marB="0" anchor="b"/>
                </a:tc>
                <a:extLst>
                  <a:ext uri="{0D108BD9-81ED-4DB2-BD59-A6C34878D82A}">
                    <a16:rowId xmlns:a16="http://schemas.microsoft.com/office/drawing/2014/main" val="10006"/>
                  </a:ext>
                </a:extLst>
              </a:tr>
              <a:tr h="294539">
                <a:tc rowSpan="10">
                  <a:txBody>
                    <a:bodyPr/>
                    <a:lstStyle/>
                    <a:p>
                      <a:pPr algn="l" fontAlgn="t"/>
                      <a:r>
                        <a:rPr lang="en-US" sz="1400" b="0" i="0" u="none" strike="noStrike">
                          <a:solidFill>
                            <a:srgbClr val="000000"/>
                          </a:solidFill>
                          <a:effectLst/>
                          <a:latin typeface="Arial" panose="020B0604020202020204" pitchFamily="34" charset="0"/>
                        </a:rPr>
                        <a:t>Step 1</a:t>
                      </a:r>
                    </a:p>
                  </a:txBody>
                  <a:tcPr marL="9525" marR="9525" marT="9525" marB="0"/>
                </a:tc>
                <a:tc>
                  <a:txBody>
                    <a:bodyPr/>
                    <a:lstStyle/>
                    <a:p>
                      <a:pPr algn="l" fontAlgn="t"/>
                      <a:r>
                        <a:rPr lang="en-US" sz="1400" b="0" i="0" u="none" strike="noStrike" dirty="0">
                          <a:solidFill>
                            <a:srgbClr val="000000"/>
                          </a:solidFill>
                          <a:effectLst/>
                          <a:latin typeface="Arial" panose="020B0604020202020204" pitchFamily="34" charset="0"/>
                        </a:rPr>
                        <a:t>1</a:t>
                      </a:r>
                    </a:p>
                  </a:txBody>
                  <a:tcPr marL="9525" marR="9525" marT="9525" marB="0"/>
                </a:tc>
                <a:tc gridSpan="2">
                  <a:txBody>
                    <a:bodyPr/>
                    <a:lstStyle/>
                    <a:p>
                      <a:pPr algn="r" fontAlgn="t"/>
                      <a:r>
                        <a:rPr lang="en-US" sz="1400" b="0" i="0" u="none" strike="noStrike" dirty="0">
                          <a:solidFill>
                            <a:srgbClr val="000000"/>
                          </a:solidFill>
                          <a:effectLst/>
                          <a:latin typeface="Arial" panose="020B0604020202020204" pitchFamily="34" charset="0"/>
                        </a:rPr>
                        <a:t>2799</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2779.111</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1162</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1181.889</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0.477</a:t>
                      </a:r>
                    </a:p>
                  </a:txBody>
                  <a:tcPr marL="9525" marR="9525" marT="9525" marB="0" anchor="b"/>
                </a:tc>
                <a:extLst>
                  <a:ext uri="{0D108BD9-81ED-4DB2-BD59-A6C34878D82A}">
                    <a16:rowId xmlns:a16="http://schemas.microsoft.com/office/drawing/2014/main" val="10007"/>
                  </a:ext>
                </a:extLst>
              </a:tr>
              <a:tr h="294539">
                <a:tc vMerge="1">
                  <a:txBody>
                    <a:bodyPr/>
                    <a:lstStyle/>
                    <a:p>
                      <a:endParaRPr lang="en-US"/>
                    </a:p>
                  </a:txBody>
                  <a:tcPr/>
                </a:tc>
                <a:tc>
                  <a:txBody>
                    <a:bodyPr/>
                    <a:lstStyle/>
                    <a:p>
                      <a:pPr algn="l" fontAlgn="t"/>
                      <a:r>
                        <a:rPr lang="en-US" sz="1400" b="0" i="0" u="none" strike="noStrike" dirty="0">
                          <a:solidFill>
                            <a:srgbClr val="000000"/>
                          </a:solidFill>
                          <a:effectLst/>
                          <a:latin typeface="Arial" panose="020B0604020202020204" pitchFamily="34" charset="0"/>
                        </a:rPr>
                        <a:t>2</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2406</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2376.795</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1555</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1584.205</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a:solidFill>
                            <a:srgbClr val="000000"/>
                          </a:solidFill>
                          <a:effectLst/>
                          <a:latin typeface="Calibri" panose="020F0502020204030204" pitchFamily="34" charset="0"/>
                        </a:rPr>
                        <a:t>0.897</a:t>
                      </a:r>
                    </a:p>
                  </a:txBody>
                  <a:tcPr marL="9525" marR="9525" marT="9525" marB="0" anchor="b"/>
                </a:tc>
                <a:extLst>
                  <a:ext uri="{0D108BD9-81ED-4DB2-BD59-A6C34878D82A}">
                    <a16:rowId xmlns:a16="http://schemas.microsoft.com/office/drawing/2014/main" val="10008"/>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3</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2201</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2226.703</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1760</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1734.297</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a:solidFill>
                            <a:srgbClr val="000000"/>
                          </a:solidFill>
                          <a:effectLst/>
                          <a:latin typeface="Calibri" panose="020F0502020204030204" pitchFamily="34" charset="0"/>
                        </a:rPr>
                        <a:t>0.678</a:t>
                      </a:r>
                    </a:p>
                  </a:txBody>
                  <a:tcPr marL="9525" marR="9525" marT="9525" marB="0" anchor="b"/>
                </a:tc>
                <a:extLst>
                  <a:ext uri="{0D108BD9-81ED-4DB2-BD59-A6C34878D82A}">
                    <a16:rowId xmlns:a16="http://schemas.microsoft.com/office/drawing/2014/main" val="10009"/>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4</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2156</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2109.525</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1805</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1851.475</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a:solidFill>
                            <a:srgbClr val="000000"/>
                          </a:solidFill>
                          <a:effectLst/>
                          <a:latin typeface="Calibri" panose="020F0502020204030204" pitchFamily="34" charset="0"/>
                        </a:rPr>
                        <a:t>2.19</a:t>
                      </a:r>
                    </a:p>
                  </a:txBody>
                  <a:tcPr marL="9525" marR="9525" marT="9525" marB="0" anchor="b"/>
                </a:tc>
                <a:extLst>
                  <a:ext uri="{0D108BD9-81ED-4DB2-BD59-A6C34878D82A}">
                    <a16:rowId xmlns:a16="http://schemas.microsoft.com/office/drawing/2014/main" val="10010"/>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5</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1993</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2006.275</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1968</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1954.725</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a:solidFill>
                            <a:srgbClr val="000000"/>
                          </a:solidFill>
                          <a:effectLst/>
                          <a:latin typeface="Calibri" panose="020F0502020204030204" pitchFamily="34" charset="0"/>
                        </a:rPr>
                        <a:t>0.178</a:t>
                      </a:r>
                    </a:p>
                  </a:txBody>
                  <a:tcPr marL="9525" marR="9525" marT="9525" marB="0" anchor="b"/>
                </a:tc>
                <a:extLst>
                  <a:ext uri="{0D108BD9-81ED-4DB2-BD59-A6C34878D82A}">
                    <a16:rowId xmlns:a16="http://schemas.microsoft.com/office/drawing/2014/main" val="10011"/>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6</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1898</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1902.297</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2063</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2058.703</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a:solidFill>
                            <a:srgbClr val="000000"/>
                          </a:solidFill>
                          <a:effectLst/>
                          <a:latin typeface="Calibri" panose="020F0502020204030204" pitchFamily="34" charset="0"/>
                        </a:rPr>
                        <a:t>0.019</a:t>
                      </a:r>
                    </a:p>
                  </a:txBody>
                  <a:tcPr marL="9525" marR="9525" marT="9525" marB="0" anchor="b"/>
                </a:tc>
                <a:extLst>
                  <a:ext uri="{0D108BD9-81ED-4DB2-BD59-A6C34878D82A}">
                    <a16:rowId xmlns:a16="http://schemas.microsoft.com/office/drawing/2014/main" val="10012"/>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7</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1746</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1789.561</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2215</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2171.439</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a:solidFill>
                            <a:srgbClr val="000000"/>
                          </a:solidFill>
                          <a:effectLst/>
                          <a:latin typeface="Calibri" panose="020F0502020204030204" pitchFamily="34" charset="0"/>
                        </a:rPr>
                        <a:t>1.934</a:t>
                      </a:r>
                    </a:p>
                  </a:txBody>
                  <a:tcPr marL="9525" marR="9525" marT="9525" marB="0" anchor="b"/>
                </a:tc>
                <a:extLst>
                  <a:ext uri="{0D108BD9-81ED-4DB2-BD59-A6C34878D82A}">
                    <a16:rowId xmlns:a16="http://schemas.microsoft.com/office/drawing/2014/main" val="10013"/>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8</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1614</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1651.681</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2348</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2310.319</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3962</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a:solidFill>
                            <a:srgbClr val="000000"/>
                          </a:solidFill>
                          <a:effectLst/>
                          <a:latin typeface="Calibri" panose="020F0502020204030204" pitchFamily="34" charset="0"/>
                        </a:rPr>
                        <a:t>1.474</a:t>
                      </a:r>
                    </a:p>
                  </a:txBody>
                  <a:tcPr marL="9525" marR="9525" marT="9525" marB="0" anchor="b"/>
                </a:tc>
                <a:extLst>
                  <a:ext uri="{0D108BD9-81ED-4DB2-BD59-A6C34878D82A}">
                    <a16:rowId xmlns:a16="http://schemas.microsoft.com/office/drawing/2014/main" val="10014"/>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9</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1415</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1433.671</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2546</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2527.329</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3961</a:t>
                      </a:r>
                    </a:p>
                  </a:txBody>
                  <a:tcPr marL="9525" marR="9525" marT="9525" marB="0"/>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0.381</a:t>
                      </a:r>
                    </a:p>
                  </a:txBody>
                  <a:tcPr marL="9525" marR="9525" marT="9525" marB="0" anchor="b"/>
                </a:tc>
                <a:extLst>
                  <a:ext uri="{0D108BD9-81ED-4DB2-BD59-A6C34878D82A}">
                    <a16:rowId xmlns:a16="http://schemas.microsoft.com/office/drawing/2014/main" val="10015"/>
                  </a:ext>
                </a:extLst>
              </a:tr>
              <a:tr h="294539">
                <a:tc vMerge="1">
                  <a:txBody>
                    <a:bodyPr/>
                    <a:lstStyle/>
                    <a:p>
                      <a:endParaRPr lang="en-US"/>
                    </a:p>
                  </a:txBody>
                  <a:tcPr/>
                </a:tc>
                <a:tc>
                  <a:txBody>
                    <a:bodyPr/>
                    <a:lstStyle/>
                    <a:p>
                      <a:pPr algn="l" fontAlgn="t"/>
                      <a:r>
                        <a:rPr lang="en-US" sz="1400" b="0" i="0" u="none" strike="noStrike">
                          <a:solidFill>
                            <a:srgbClr val="000000"/>
                          </a:solidFill>
                          <a:effectLst/>
                          <a:latin typeface="Arial" panose="020B0604020202020204" pitchFamily="34" charset="0"/>
                        </a:rPr>
                        <a:t>10</a:t>
                      </a:r>
                    </a:p>
                  </a:txBody>
                  <a:tcPr marL="9525" marR="9525" marT="9525" marB="0"/>
                </a:tc>
                <a:tc gridSpan="2">
                  <a:txBody>
                    <a:bodyPr/>
                    <a:lstStyle/>
                    <a:p>
                      <a:pPr algn="r" fontAlgn="t"/>
                      <a:r>
                        <a:rPr lang="en-US" sz="1400" b="0" i="0" u="none" strike="noStrike">
                          <a:solidFill>
                            <a:srgbClr val="000000"/>
                          </a:solidFill>
                          <a:effectLst/>
                          <a:latin typeface="Arial" panose="020B0604020202020204" pitchFamily="34" charset="0"/>
                        </a:rPr>
                        <a:t>1045</a:t>
                      </a:r>
                    </a:p>
                  </a:txBody>
                  <a:tcPr marL="9525" marR="9525" marT="9525" marB="0"/>
                </a:tc>
                <a:tc hMerge="1">
                  <a:txBody>
                    <a:bodyPr/>
                    <a:lstStyle/>
                    <a:p>
                      <a:pPr algn="r" fontAlgn="t"/>
                      <a:endParaRPr lang="en-US" sz="1400" b="0" i="0" u="none" strike="noStrike">
                        <a:solidFill>
                          <a:srgbClr val="000000"/>
                        </a:solidFill>
                        <a:effectLst/>
                        <a:latin typeface="Arial" panose="020B0604020202020204" pitchFamily="34" charset="0"/>
                      </a:endParaRP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997.383</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2911</a:t>
                      </a:r>
                    </a:p>
                  </a:txBody>
                  <a:tcPr marL="9525" marR="9525" marT="9525" marB="0"/>
                </a:tc>
                <a:tc>
                  <a:txBody>
                    <a:bodyPr/>
                    <a:lstStyle/>
                    <a:p>
                      <a:pPr algn="r" fontAlgn="t"/>
                      <a:r>
                        <a:rPr lang="en-US" sz="1400" b="0" i="0" u="none" strike="noStrike" dirty="0">
                          <a:solidFill>
                            <a:srgbClr val="000000"/>
                          </a:solidFill>
                          <a:effectLst/>
                          <a:latin typeface="Arial" panose="020B0604020202020204" pitchFamily="34" charset="0"/>
                        </a:rPr>
                        <a:t>2958.617</a:t>
                      </a:r>
                    </a:p>
                  </a:txBody>
                  <a:tcPr marL="9525" marR="9525" marT="9525" marB="0"/>
                </a:tc>
                <a:tc>
                  <a:txBody>
                    <a:bodyPr/>
                    <a:lstStyle/>
                    <a:p>
                      <a:pPr algn="r" fontAlgn="t"/>
                      <a:r>
                        <a:rPr lang="en-US" sz="1400" b="0" i="0" u="none" strike="noStrike">
                          <a:solidFill>
                            <a:srgbClr val="000000"/>
                          </a:solidFill>
                          <a:effectLst/>
                          <a:latin typeface="Arial" panose="020B0604020202020204" pitchFamily="34" charset="0"/>
                        </a:rPr>
                        <a:t>3956</a:t>
                      </a:r>
                    </a:p>
                  </a:txBody>
                  <a:tcPr marL="9525" marR="9525" marT="9525" marB="0"/>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400" b="0" i="0" u="none" strike="noStrike" dirty="0">
                          <a:solidFill>
                            <a:srgbClr val="000000"/>
                          </a:solidFill>
                          <a:effectLst/>
                          <a:latin typeface="Calibri" panose="020F0502020204030204" pitchFamily="34" charset="0"/>
                        </a:rPr>
                        <a:t>3.04</a:t>
                      </a:r>
                    </a:p>
                  </a:txBody>
                  <a:tcPr marL="9525" marR="9525" marT="9525" marB="0" anchor="b"/>
                </a:tc>
                <a:extLst>
                  <a:ext uri="{0D108BD9-81ED-4DB2-BD59-A6C34878D82A}">
                    <a16:rowId xmlns:a16="http://schemas.microsoft.com/office/drawing/2014/main" val="10016"/>
                  </a:ext>
                </a:extLst>
              </a:tr>
              <a:tr h="416715">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gridSpan="2">
                  <a:txBody>
                    <a:bodyPr/>
                    <a:lstStyle/>
                    <a:p>
                      <a:endParaRPr lang="en-US" dirty="0"/>
                    </a:p>
                  </a:txBody>
                  <a:tcPr marL="9525" marR="9525" marT="9525" marB="0" anchor="b"/>
                </a:tc>
                <a:tc hMerge="1">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smtClean="0">
                          <a:solidFill>
                            <a:srgbClr val="000000"/>
                          </a:solidFill>
                          <a:effectLst/>
                          <a:latin typeface="Calibri" panose="020F0502020204030204" pitchFamily="34" charset="0"/>
                        </a:rPr>
                        <a:t>H-L</a:t>
                      </a:r>
                      <a:r>
                        <a:rPr lang="en-US" sz="1400" b="0" i="0" u="none" strike="noStrike" baseline="0" dirty="0" smtClean="0">
                          <a:solidFill>
                            <a:srgbClr val="000000"/>
                          </a:solidFill>
                          <a:effectLst/>
                          <a:latin typeface="Calibri" panose="020F0502020204030204" pitchFamily="34" charset="0"/>
                        </a:rPr>
                        <a:t> Statistic</a:t>
                      </a:r>
                    </a:p>
                  </a:txBody>
                  <a:tcPr marL="9525" marR="9525" marT="9525" marB="0" anchor="b"/>
                </a:tc>
                <a:tc>
                  <a:txBody>
                    <a:bodyPr/>
                    <a:lstStyle/>
                    <a:p>
                      <a:pPr algn="l" fontAlgn="b"/>
                      <a:endParaRPr lang="en-US" sz="1400" b="0" i="0" u="none" strike="noStrike" baseline="0" dirty="0" smtClean="0">
                        <a:solidFill>
                          <a:srgbClr val="000000"/>
                        </a:solidFill>
                        <a:effectLst/>
                        <a:latin typeface="Calibri" panose="020F0502020204030204" pitchFamily="34" charset="0"/>
                      </a:endParaRPr>
                    </a:p>
                  </a:txBody>
                  <a:tcPr marL="9525" marR="9525" marT="9525" marB="0" anchor="b"/>
                </a:tc>
                <a:tc>
                  <a:txBody>
                    <a:bodyPr/>
                    <a:lstStyle/>
                    <a:p>
                      <a:pPr algn="r" fontAlgn="b"/>
                      <a:r>
                        <a:rPr lang="en-US" sz="1400" b="1" i="0" u="none" strike="noStrike" dirty="0">
                          <a:solidFill>
                            <a:srgbClr val="000000"/>
                          </a:solidFill>
                          <a:effectLst/>
                          <a:latin typeface="Calibri" panose="020F0502020204030204" pitchFamily="34" charset="0"/>
                        </a:rPr>
                        <a:t>11.27</a:t>
                      </a:r>
                    </a:p>
                  </a:txBody>
                  <a:tcPr marL="9525" marR="9525" marT="9525" marB="0" anchor="b"/>
                </a:tc>
                <a:extLst>
                  <a:ext uri="{0D108BD9-81ED-4DB2-BD59-A6C34878D82A}">
                    <a16:rowId xmlns:a16="http://schemas.microsoft.com/office/drawing/2014/main" val="10017"/>
                  </a:ext>
                </a:extLst>
              </a:tr>
            </a:tbl>
          </a:graphicData>
        </a:graphic>
      </p:graphicFrame>
      <p:sp>
        <p:nvSpPr>
          <p:cNvPr id="8" name="TextBox 7"/>
          <p:cNvSpPr txBox="1"/>
          <p:nvPr/>
        </p:nvSpPr>
        <p:spPr>
          <a:xfrm>
            <a:off x="694531" y="5660771"/>
            <a:ext cx="7848600" cy="923330"/>
          </a:xfrm>
          <a:prstGeom prst="rect">
            <a:avLst/>
          </a:prstGeom>
          <a:noFill/>
        </p:spPr>
        <p:txBody>
          <a:bodyPr wrap="square" rtlCol="0">
            <a:spAutoFit/>
          </a:bodyPr>
          <a:lstStyle/>
          <a:p>
            <a:r>
              <a:rPr lang="en-US" dirty="0" smtClean="0"/>
              <a:t>Expected = Predicted </a:t>
            </a:r>
            <a:r>
              <a:rPr lang="en-US" dirty="0" smtClean="0">
                <a:sym typeface="Wingdings" panose="05000000000000000000" pitchFamily="2" charset="2"/>
              </a:rPr>
              <a:t> Avg. Probability Score per group x total in Group</a:t>
            </a:r>
            <a:endParaRPr lang="en-US" dirty="0" smtClean="0"/>
          </a:p>
          <a:p>
            <a:r>
              <a:rPr lang="en-US" dirty="0" smtClean="0"/>
              <a:t>HL </a:t>
            </a:r>
            <a:r>
              <a:rPr lang="en-US" dirty="0" smtClean="0">
                <a:sym typeface="Wingdings" panose="05000000000000000000" pitchFamily="2" charset="2"/>
              </a:rPr>
              <a:t> </a:t>
            </a:r>
            <a:r>
              <a:rPr lang="en-US" dirty="0" smtClean="0"/>
              <a:t>(Observed </a:t>
            </a:r>
            <a:r>
              <a:rPr lang="en-US" dirty="0"/>
              <a:t>- Expected) Squared divided by expected for all </a:t>
            </a:r>
            <a:r>
              <a:rPr lang="en-US" dirty="0" smtClean="0"/>
              <a:t>1's</a:t>
            </a:r>
          </a:p>
          <a:p>
            <a:r>
              <a:rPr lang="en-US" dirty="0" smtClean="0"/>
              <a:t>H-L Statistic </a:t>
            </a:r>
            <a:r>
              <a:rPr lang="en-US" dirty="0" smtClean="0">
                <a:sym typeface="Wingdings" panose="05000000000000000000" pitchFamily="2" charset="2"/>
              </a:rPr>
              <a:t> Sum of all rows of HL</a:t>
            </a:r>
            <a:endParaRPr lang="en-US" dirty="0"/>
          </a:p>
        </p:txBody>
      </p:sp>
    </p:spTree>
    <p:extLst>
      <p:ext uri="{BB962C8B-B14F-4D97-AF65-F5344CB8AC3E}">
        <p14:creationId xmlns:p14="http://schemas.microsoft.com/office/powerpoint/2010/main" val="874991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Test cannot necessarily indicate a good fit, can only </a:t>
            </a:r>
            <a:r>
              <a:rPr lang="en-US" b="1" i="1" dirty="0" smtClean="0"/>
              <a:t>fail</a:t>
            </a:r>
            <a:r>
              <a:rPr lang="en-US" b="1" dirty="0" smtClean="0"/>
              <a:t> </a:t>
            </a:r>
            <a:r>
              <a:rPr lang="en-US" b="1" i="1" dirty="0" smtClean="0"/>
              <a:t>to indicate a poor fit</a:t>
            </a:r>
          </a:p>
          <a:p>
            <a:r>
              <a:rPr lang="en-US" dirty="0" smtClean="0"/>
              <a:t>Indicates model fit, but can overlook model forecast</a:t>
            </a:r>
          </a:p>
          <a:p>
            <a:r>
              <a:rPr lang="en-US" dirty="0" smtClean="0"/>
              <a:t>We are generally less concerned about the fit of the entire model vs. fit within the targeted population (top 30% of scores)</a:t>
            </a:r>
          </a:p>
          <a:p>
            <a:endParaRPr lang="en-US" dirty="0"/>
          </a:p>
        </p:txBody>
      </p:sp>
      <p:sp>
        <p:nvSpPr>
          <p:cNvPr id="3" name="Title 2"/>
          <p:cNvSpPr>
            <a:spLocks noGrp="1"/>
          </p:cNvSpPr>
          <p:nvPr>
            <p:ph type="title"/>
          </p:nvPr>
        </p:nvSpPr>
        <p:spPr/>
        <p:txBody>
          <a:bodyPr>
            <a:normAutofit fontScale="90000"/>
          </a:bodyPr>
          <a:lstStyle/>
          <a:p>
            <a:r>
              <a:rPr lang="en-US" dirty="0" smtClean="0"/>
              <a:t>Issues with the </a:t>
            </a:r>
            <a:r>
              <a:rPr lang="en-US" dirty="0" err="1" smtClean="0"/>
              <a:t>Hosmer-Lemeshow</a:t>
            </a:r>
            <a:endParaRPr lang="en-US" dirty="0"/>
          </a:p>
        </p:txBody>
      </p:sp>
    </p:spTree>
    <p:extLst>
      <p:ext uri="{BB962C8B-B14F-4D97-AF65-F5344CB8AC3E}">
        <p14:creationId xmlns:p14="http://schemas.microsoft.com/office/powerpoint/2010/main" val="263442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687763"/>
          </a:xfrm>
        </p:spPr>
        <p:txBody>
          <a:bodyPr>
            <a:normAutofit lnSpcReduction="10000"/>
          </a:bodyPr>
          <a:lstStyle/>
          <a:p>
            <a:pPr marL="0" indent="0" algn="ctr">
              <a:buNone/>
            </a:pPr>
            <a:r>
              <a:rPr lang="en-US" sz="3200" dirty="0" smtClean="0"/>
              <a:t>Sensitivity and Specificity Analysis</a:t>
            </a:r>
          </a:p>
          <a:p>
            <a:pPr marL="0" indent="0" algn="ctr">
              <a:buNone/>
            </a:pPr>
            <a:endParaRPr lang="en-US" dirty="0" smtClean="0"/>
          </a:p>
          <a:p>
            <a:r>
              <a:rPr lang="en-US" dirty="0" smtClean="0"/>
              <a:t>Sensitivity – Gives the </a:t>
            </a:r>
            <a:r>
              <a:rPr lang="en-US" i="1" dirty="0" smtClean="0"/>
              <a:t>true positive rate</a:t>
            </a:r>
            <a:r>
              <a:rPr lang="en-US" dirty="0" smtClean="0"/>
              <a:t> – if a claimant is an </a:t>
            </a:r>
            <a:r>
              <a:rPr lang="en-US" dirty="0" err="1" smtClean="0"/>
              <a:t>exhaustee</a:t>
            </a:r>
            <a:r>
              <a:rPr lang="en-US" dirty="0" smtClean="0"/>
              <a:t>, how often will the model indicate an </a:t>
            </a:r>
            <a:r>
              <a:rPr lang="en-US" dirty="0" err="1" smtClean="0"/>
              <a:t>exhaustee</a:t>
            </a:r>
            <a:r>
              <a:rPr lang="en-US" dirty="0" smtClean="0"/>
              <a:t>?</a:t>
            </a:r>
            <a:endParaRPr lang="en-US" i="1" dirty="0" smtClean="0"/>
          </a:p>
          <a:p>
            <a:endParaRPr lang="en-US" dirty="0" smtClean="0"/>
          </a:p>
          <a:p>
            <a:r>
              <a:rPr lang="en-US" dirty="0" smtClean="0"/>
              <a:t>Specificity – Gives the </a:t>
            </a:r>
            <a:r>
              <a:rPr lang="en-US" i="1" dirty="0" smtClean="0"/>
              <a:t> true negative rate</a:t>
            </a:r>
            <a:r>
              <a:rPr lang="en-US" dirty="0" smtClean="0"/>
              <a:t> – if a claimant is not an </a:t>
            </a:r>
            <a:r>
              <a:rPr lang="en-US" dirty="0" err="1" smtClean="0"/>
              <a:t>exhaustee</a:t>
            </a:r>
            <a:r>
              <a:rPr lang="en-US" dirty="0" smtClean="0"/>
              <a:t>, how often will the model indicate non-exhaustion?</a:t>
            </a:r>
          </a:p>
          <a:p>
            <a:endParaRPr lang="en-US" dirty="0"/>
          </a:p>
          <a:p>
            <a:endParaRPr lang="en-US" dirty="0"/>
          </a:p>
        </p:txBody>
      </p:sp>
      <p:sp>
        <p:nvSpPr>
          <p:cNvPr id="3" name="Title 2"/>
          <p:cNvSpPr>
            <a:spLocks noGrp="1"/>
          </p:cNvSpPr>
          <p:nvPr>
            <p:ph type="title"/>
          </p:nvPr>
        </p:nvSpPr>
        <p:spPr/>
        <p:txBody>
          <a:bodyPr/>
          <a:lstStyle/>
          <a:p>
            <a:r>
              <a:rPr lang="en-US" dirty="0" smtClean="0"/>
              <a:t>Additional Review Measures</a:t>
            </a:r>
            <a:endParaRPr lang="en-US" dirty="0"/>
          </a:p>
        </p:txBody>
      </p:sp>
    </p:spTree>
    <p:extLst>
      <p:ext uri="{BB962C8B-B14F-4D97-AF65-F5344CB8AC3E}">
        <p14:creationId xmlns:p14="http://schemas.microsoft.com/office/powerpoint/2010/main" val="4282591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4136442752"/>
              </p:ext>
            </p:extLst>
          </p:nvPr>
        </p:nvGraphicFramePr>
        <p:xfrm>
          <a:off x="871538" y="2674938"/>
          <a:ext cx="7408863" cy="2430462"/>
        </p:xfrm>
        <a:graphic>
          <a:graphicData uri="http://schemas.openxmlformats.org/drawingml/2006/table">
            <a:tbl>
              <a:tblPr firstRow="1" bandRow="1">
                <a:tableStyleId>{5C22544A-7EE6-4342-B048-85BDC9FD1C3A}</a:tableStyleId>
              </a:tblPr>
              <a:tblGrid>
                <a:gridCol w="2469621">
                  <a:extLst>
                    <a:ext uri="{9D8B030D-6E8A-4147-A177-3AD203B41FA5}">
                      <a16:colId xmlns:a16="http://schemas.microsoft.com/office/drawing/2014/main" val="20000"/>
                    </a:ext>
                  </a:extLst>
                </a:gridCol>
                <a:gridCol w="2469621">
                  <a:extLst>
                    <a:ext uri="{9D8B030D-6E8A-4147-A177-3AD203B41FA5}">
                      <a16:colId xmlns:a16="http://schemas.microsoft.com/office/drawing/2014/main" val="20001"/>
                    </a:ext>
                  </a:extLst>
                </a:gridCol>
                <a:gridCol w="2469621">
                  <a:extLst>
                    <a:ext uri="{9D8B030D-6E8A-4147-A177-3AD203B41FA5}">
                      <a16:colId xmlns:a16="http://schemas.microsoft.com/office/drawing/2014/main" val="20002"/>
                    </a:ext>
                  </a:extLst>
                </a:gridCol>
              </a:tblGrid>
              <a:tr h="810154">
                <a:tc>
                  <a:txBody>
                    <a:bodyPr/>
                    <a:lstStyle/>
                    <a:p>
                      <a:pPr algn="ctr"/>
                      <a:r>
                        <a:rPr lang="en-US" sz="2000" dirty="0"/>
                        <a:t> </a:t>
                      </a:r>
                    </a:p>
                  </a:txBody>
                  <a:tcPr anchor="ctr"/>
                </a:tc>
                <a:tc>
                  <a:txBody>
                    <a:bodyPr/>
                    <a:lstStyle/>
                    <a:p>
                      <a:pPr algn="ctr"/>
                      <a:r>
                        <a:rPr lang="en-US" sz="2000" b="1" dirty="0" smtClean="0"/>
                        <a:t>Condition</a:t>
                      </a:r>
                      <a:r>
                        <a:rPr lang="en-US" sz="2000" b="1" dirty="0"/>
                        <a:t/>
                      </a:r>
                      <a:br>
                        <a:rPr lang="en-US" sz="2000" b="1" dirty="0"/>
                      </a:br>
                      <a:r>
                        <a:rPr lang="en-US" sz="2000" b="1" dirty="0" smtClean="0"/>
                        <a:t>Absent</a:t>
                      </a:r>
                      <a:endParaRPr lang="en-US" sz="2000" b="1" dirty="0"/>
                    </a:p>
                  </a:txBody>
                  <a:tcPr anchor="ctr"/>
                </a:tc>
                <a:tc>
                  <a:txBody>
                    <a:bodyPr/>
                    <a:lstStyle/>
                    <a:p>
                      <a:pPr algn="ctr"/>
                      <a:r>
                        <a:rPr lang="en-US" sz="2000" b="1" dirty="0" smtClean="0"/>
                        <a:t>Condition </a:t>
                      </a:r>
                      <a:r>
                        <a:rPr lang="en-US" sz="2000" b="1" dirty="0"/>
                        <a:t> </a:t>
                      </a:r>
                      <a:br>
                        <a:rPr lang="en-US" sz="2000" b="1" dirty="0"/>
                      </a:br>
                      <a:r>
                        <a:rPr lang="en-US" sz="2000" b="1" dirty="0" smtClean="0"/>
                        <a:t>Present</a:t>
                      </a:r>
                      <a:endParaRPr lang="en-US" sz="2000" b="1" dirty="0"/>
                    </a:p>
                  </a:txBody>
                  <a:tcPr anchor="ctr"/>
                </a:tc>
                <a:extLst>
                  <a:ext uri="{0D108BD9-81ED-4DB2-BD59-A6C34878D82A}">
                    <a16:rowId xmlns:a16="http://schemas.microsoft.com/office/drawing/2014/main" val="10000"/>
                  </a:ext>
                </a:extLst>
              </a:tr>
              <a:tr h="810154">
                <a:tc>
                  <a:txBody>
                    <a:bodyPr/>
                    <a:lstStyle/>
                    <a:p>
                      <a:pPr algn="ctr"/>
                      <a:r>
                        <a:rPr lang="en-US" sz="2000" b="1" dirty="0" smtClean="0"/>
                        <a:t>Predicted</a:t>
                      </a:r>
                    </a:p>
                    <a:p>
                      <a:pPr algn="ctr"/>
                      <a:r>
                        <a:rPr lang="en-US" sz="2000" b="1" dirty="0" smtClean="0"/>
                        <a:t>Absent</a:t>
                      </a:r>
                      <a:endParaRPr lang="en-US" sz="2000" b="1" dirty="0"/>
                    </a:p>
                  </a:txBody>
                  <a:tcPr anchor="ctr"/>
                </a:tc>
                <a:tc>
                  <a:txBody>
                    <a:bodyPr/>
                    <a:lstStyle/>
                    <a:p>
                      <a:pPr algn="ctr"/>
                      <a:r>
                        <a:rPr lang="en-US" sz="2000" dirty="0" smtClean="0">
                          <a:solidFill>
                            <a:schemeClr val="tx2">
                              <a:lumMod val="60000"/>
                              <a:lumOff val="40000"/>
                            </a:schemeClr>
                          </a:solidFill>
                        </a:rPr>
                        <a:t>true</a:t>
                      </a:r>
                      <a:r>
                        <a:rPr lang="en-US" sz="2000" dirty="0">
                          <a:solidFill>
                            <a:schemeClr val="tx2">
                              <a:lumMod val="60000"/>
                              <a:lumOff val="40000"/>
                            </a:schemeClr>
                          </a:solidFill>
                        </a:rPr>
                        <a:t> </a:t>
                      </a:r>
                      <a:br>
                        <a:rPr lang="en-US" sz="2000" dirty="0">
                          <a:solidFill>
                            <a:schemeClr val="tx2">
                              <a:lumMod val="60000"/>
                              <a:lumOff val="40000"/>
                            </a:schemeClr>
                          </a:solidFill>
                        </a:rPr>
                      </a:br>
                      <a:r>
                        <a:rPr lang="en-US" sz="2000" dirty="0" smtClean="0">
                          <a:solidFill>
                            <a:schemeClr val="tx2">
                              <a:lumMod val="60000"/>
                              <a:lumOff val="40000"/>
                            </a:schemeClr>
                          </a:solidFill>
                        </a:rPr>
                        <a:t>negatives</a:t>
                      </a:r>
                      <a:endParaRPr lang="en-US" sz="2000" dirty="0">
                        <a:solidFill>
                          <a:schemeClr val="tx2">
                            <a:lumMod val="60000"/>
                            <a:lumOff val="40000"/>
                          </a:schemeClr>
                        </a:solidFill>
                      </a:endParaRPr>
                    </a:p>
                  </a:txBody>
                  <a:tcPr anchor="ctr"/>
                </a:tc>
                <a:tc>
                  <a:txBody>
                    <a:bodyPr/>
                    <a:lstStyle/>
                    <a:p>
                      <a:pPr algn="ctr"/>
                      <a:r>
                        <a:rPr lang="en-US" sz="2000" dirty="0" smtClean="0">
                          <a:solidFill>
                            <a:schemeClr val="accent5">
                              <a:lumMod val="75000"/>
                            </a:schemeClr>
                          </a:solidFill>
                        </a:rPr>
                        <a:t>false</a:t>
                      </a:r>
                      <a:r>
                        <a:rPr lang="en-US" sz="2000" dirty="0">
                          <a:solidFill>
                            <a:schemeClr val="accent5">
                              <a:lumMod val="75000"/>
                            </a:schemeClr>
                          </a:solidFill>
                        </a:rPr>
                        <a:t> </a:t>
                      </a:r>
                      <a:br>
                        <a:rPr lang="en-US" sz="2000" dirty="0">
                          <a:solidFill>
                            <a:schemeClr val="accent5">
                              <a:lumMod val="75000"/>
                            </a:schemeClr>
                          </a:solidFill>
                        </a:rPr>
                      </a:br>
                      <a:r>
                        <a:rPr lang="en-US" sz="2000" dirty="0" smtClean="0">
                          <a:solidFill>
                            <a:schemeClr val="accent5">
                              <a:lumMod val="75000"/>
                            </a:schemeClr>
                          </a:solidFill>
                        </a:rPr>
                        <a:t>negatives</a:t>
                      </a:r>
                      <a:endParaRPr lang="en-US" sz="2000" dirty="0">
                        <a:solidFill>
                          <a:schemeClr val="accent5">
                            <a:lumMod val="75000"/>
                          </a:schemeClr>
                        </a:solidFill>
                      </a:endParaRPr>
                    </a:p>
                  </a:txBody>
                  <a:tcPr anchor="ctr"/>
                </a:tc>
                <a:extLst>
                  <a:ext uri="{0D108BD9-81ED-4DB2-BD59-A6C34878D82A}">
                    <a16:rowId xmlns:a16="http://schemas.microsoft.com/office/drawing/2014/main" val="10001"/>
                  </a:ext>
                </a:extLst>
              </a:tr>
              <a:tr h="810154">
                <a:tc>
                  <a:txBody>
                    <a:bodyPr/>
                    <a:lstStyle/>
                    <a:p>
                      <a:pPr algn="ctr"/>
                      <a:r>
                        <a:rPr lang="en-US" sz="2000" b="1" dirty="0" smtClean="0"/>
                        <a:t>Predicted</a:t>
                      </a:r>
                    </a:p>
                    <a:p>
                      <a:pPr algn="ctr"/>
                      <a:r>
                        <a:rPr lang="en-US" sz="2000" b="1" dirty="0" smtClean="0"/>
                        <a:t>Present</a:t>
                      </a:r>
                      <a:endParaRPr lang="en-US" sz="2000" b="1" dirty="0"/>
                    </a:p>
                  </a:txBody>
                  <a:tcPr anchor="ctr"/>
                </a:tc>
                <a:tc>
                  <a:txBody>
                    <a:bodyPr/>
                    <a:lstStyle/>
                    <a:p>
                      <a:pPr algn="ctr"/>
                      <a:r>
                        <a:rPr lang="en-US" sz="2000" dirty="0" smtClean="0">
                          <a:solidFill>
                            <a:srgbClr val="FF0000"/>
                          </a:solidFill>
                        </a:rPr>
                        <a:t>false</a:t>
                      </a:r>
                      <a:r>
                        <a:rPr lang="en-US" sz="2000" dirty="0">
                          <a:solidFill>
                            <a:srgbClr val="FF0000"/>
                          </a:solidFill>
                        </a:rPr>
                        <a:t> </a:t>
                      </a:r>
                      <a:br>
                        <a:rPr lang="en-US" sz="2000" dirty="0">
                          <a:solidFill>
                            <a:srgbClr val="FF0000"/>
                          </a:solidFill>
                        </a:rPr>
                      </a:br>
                      <a:r>
                        <a:rPr lang="en-US" sz="2000" dirty="0" smtClean="0">
                          <a:solidFill>
                            <a:srgbClr val="FF0000"/>
                          </a:solidFill>
                        </a:rPr>
                        <a:t>positives</a:t>
                      </a:r>
                      <a:endParaRPr lang="en-US" sz="2000" dirty="0">
                        <a:solidFill>
                          <a:srgbClr val="FF0000"/>
                        </a:solidFill>
                      </a:endParaRPr>
                    </a:p>
                  </a:txBody>
                  <a:tcPr anchor="ctr"/>
                </a:tc>
                <a:tc>
                  <a:txBody>
                    <a:bodyPr/>
                    <a:lstStyle/>
                    <a:p>
                      <a:pPr algn="ctr"/>
                      <a:r>
                        <a:rPr lang="en-US" sz="2000" dirty="0" smtClean="0">
                          <a:solidFill>
                            <a:srgbClr val="00B050"/>
                          </a:solidFill>
                        </a:rPr>
                        <a:t>true</a:t>
                      </a:r>
                      <a:r>
                        <a:rPr lang="en-US" sz="2000" dirty="0">
                          <a:solidFill>
                            <a:srgbClr val="00B050"/>
                          </a:solidFill>
                        </a:rPr>
                        <a:t> </a:t>
                      </a:r>
                      <a:br>
                        <a:rPr lang="en-US" sz="2000" dirty="0">
                          <a:solidFill>
                            <a:srgbClr val="00B050"/>
                          </a:solidFill>
                        </a:rPr>
                      </a:br>
                      <a:r>
                        <a:rPr lang="en-US" sz="2000" dirty="0" smtClean="0">
                          <a:solidFill>
                            <a:srgbClr val="00B050"/>
                          </a:solidFill>
                        </a:rPr>
                        <a:t>positives</a:t>
                      </a:r>
                      <a:endParaRPr lang="en-US" sz="2000" dirty="0">
                        <a:solidFill>
                          <a:srgbClr val="00B050"/>
                        </a:solidFill>
                      </a:endParaRPr>
                    </a:p>
                  </a:txBody>
                  <a:tcPr anchor="ct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p:txBody>
          <a:bodyPr>
            <a:normAutofit/>
          </a:bodyPr>
          <a:lstStyle/>
          <a:p>
            <a:r>
              <a:rPr lang="en-US" dirty="0" smtClean="0"/>
              <a:t>Predicted Versus Actual</a:t>
            </a:r>
            <a:endParaRPr lang="en-US" dirty="0"/>
          </a:p>
        </p:txBody>
      </p:sp>
    </p:spTree>
    <p:extLst>
      <p:ext uri="{BB962C8B-B14F-4D97-AF65-F5344CB8AC3E}">
        <p14:creationId xmlns:p14="http://schemas.microsoft.com/office/powerpoint/2010/main" val="1269373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Indices of Test Performance</a:t>
            </a:r>
            <a:br>
              <a:rPr lang="en-US" dirty="0" smtClean="0"/>
            </a:br>
            <a:r>
              <a:rPr lang="en-US" sz="2800" dirty="0" smtClean="0"/>
              <a:t>Including Sensitivity and Specificity</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366475664"/>
              </p:ext>
            </p:extLst>
          </p:nvPr>
        </p:nvGraphicFramePr>
        <p:xfrm>
          <a:off x="457200" y="1688665"/>
          <a:ext cx="8229600" cy="4635937"/>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0000"/>
                    </a:ext>
                  </a:extLst>
                </a:gridCol>
                <a:gridCol w="4992384">
                  <a:extLst>
                    <a:ext uri="{9D8B030D-6E8A-4147-A177-3AD203B41FA5}">
                      <a16:colId xmlns:a16="http://schemas.microsoft.com/office/drawing/2014/main" val="20001"/>
                    </a:ext>
                  </a:extLst>
                </a:gridCol>
                <a:gridCol w="1941816">
                  <a:extLst>
                    <a:ext uri="{9D8B030D-6E8A-4147-A177-3AD203B41FA5}">
                      <a16:colId xmlns:a16="http://schemas.microsoft.com/office/drawing/2014/main" val="20002"/>
                    </a:ext>
                  </a:extLst>
                </a:gridCol>
              </a:tblGrid>
              <a:tr h="490111">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490111">
                <a:tc>
                  <a:txBody>
                    <a:bodyPr/>
                    <a:lstStyle/>
                    <a:p>
                      <a:r>
                        <a:rPr lang="en-US" b="1" dirty="0" smtClean="0"/>
                        <a:t>TPF</a:t>
                      </a:r>
                      <a:endParaRPr lang="en-US" dirty="0"/>
                    </a:p>
                  </a:txBody>
                  <a:tcPr/>
                </a:tc>
                <a:tc>
                  <a:txBody>
                    <a:bodyPr/>
                    <a:lstStyle/>
                    <a:p>
                      <a:r>
                        <a:rPr lang="en-US" dirty="0" smtClean="0"/>
                        <a:t>True Positive Fraction     (Sensitivity)</a:t>
                      </a:r>
                      <a:endParaRPr lang="en-US" dirty="0"/>
                    </a:p>
                  </a:txBody>
                  <a:tcPr/>
                </a:tc>
                <a:tc>
                  <a:txBody>
                    <a:bodyPr/>
                    <a:lstStyle/>
                    <a:p>
                      <a:r>
                        <a:rPr lang="en-US" dirty="0" smtClean="0">
                          <a:solidFill>
                            <a:srgbClr val="00B050"/>
                          </a:solidFill>
                        </a:rPr>
                        <a:t>TP</a:t>
                      </a:r>
                      <a:r>
                        <a:rPr lang="en-US" dirty="0" smtClean="0"/>
                        <a:t>/ (</a:t>
                      </a:r>
                      <a:r>
                        <a:rPr lang="en-US" dirty="0" smtClean="0">
                          <a:solidFill>
                            <a:srgbClr val="00B050"/>
                          </a:solidFill>
                        </a:rPr>
                        <a:t>TP</a:t>
                      </a:r>
                      <a:r>
                        <a:rPr lang="en-US" dirty="0" smtClean="0"/>
                        <a:t>+</a:t>
                      </a:r>
                      <a:r>
                        <a:rPr lang="en-US" dirty="0" smtClean="0">
                          <a:solidFill>
                            <a:schemeClr val="accent5">
                              <a:lumMod val="75000"/>
                            </a:schemeClr>
                          </a:solidFill>
                        </a:rPr>
                        <a:t>FN</a:t>
                      </a:r>
                      <a:r>
                        <a:rPr lang="en-US" dirty="0" smtClean="0"/>
                        <a:t>) </a:t>
                      </a:r>
                      <a:endParaRPr lang="en-US" dirty="0"/>
                    </a:p>
                  </a:txBody>
                  <a:tcPr/>
                </a:tc>
                <a:extLst>
                  <a:ext uri="{0D108BD9-81ED-4DB2-BD59-A6C34878D82A}">
                    <a16:rowId xmlns:a16="http://schemas.microsoft.com/office/drawing/2014/main" val="10001"/>
                  </a:ext>
                </a:extLst>
              </a:tr>
              <a:tr h="490111">
                <a:tc>
                  <a:txBody>
                    <a:bodyPr/>
                    <a:lstStyle/>
                    <a:p>
                      <a:r>
                        <a:rPr lang="en-US" b="1" dirty="0" smtClean="0"/>
                        <a:t>FNF</a:t>
                      </a:r>
                      <a:endParaRPr lang="en-US" dirty="0"/>
                    </a:p>
                  </a:txBody>
                  <a:tcPr/>
                </a:tc>
                <a:tc>
                  <a:txBody>
                    <a:bodyPr/>
                    <a:lstStyle/>
                    <a:p>
                      <a:r>
                        <a:rPr lang="en-US" dirty="0" smtClean="0"/>
                        <a:t>False Negative Fraction    (1-Sensitivity)</a:t>
                      </a:r>
                      <a:endParaRPr lang="en-US" dirty="0"/>
                    </a:p>
                  </a:txBody>
                  <a:tcPr/>
                </a:tc>
                <a:tc>
                  <a:txBody>
                    <a:bodyPr/>
                    <a:lstStyle/>
                    <a:p>
                      <a:r>
                        <a:rPr lang="en-US" dirty="0" smtClean="0">
                          <a:solidFill>
                            <a:schemeClr val="accent5">
                              <a:lumMod val="75000"/>
                            </a:schemeClr>
                          </a:solidFill>
                        </a:rPr>
                        <a:t>FN</a:t>
                      </a:r>
                      <a:r>
                        <a:rPr lang="en-US" dirty="0" smtClean="0"/>
                        <a:t>/ (</a:t>
                      </a:r>
                      <a:r>
                        <a:rPr lang="en-US" dirty="0" smtClean="0">
                          <a:solidFill>
                            <a:srgbClr val="00B050"/>
                          </a:solidFill>
                        </a:rPr>
                        <a:t>TP</a:t>
                      </a:r>
                      <a:r>
                        <a:rPr lang="en-US" dirty="0" smtClean="0"/>
                        <a:t>+</a:t>
                      </a:r>
                      <a:r>
                        <a:rPr lang="en-US" dirty="0" smtClean="0">
                          <a:solidFill>
                            <a:schemeClr val="accent5">
                              <a:lumMod val="75000"/>
                            </a:schemeClr>
                          </a:solidFill>
                        </a:rPr>
                        <a:t>FN</a:t>
                      </a:r>
                      <a:r>
                        <a:rPr lang="en-US" dirty="0" smtClean="0"/>
                        <a:t>) </a:t>
                      </a:r>
                      <a:endParaRPr lang="en-US" dirty="0"/>
                    </a:p>
                  </a:txBody>
                  <a:tcPr/>
                </a:tc>
                <a:extLst>
                  <a:ext uri="{0D108BD9-81ED-4DB2-BD59-A6C34878D82A}">
                    <a16:rowId xmlns:a16="http://schemas.microsoft.com/office/drawing/2014/main" val="10002"/>
                  </a:ext>
                </a:extLst>
              </a:tr>
              <a:tr h="490111">
                <a:tc>
                  <a:txBody>
                    <a:bodyPr/>
                    <a:lstStyle/>
                    <a:p>
                      <a:r>
                        <a:rPr lang="en-US" b="1" dirty="0" smtClean="0"/>
                        <a:t>TNF</a:t>
                      </a:r>
                      <a:endParaRPr lang="en-US" dirty="0"/>
                    </a:p>
                  </a:txBody>
                  <a:tcPr/>
                </a:tc>
                <a:tc>
                  <a:txBody>
                    <a:bodyPr/>
                    <a:lstStyle/>
                    <a:p>
                      <a:r>
                        <a:rPr lang="en-US" dirty="0" smtClean="0"/>
                        <a:t>True Negative Fraction    (Specificity)</a:t>
                      </a:r>
                      <a:endParaRPr lang="en-US" dirty="0"/>
                    </a:p>
                  </a:txBody>
                  <a:tcPr/>
                </a:tc>
                <a:tc>
                  <a:txBody>
                    <a:bodyPr/>
                    <a:lstStyle/>
                    <a:p>
                      <a:r>
                        <a:rPr lang="en-US" dirty="0" smtClean="0">
                          <a:solidFill>
                            <a:schemeClr val="accent1">
                              <a:lumMod val="75000"/>
                            </a:schemeClr>
                          </a:solidFill>
                        </a:rPr>
                        <a:t>TN</a:t>
                      </a:r>
                      <a:r>
                        <a:rPr lang="en-US" dirty="0" smtClean="0"/>
                        <a:t>/ (</a:t>
                      </a:r>
                      <a:r>
                        <a:rPr lang="en-US" dirty="0" smtClean="0">
                          <a:solidFill>
                            <a:schemeClr val="accent1">
                              <a:lumMod val="75000"/>
                            </a:schemeClr>
                          </a:solidFill>
                        </a:rPr>
                        <a:t>TN</a:t>
                      </a:r>
                      <a:r>
                        <a:rPr lang="en-US" dirty="0" smtClean="0"/>
                        <a:t>+</a:t>
                      </a:r>
                      <a:r>
                        <a:rPr lang="en-US" dirty="0" smtClean="0">
                          <a:solidFill>
                            <a:srgbClr val="FF0000"/>
                          </a:solidFill>
                        </a:rPr>
                        <a:t>FP</a:t>
                      </a:r>
                      <a:r>
                        <a:rPr lang="en-US" dirty="0" smtClean="0"/>
                        <a:t>) </a:t>
                      </a:r>
                      <a:endParaRPr lang="en-US" dirty="0"/>
                    </a:p>
                  </a:txBody>
                  <a:tcPr/>
                </a:tc>
                <a:extLst>
                  <a:ext uri="{0D108BD9-81ED-4DB2-BD59-A6C34878D82A}">
                    <a16:rowId xmlns:a16="http://schemas.microsoft.com/office/drawing/2014/main" val="10003"/>
                  </a:ext>
                </a:extLst>
              </a:tr>
              <a:tr h="490111">
                <a:tc>
                  <a:txBody>
                    <a:bodyPr/>
                    <a:lstStyle/>
                    <a:p>
                      <a:r>
                        <a:rPr lang="en-US" b="1" dirty="0" smtClean="0"/>
                        <a:t>FPF</a:t>
                      </a:r>
                      <a:endParaRPr lang="en-US" dirty="0"/>
                    </a:p>
                  </a:txBody>
                  <a:tcPr/>
                </a:tc>
                <a:tc>
                  <a:txBody>
                    <a:bodyPr/>
                    <a:lstStyle/>
                    <a:p>
                      <a:r>
                        <a:rPr lang="en-US" dirty="0" smtClean="0"/>
                        <a:t>False Positive Fraction     </a:t>
                      </a:r>
                      <a:r>
                        <a:rPr lang="en-US" sz="1800" b="0" i="0" kern="1200" dirty="0" smtClean="0">
                          <a:solidFill>
                            <a:schemeClr val="dk1"/>
                          </a:solidFill>
                          <a:effectLst/>
                          <a:latin typeface="+mn-lt"/>
                          <a:ea typeface="+mn-ea"/>
                          <a:cs typeface="+mn-cs"/>
                        </a:rPr>
                        <a:t> (1-specificity)</a:t>
                      </a:r>
                      <a:endParaRPr lang="en-US" dirty="0"/>
                    </a:p>
                  </a:txBody>
                  <a:tcPr/>
                </a:tc>
                <a:tc>
                  <a:txBody>
                    <a:bodyPr/>
                    <a:lstStyle/>
                    <a:p>
                      <a:r>
                        <a:rPr lang="en-US" dirty="0" smtClean="0">
                          <a:solidFill>
                            <a:srgbClr val="FF0000"/>
                          </a:solidFill>
                        </a:rPr>
                        <a:t>FP</a:t>
                      </a:r>
                      <a:r>
                        <a:rPr lang="en-US" dirty="0" smtClean="0"/>
                        <a:t>/ (</a:t>
                      </a:r>
                      <a:r>
                        <a:rPr lang="en-US" dirty="0" smtClean="0">
                          <a:solidFill>
                            <a:schemeClr val="accent1">
                              <a:lumMod val="75000"/>
                            </a:schemeClr>
                          </a:solidFill>
                        </a:rPr>
                        <a:t>TN</a:t>
                      </a:r>
                      <a:r>
                        <a:rPr lang="en-US" dirty="0" smtClean="0"/>
                        <a:t>+</a:t>
                      </a:r>
                      <a:r>
                        <a:rPr lang="en-US" dirty="0" smtClean="0">
                          <a:solidFill>
                            <a:srgbClr val="FF0000"/>
                          </a:solidFill>
                        </a:rPr>
                        <a:t>FP</a:t>
                      </a:r>
                      <a:r>
                        <a:rPr lang="en-US" dirty="0" smtClean="0"/>
                        <a:t>) </a:t>
                      </a:r>
                      <a:endParaRPr lang="en-US" dirty="0"/>
                    </a:p>
                  </a:txBody>
                  <a:tcPr/>
                </a:tc>
                <a:extLst>
                  <a:ext uri="{0D108BD9-81ED-4DB2-BD59-A6C34878D82A}">
                    <a16:rowId xmlns:a16="http://schemas.microsoft.com/office/drawing/2014/main" val="10004"/>
                  </a:ext>
                </a:extLst>
              </a:tr>
              <a:tr h="490111">
                <a:tc>
                  <a:txBody>
                    <a:bodyPr/>
                    <a:lstStyle/>
                    <a:p>
                      <a:r>
                        <a:rPr lang="en-US" b="1" dirty="0" smtClean="0"/>
                        <a:t>PPV</a:t>
                      </a:r>
                      <a:endParaRPr lang="en-US" dirty="0"/>
                    </a:p>
                  </a:txBody>
                  <a:tcPr/>
                </a:tc>
                <a:tc>
                  <a:txBody>
                    <a:bodyPr/>
                    <a:lstStyle/>
                    <a:p>
                      <a:r>
                        <a:rPr lang="en-US" dirty="0" smtClean="0"/>
                        <a:t>Positive Predicted Value </a:t>
                      </a:r>
                      <a:endParaRPr lang="en-US" dirty="0"/>
                    </a:p>
                  </a:txBody>
                  <a:tcPr/>
                </a:tc>
                <a:tc>
                  <a:txBody>
                    <a:bodyPr/>
                    <a:lstStyle/>
                    <a:p>
                      <a:r>
                        <a:rPr lang="en-US" dirty="0" smtClean="0">
                          <a:solidFill>
                            <a:srgbClr val="00B050"/>
                          </a:solidFill>
                        </a:rPr>
                        <a:t>TP </a:t>
                      </a:r>
                      <a:r>
                        <a:rPr lang="en-US" dirty="0" smtClean="0"/>
                        <a:t>/(</a:t>
                      </a:r>
                      <a:r>
                        <a:rPr lang="en-US" dirty="0" smtClean="0">
                          <a:solidFill>
                            <a:srgbClr val="00B050"/>
                          </a:solidFill>
                        </a:rPr>
                        <a:t>TP </a:t>
                      </a:r>
                      <a:r>
                        <a:rPr lang="en-US" dirty="0" smtClean="0"/>
                        <a:t>+</a:t>
                      </a:r>
                      <a:r>
                        <a:rPr lang="en-US" dirty="0" smtClean="0">
                          <a:solidFill>
                            <a:srgbClr val="FF0000"/>
                          </a:solidFill>
                        </a:rPr>
                        <a:t>FP</a:t>
                      </a:r>
                      <a:r>
                        <a:rPr lang="en-US" dirty="0" smtClean="0"/>
                        <a:t>) </a:t>
                      </a:r>
                      <a:endParaRPr lang="en-US" dirty="0"/>
                    </a:p>
                  </a:txBody>
                  <a:tcPr/>
                </a:tc>
                <a:extLst>
                  <a:ext uri="{0D108BD9-81ED-4DB2-BD59-A6C34878D82A}">
                    <a16:rowId xmlns:a16="http://schemas.microsoft.com/office/drawing/2014/main" val="10005"/>
                  </a:ext>
                </a:extLst>
              </a:tr>
              <a:tr h="490111">
                <a:tc>
                  <a:txBody>
                    <a:bodyPr/>
                    <a:lstStyle/>
                    <a:p>
                      <a:r>
                        <a:rPr lang="en-US" b="1" dirty="0" smtClean="0"/>
                        <a:t>NPV</a:t>
                      </a:r>
                      <a:endParaRPr lang="en-US" dirty="0"/>
                    </a:p>
                  </a:txBody>
                  <a:tcPr/>
                </a:tc>
                <a:tc>
                  <a:txBody>
                    <a:bodyPr/>
                    <a:lstStyle/>
                    <a:p>
                      <a:r>
                        <a:rPr lang="en-US" dirty="0" smtClean="0"/>
                        <a:t>Negative Predicted Value </a:t>
                      </a:r>
                      <a:endParaRPr lang="en-US" dirty="0"/>
                    </a:p>
                  </a:txBody>
                  <a:tcPr/>
                </a:tc>
                <a:tc>
                  <a:txBody>
                    <a:bodyPr/>
                    <a:lstStyle/>
                    <a:p>
                      <a:r>
                        <a:rPr lang="en-US" dirty="0" smtClean="0">
                          <a:solidFill>
                            <a:schemeClr val="accent1">
                              <a:lumMod val="75000"/>
                            </a:schemeClr>
                          </a:solidFill>
                        </a:rPr>
                        <a:t>TN</a:t>
                      </a:r>
                      <a:r>
                        <a:rPr lang="en-US" dirty="0" smtClean="0"/>
                        <a:t>/(</a:t>
                      </a:r>
                      <a:r>
                        <a:rPr lang="en-US" dirty="0" smtClean="0">
                          <a:solidFill>
                            <a:schemeClr val="accent1">
                              <a:lumMod val="75000"/>
                            </a:schemeClr>
                          </a:solidFill>
                        </a:rPr>
                        <a:t>TN</a:t>
                      </a:r>
                      <a:r>
                        <a:rPr lang="en-US" dirty="0" smtClean="0"/>
                        <a:t>+</a:t>
                      </a:r>
                      <a:r>
                        <a:rPr lang="en-US" dirty="0" smtClean="0">
                          <a:solidFill>
                            <a:schemeClr val="accent5">
                              <a:lumMod val="75000"/>
                            </a:schemeClr>
                          </a:solidFill>
                        </a:rPr>
                        <a:t>FN</a:t>
                      </a:r>
                      <a:r>
                        <a:rPr lang="en-US" dirty="0" smtClean="0"/>
                        <a:t>) </a:t>
                      </a:r>
                      <a:endParaRPr lang="en-US" dirty="0"/>
                    </a:p>
                  </a:txBody>
                  <a:tcPr/>
                </a:tc>
                <a:extLst>
                  <a:ext uri="{0D108BD9-81ED-4DB2-BD59-A6C34878D82A}">
                    <a16:rowId xmlns:a16="http://schemas.microsoft.com/office/drawing/2014/main" val="10006"/>
                  </a:ext>
                </a:extLst>
              </a:tr>
              <a:tr h="224938">
                <a:tc>
                  <a:txBody>
                    <a:bodyPr/>
                    <a:lstStyle/>
                    <a:p>
                      <a:endParaRPr lang="en-US" sz="100" dirty="0"/>
                    </a:p>
                  </a:txBody>
                  <a:tcPr/>
                </a:tc>
                <a:tc>
                  <a:txBody>
                    <a:bodyPr/>
                    <a:lstStyle/>
                    <a:p>
                      <a:endParaRPr lang="en-US" sz="100" dirty="0"/>
                    </a:p>
                  </a:txBody>
                  <a:tcPr/>
                </a:tc>
                <a:tc>
                  <a:txBody>
                    <a:bodyPr/>
                    <a:lstStyle/>
                    <a:p>
                      <a:endParaRPr lang="en-US" sz="100" dirty="0"/>
                    </a:p>
                  </a:txBody>
                  <a:tcPr/>
                </a:tc>
                <a:extLst>
                  <a:ext uri="{0D108BD9-81ED-4DB2-BD59-A6C34878D82A}">
                    <a16:rowId xmlns:a16="http://schemas.microsoft.com/office/drawing/2014/main" val="10007"/>
                  </a:ext>
                </a:extLst>
              </a:tr>
              <a:tr h="490111">
                <a:tc>
                  <a:txBody>
                    <a:bodyPr/>
                    <a:lstStyle/>
                    <a:p>
                      <a:r>
                        <a:rPr lang="en-US" b="1" dirty="0" smtClean="0"/>
                        <a:t>LR</a:t>
                      </a:r>
                      <a:r>
                        <a:rPr lang="en-US" b="1" baseline="30000" dirty="0" smtClean="0"/>
                        <a:t>+</a:t>
                      </a:r>
                      <a:endParaRPr lang="en-US" b="1" baseline="30000" dirty="0"/>
                    </a:p>
                  </a:txBody>
                  <a:tcPr/>
                </a:tc>
                <a:tc>
                  <a:txBody>
                    <a:bodyPr/>
                    <a:lstStyle/>
                    <a:p>
                      <a:pPr algn="l"/>
                      <a:r>
                        <a:rPr lang="en-US" dirty="0" smtClean="0"/>
                        <a:t>Likelihood</a:t>
                      </a:r>
                      <a:r>
                        <a:rPr lang="en-US" baseline="0" dirty="0" smtClean="0"/>
                        <a:t> Ratio of Positive Results</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TPF / FPF</a:t>
                      </a:r>
                    </a:p>
                  </a:txBody>
                  <a:tcPr/>
                </a:tc>
                <a:extLst>
                  <a:ext uri="{0D108BD9-81ED-4DB2-BD59-A6C34878D82A}">
                    <a16:rowId xmlns:a16="http://schemas.microsoft.com/office/drawing/2014/main" val="10008"/>
                  </a:ext>
                </a:extLst>
              </a:tr>
              <a:tr h="4901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LR</a:t>
                      </a:r>
                      <a:r>
                        <a:rPr lang="en-US" b="1" baseline="30000" dirty="0" smtClean="0"/>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Likelihood Ratio of Negative Results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FNF/TPF</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875786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286000"/>
            <a:ext cx="7408333" cy="3840163"/>
          </a:xfrm>
        </p:spPr>
        <p:txBody>
          <a:bodyPr/>
          <a:lstStyle/>
          <a:p>
            <a:r>
              <a:rPr lang="en-US" dirty="0" smtClean="0"/>
              <a:t>LR </a:t>
            </a:r>
            <a:r>
              <a:rPr lang="en-US" dirty="0" smtClean="0">
                <a:sym typeface="Wingdings" panose="05000000000000000000" pitchFamily="2" charset="2"/>
              </a:rPr>
              <a:t> Likelihood Ratio</a:t>
            </a:r>
          </a:p>
          <a:p>
            <a:endParaRPr lang="en-US" dirty="0" smtClean="0">
              <a:sym typeface="Wingdings" panose="05000000000000000000" pitchFamily="2" charset="2"/>
            </a:endParaRPr>
          </a:p>
          <a:p>
            <a:endParaRPr lang="en-US" dirty="0" smtClean="0">
              <a:sym typeface="Wingdings" panose="05000000000000000000" pitchFamily="2" charset="2"/>
            </a:endParaRPr>
          </a:p>
          <a:p>
            <a:r>
              <a:rPr lang="en-US" dirty="0" smtClean="0">
                <a:sym typeface="Wingdings" panose="05000000000000000000" pitchFamily="2" charset="2"/>
              </a:rPr>
              <a:t>LR+  probability of a positive outcome (exhaustion) given a positive predicted probability (in this case a &gt;= 50% likelihood of exhaustion)</a:t>
            </a:r>
          </a:p>
          <a:p>
            <a:endParaRPr lang="en-US" dirty="0">
              <a:sym typeface="Wingdings" panose="05000000000000000000" pitchFamily="2" charset="2"/>
            </a:endParaRPr>
          </a:p>
          <a:p>
            <a:r>
              <a:rPr lang="en-US" dirty="0" smtClean="0">
                <a:sym typeface="Wingdings" panose="05000000000000000000" pitchFamily="2" charset="2"/>
              </a:rPr>
              <a:t>LR-  probability of a negative outcome (non-exhaustion) given negative predicted probability</a:t>
            </a:r>
            <a:endParaRPr lang="en-US" dirty="0">
              <a:sym typeface="Wingdings" panose="05000000000000000000" pitchFamily="2" charset="2"/>
            </a:endParaRPr>
          </a:p>
        </p:txBody>
      </p:sp>
      <p:sp>
        <p:nvSpPr>
          <p:cNvPr id="3" name="Title 2"/>
          <p:cNvSpPr>
            <a:spLocks noGrp="1"/>
          </p:cNvSpPr>
          <p:nvPr>
            <p:ph type="title"/>
          </p:nvPr>
        </p:nvSpPr>
        <p:spPr/>
        <p:txBody>
          <a:bodyPr/>
          <a:lstStyle/>
          <a:p>
            <a:r>
              <a:rPr lang="en-US" dirty="0" smtClean="0"/>
              <a:t>Likelihood Ratios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1551214"/>
            <a:ext cx="4648200" cy="2106386"/>
          </a:xfrm>
          <a:prstGeom prst="rect">
            <a:avLst/>
          </a:prstGeom>
        </p:spPr>
      </p:pic>
    </p:spTree>
    <p:extLst>
      <p:ext uri="{BB962C8B-B14F-4D97-AF65-F5344CB8AC3E}">
        <p14:creationId xmlns:p14="http://schemas.microsoft.com/office/powerpoint/2010/main" val="3320505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362200"/>
            <a:ext cx="8229599" cy="4343400"/>
          </a:xfrm>
        </p:spPr>
        <p:txBody>
          <a:bodyPr>
            <a:normAutofit fontScale="92500"/>
          </a:bodyPr>
          <a:lstStyle/>
          <a:p>
            <a:r>
              <a:rPr lang="en-US" sz="3000" dirty="0" smtClean="0"/>
              <a:t>ROC </a:t>
            </a:r>
            <a:r>
              <a:rPr lang="en-US" sz="3000" dirty="0" smtClean="0">
                <a:sym typeface="Wingdings" panose="05000000000000000000" pitchFamily="2" charset="2"/>
              </a:rPr>
              <a:t> Receiver Operating Characteristics</a:t>
            </a:r>
          </a:p>
          <a:p>
            <a:pPr marL="0" indent="0">
              <a:buNone/>
            </a:pPr>
            <a:endParaRPr lang="en-US" sz="1700" dirty="0" smtClean="0">
              <a:sym typeface="Wingdings" panose="05000000000000000000" pitchFamily="2" charset="2"/>
            </a:endParaRPr>
          </a:p>
          <a:p>
            <a:r>
              <a:rPr lang="en-US" dirty="0" smtClean="0">
                <a:sym typeface="Wingdings" panose="05000000000000000000" pitchFamily="2" charset="2"/>
              </a:rPr>
              <a:t>An ROC Curve plot provides a simple, visual graphic for assessing overall model performance</a:t>
            </a:r>
          </a:p>
          <a:p>
            <a:r>
              <a:rPr lang="en-US" dirty="0" smtClean="0">
                <a:sym typeface="Wingdings" panose="05000000000000000000" pitchFamily="2" charset="2"/>
              </a:rPr>
              <a:t>Shows the tradeoff between model performance with regards to sensitivity and specificity  </a:t>
            </a:r>
          </a:p>
          <a:p>
            <a:pPr lvl="1"/>
            <a:r>
              <a:rPr lang="en-US" sz="2000" dirty="0" smtClean="0">
                <a:sym typeface="Wingdings" panose="05000000000000000000" pitchFamily="2" charset="2"/>
              </a:rPr>
              <a:t>ROC Plots the True Positive Rate against the False Positive Rate</a:t>
            </a:r>
            <a:endParaRPr lang="en-US" dirty="0" smtClean="0">
              <a:sym typeface="Wingdings" panose="05000000000000000000" pitchFamily="2" charset="2"/>
            </a:endParaRPr>
          </a:p>
          <a:p>
            <a:r>
              <a:rPr lang="en-US" dirty="0" smtClean="0"/>
              <a:t>Simple interpretation – the more area below the ROC Curve (AUC = area under curve), the more accurate the model and vice-versa</a:t>
            </a:r>
          </a:p>
          <a:p>
            <a:r>
              <a:rPr lang="en-US" dirty="0" smtClean="0"/>
              <a:t>An ROC curve sitting directly on the diagonal line indicates a model that is no better than random chance alone</a:t>
            </a:r>
            <a:endParaRPr lang="en-US" dirty="0"/>
          </a:p>
        </p:txBody>
      </p:sp>
      <p:sp>
        <p:nvSpPr>
          <p:cNvPr id="3" name="Title 2"/>
          <p:cNvSpPr>
            <a:spLocks noGrp="1"/>
          </p:cNvSpPr>
          <p:nvPr>
            <p:ph type="title"/>
          </p:nvPr>
        </p:nvSpPr>
        <p:spPr/>
        <p:txBody>
          <a:bodyPr>
            <a:normAutofit fontScale="90000"/>
          </a:bodyPr>
          <a:lstStyle/>
          <a:p>
            <a:r>
              <a:rPr lang="en-US" dirty="0" smtClean="0"/>
              <a:t>Using ROC Curves for Analyzing Model Performance</a:t>
            </a:r>
            <a:endParaRPr lang="en-US" dirty="0"/>
          </a:p>
        </p:txBody>
      </p:sp>
    </p:spTree>
    <p:extLst>
      <p:ext uri="{BB962C8B-B14F-4D97-AF65-F5344CB8AC3E}">
        <p14:creationId xmlns:p14="http://schemas.microsoft.com/office/powerpoint/2010/main" val="1093101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a:t>Sample ROC Curve in SPSS – Based </a:t>
            </a:r>
            <a:r>
              <a:rPr lang="en-US" sz="2800" dirty="0" smtClean="0"/>
              <a:t>on the Categorized Tenure Variable from Utah Model Specs</a:t>
            </a:r>
            <a:endParaRPr lang="en-US" sz="2800" dirty="0"/>
          </a:p>
        </p:txBody>
      </p:sp>
      <p:pic>
        <p:nvPicPr>
          <p:cNvPr id="4" name="Picture 3"/>
          <p:cNvPicPr>
            <a:picLocks noChangeAspect="1"/>
          </p:cNvPicPr>
          <p:nvPr/>
        </p:nvPicPr>
        <p:blipFill>
          <a:blip r:embed="rId2"/>
          <a:stretch>
            <a:fillRect/>
          </a:stretch>
        </p:blipFill>
        <p:spPr>
          <a:xfrm>
            <a:off x="1576387" y="1828800"/>
            <a:ext cx="5991225" cy="4800600"/>
          </a:xfrm>
          <a:prstGeom prst="rect">
            <a:avLst/>
          </a:prstGeom>
        </p:spPr>
      </p:pic>
    </p:spTree>
    <p:extLst>
      <p:ext uri="{BB962C8B-B14F-4D97-AF65-F5344CB8AC3E}">
        <p14:creationId xmlns:p14="http://schemas.microsoft.com/office/powerpoint/2010/main" val="974125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smtClean="0"/>
              <a:t>Sample ROC Curve in SPSS – Based on Existing Utah Model Specs</a:t>
            </a:r>
            <a:endParaRPr lang="en-US" sz="3200" dirty="0"/>
          </a:p>
        </p:txBody>
      </p:sp>
      <p:pic>
        <p:nvPicPr>
          <p:cNvPr id="4" name="Picture 3"/>
          <p:cNvPicPr>
            <a:picLocks noChangeAspect="1"/>
          </p:cNvPicPr>
          <p:nvPr/>
        </p:nvPicPr>
        <p:blipFill>
          <a:blip r:embed="rId3"/>
          <a:stretch>
            <a:fillRect/>
          </a:stretch>
        </p:blipFill>
        <p:spPr>
          <a:xfrm>
            <a:off x="1576387" y="1676400"/>
            <a:ext cx="5991225" cy="4800600"/>
          </a:xfrm>
          <a:prstGeom prst="rect">
            <a:avLst/>
          </a:prstGeom>
        </p:spPr>
      </p:pic>
    </p:spTree>
    <p:extLst>
      <p:ext uri="{BB962C8B-B14F-4D97-AF65-F5344CB8AC3E}">
        <p14:creationId xmlns:p14="http://schemas.microsoft.com/office/powerpoint/2010/main" val="953446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752600"/>
            <a:ext cx="7408333" cy="4953000"/>
          </a:xfrm>
        </p:spPr>
        <p:txBody>
          <a:bodyPr>
            <a:normAutofit lnSpcReduction="10000"/>
          </a:bodyPr>
          <a:lstStyle/>
          <a:p>
            <a:r>
              <a:rPr lang="en-US" dirty="0" smtClean="0"/>
              <a:t>Select </a:t>
            </a:r>
            <a:r>
              <a:rPr lang="en-US" b="1" dirty="0" smtClean="0"/>
              <a:t>Analyze </a:t>
            </a:r>
            <a:r>
              <a:rPr lang="en-US" b="1" dirty="0" smtClean="0">
                <a:sym typeface="Wingdings" panose="05000000000000000000" pitchFamily="2" charset="2"/>
              </a:rPr>
              <a:t> ROC Curve</a:t>
            </a:r>
            <a:endParaRPr lang="en-US" dirty="0" smtClean="0">
              <a:sym typeface="Wingdings" panose="05000000000000000000" pitchFamily="2" charset="2"/>
            </a:endParaRPr>
          </a:p>
          <a:p>
            <a:r>
              <a:rPr lang="en-US" dirty="0" smtClean="0"/>
              <a:t>Test Variable</a:t>
            </a:r>
          </a:p>
          <a:p>
            <a:pPr lvl="1"/>
            <a:r>
              <a:rPr lang="en-US" dirty="0" smtClean="0"/>
              <a:t>Predicted Probability</a:t>
            </a:r>
          </a:p>
          <a:p>
            <a:pPr lvl="2"/>
            <a:r>
              <a:rPr lang="en-US" dirty="0" smtClean="0"/>
              <a:t>(Saved </a:t>
            </a:r>
            <a:r>
              <a:rPr lang="en-US" i="1" dirty="0" err="1" smtClean="0"/>
              <a:t>pscore</a:t>
            </a:r>
            <a:r>
              <a:rPr lang="en-US" dirty="0" smtClean="0"/>
              <a:t>)</a:t>
            </a:r>
          </a:p>
          <a:p>
            <a:r>
              <a:rPr lang="en-US" dirty="0" smtClean="0"/>
              <a:t>State Variable</a:t>
            </a:r>
          </a:p>
          <a:p>
            <a:pPr lvl="1"/>
            <a:r>
              <a:rPr lang="en-US" dirty="0" smtClean="0"/>
              <a:t>Outcome/Condition</a:t>
            </a:r>
          </a:p>
          <a:p>
            <a:pPr lvl="2"/>
            <a:r>
              <a:rPr lang="en-US" dirty="0" smtClean="0"/>
              <a:t>Exhaustion Variable</a:t>
            </a:r>
          </a:p>
          <a:p>
            <a:pPr lvl="1"/>
            <a:r>
              <a:rPr lang="en-US" dirty="0" smtClean="0"/>
              <a:t>Value of State Variable</a:t>
            </a:r>
          </a:p>
          <a:p>
            <a:pPr lvl="2"/>
            <a:r>
              <a:rPr lang="en-US" dirty="0" smtClean="0"/>
              <a:t>1 for condition present</a:t>
            </a:r>
          </a:p>
          <a:p>
            <a:pPr lvl="2"/>
            <a:r>
              <a:rPr lang="en-US" dirty="0" smtClean="0"/>
              <a:t>1 = Exhaustion</a:t>
            </a:r>
          </a:p>
          <a:p>
            <a:r>
              <a:rPr lang="en-US" dirty="0" smtClean="0"/>
              <a:t>Select ROC Curve Box</a:t>
            </a:r>
          </a:p>
          <a:p>
            <a:pPr lvl="1"/>
            <a:r>
              <a:rPr lang="en-US" dirty="0" smtClean="0"/>
              <a:t>Also, if desired – select w/ diagonal to include the reference line</a:t>
            </a:r>
          </a:p>
        </p:txBody>
      </p:sp>
      <p:sp>
        <p:nvSpPr>
          <p:cNvPr id="3" name="Title 2"/>
          <p:cNvSpPr>
            <a:spLocks noGrp="1"/>
          </p:cNvSpPr>
          <p:nvPr>
            <p:ph type="title"/>
          </p:nvPr>
        </p:nvSpPr>
        <p:spPr/>
        <p:txBody>
          <a:bodyPr/>
          <a:lstStyle/>
          <a:p>
            <a:r>
              <a:rPr lang="en-US" dirty="0" smtClean="0"/>
              <a:t>Preparing an ROC Curve in SPSS</a:t>
            </a:r>
            <a:endParaRPr lang="en-US" dirty="0"/>
          </a:p>
        </p:txBody>
      </p:sp>
      <p:pic>
        <p:nvPicPr>
          <p:cNvPr id="4" name="Picture 3"/>
          <p:cNvPicPr>
            <a:picLocks noChangeAspect="1"/>
          </p:cNvPicPr>
          <p:nvPr/>
        </p:nvPicPr>
        <p:blipFill>
          <a:blip r:embed="rId3"/>
          <a:stretch>
            <a:fillRect/>
          </a:stretch>
        </p:blipFill>
        <p:spPr>
          <a:xfrm>
            <a:off x="4343400" y="2209800"/>
            <a:ext cx="4545211" cy="3429000"/>
          </a:xfrm>
          <a:prstGeom prst="rect">
            <a:avLst/>
          </a:prstGeom>
        </p:spPr>
      </p:pic>
    </p:spTree>
    <p:extLst>
      <p:ext uri="{BB962C8B-B14F-4D97-AF65-F5344CB8AC3E}">
        <p14:creationId xmlns:p14="http://schemas.microsoft.com/office/powerpoint/2010/main" val="1506224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209800"/>
            <a:ext cx="7408333" cy="3916363"/>
          </a:xfrm>
        </p:spPr>
        <p:txBody>
          <a:bodyPr>
            <a:normAutofit/>
          </a:bodyPr>
          <a:lstStyle/>
          <a:p>
            <a:r>
              <a:rPr lang="en-US" dirty="0" smtClean="0"/>
              <a:t>Compute 10 equal sized groups (</a:t>
            </a:r>
            <a:r>
              <a:rPr lang="en-US" dirty="0" err="1" smtClean="0"/>
              <a:t>deciles</a:t>
            </a:r>
            <a:r>
              <a:rPr lang="en-US" dirty="0" smtClean="0"/>
              <a:t>) based on predicted probabilities from smallest to largest </a:t>
            </a:r>
          </a:p>
          <a:p>
            <a:r>
              <a:rPr lang="en-US" dirty="0" smtClean="0"/>
              <a:t>Each </a:t>
            </a:r>
            <a:r>
              <a:rPr lang="en-US" dirty="0" err="1" smtClean="0"/>
              <a:t>decile</a:t>
            </a:r>
            <a:r>
              <a:rPr lang="en-US" dirty="0" smtClean="0"/>
              <a:t> contains 10% of the total cases based on the predicted probability</a:t>
            </a:r>
          </a:p>
          <a:p>
            <a:pPr lvl="1"/>
            <a:r>
              <a:rPr lang="en-US" dirty="0" smtClean="0"/>
              <a:t>In SPSS, sort by </a:t>
            </a:r>
            <a:r>
              <a:rPr lang="en-US" dirty="0" err="1" smtClean="0"/>
              <a:t>pscore</a:t>
            </a:r>
            <a:r>
              <a:rPr lang="en-US" dirty="0"/>
              <a:t> </a:t>
            </a:r>
            <a:r>
              <a:rPr lang="en-US" dirty="0" smtClean="0">
                <a:sym typeface="Wingdings" panose="05000000000000000000" pitchFamily="2" charset="2"/>
              </a:rPr>
              <a:t></a:t>
            </a:r>
            <a:r>
              <a:rPr lang="en-US" dirty="0" smtClean="0"/>
              <a:t> number each sorted case </a:t>
            </a:r>
            <a:r>
              <a:rPr lang="en-US" dirty="0" smtClean="0">
                <a:sym typeface="Wingdings" panose="05000000000000000000" pitchFamily="2" charset="2"/>
              </a:rPr>
              <a:t></a:t>
            </a:r>
            <a:r>
              <a:rPr lang="en-US" dirty="0" smtClean="0"/>
              <a:t> </a:t>
            </a:r>
            <a:r>
              <a:rPr lang="en-US" dirty="0" err="1" smtClean="0"/>
              <a:t>psort</a:t>
            </a:r>
            <a:r>
              <a:rPr lang="en-US" dirty="0" smtClean="0"/>
              <a:t> =case number divided by total number of cases </a:t>
            </a:r>
            <a:r>
              <a:rPr lang="en-US" dirty="0" smtClean="0">
                <a:sym typeface="Wingdings" panose="05000000000000000000" pitchFamily="2" charset="2"/>
              </a:rPr>
              <a:t></a:t>
            </a:r>
            <a:r>
              <a:rPr lang="en-US" dirty="0" smtClean="0"/>
              <a:t> break out into 10 equal sized groups where </a:t>
            </a:r>
            <a:r>
              <a:rPr lang="en-US" dirty="0" err="1" smtClean="0"/>
              <a:t>psort</a:t>
            </a:r>
            <a:r>
              <a:rPr lang="en-US" dirty="0" smtClean="0"/>
              <a:t> &lt; 0.1 = group 1, through </a:t>
            </a:r>
            <a:r>
              <a:rPr lang="en-US" dirty="0" err="1" smtClean="0"/>
              <a:t>psort</a:t>
            </a:r>
            <a:r>
              <a:rPr lang="en-US" dirty="0" smtClean="0"/>
              <a:t> &gt;= 0.9 = group 10…</a:t>
            </a:r>
          </a:p>
          <a:p>
            <a:r>
              <a:rPr lang="en-US" dirty="0" smtClean="0"/>
              <a:t>Use crosstabs to plot groups by the exhaustion variable/</a:t>
            </a:r>
            <a:endParaRPr lang="en-US" dirty="0"/>
          </a:p>
        </p:txBody>
      </p:sp>
      <p:sp>
        <p:nvSpPr>
          <p:cNvPr id="3" name="Title 2"/>
          <p:cNvSpPr>
            <a:spLocks noGrp="1"/>
          </p:cNvSpPr>
          <p:nvPr>
            <p:ph type="title"/>
          </p:nvPr>
        </p:nvSpPr>
        <p:spPr/>
        <p:txBody>
          <a:bodyPr>
            <a:normAutofit fontScale="90000"/>
          </a:bodyPr>
          <a:lstStyle/>
          <a:p>
            <a:r>
              <a:rPr lang="en-US" dirty="0" smtClean="0"/>
              <a:t>Assessing Model Performance using </a:t>
            </a:r>
            <a:r>
              <a:rPr lang="en-US" dirty="0" err="1" smtClean="0"/>
              <a:t>Decile</a:t>
            </a:r>
            <a:r>
              <a:rPr lang="en-US" dirty="0" smtClean="0"/>
              <a:t> Analysis</a:t>
            </a:r>
            <a:endParaRPr lang="en-US" dirty="0"/>
          </a:p>
        </p:txBody>
      </p:sp>
    </p:spTree>
    <p:extLst>
      <p:ext uri="{BB962C8B-B14F-4D97-AF65-F5344CB8AC3E}">
        <p14:creationId xmlns:p14="http://schemas.microsoft.com/office/powerpoint/2010/main" val="728028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821" y="1905000"/>
            <a:ext cx="9020179" cy="2667000"/>
          </a:xfrm>
        </p:spPr>
      </p:pic>
      <p:sp>
        <p:nvSpPr>
          <p:cNvPr id="3" name="Title 2"/>
          <p:cNvSpPr>
            <a:spLocks noGrp="1"/>
          </p:cNvSpPr>
          <p:nvPr>
            <p:ph type="title"/>
          </p:nvPr>
        </p:nvSpPr>
        <p:spPr/>
        <p:txBody>
          <a:bodyPr/>
          <a:lstStyle/>
          <a:p>
            <a:r>
              <a:rPr lang="en-US" dirty="0" smtClean="0"/>
              <a:t>Example of </a:t>
            </a:r>
            <a:r>
              <a:rPr lang="en-US" dirty="0" err="1" smtClean="0"/>
              <a:t>Decile</a:t>
            </a:r>
            <a:r>
              <a:rPr lang="en-US" dirty="0" smtClean="0"/>
              <a:t> Analysis</a:t>
            </a:r>
            <a:endParaRPr lang="en-US" dirty="0"/>
          </a:p>
        </p:txBody>
      </p:sp>
      <p:sp>
        <p:nvSpPr>
          <p:cNvPr id="6" name="TextBox 5"/>
          <p:cNvSpPr txBox="1"/>
          <p:nvPr/>
        </p:nvSpPr>
        <p:spPr>
          <a:xfrm>
            <a:off x="457200" y="4572000"/>
            <a:ext cx="815340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solidFill>
                  <a:schemeClr val="accent2">
                    <a:lumMod val="75000"/>
                  </a:schemeClr>
                </a:solidFill>
              </a:rPr>
              <a:t>Similar to the </a:t>
            </a:r>
            <a:r>
              <a:rPr lang="en-US" dirty="0" err="1" smtClean="0">
                <a:solidFill>
                  <a:schemeClr val="accent2">
                    <a:lumMod val="75000"/>
                  </a:schemeClr>
                </a:solidFill>
              </a:rPr>
              <a:t>Hosmer-Lemeshow</a:t>
            </a:r>
            <a:r>
              <a:rPr lang="en-US" dirty="0" smtClean="0">
                <a:solidFill>
                  <a:schemeClr val="accent2">
                    <a:lumMod val="75000"/>
                  </a:schemeClr>
                </a:solidFill>
              </a:rPr>
              <a:t> test </a:t>
            </a:r>
          </a:p>
          <a:p>
            <a:pPr marL="742950" lvl="1" indent="-285750">
              <a:buFont typeface="Arial" panose="020B0604020202020204" pitchFamily="34" charset="0"/>
              <a:buChar char="•"/>
            </a:pPr>
            <a:r>
              <a:rPr lang="en-US" dirty="0" smtClean="0">
                <a:solidFill>
                  <a:schemeClr val="accent2">
                    <a:lumMod val="75000"/>
                  </a:schemeClr>
                </a:solidFill>
              </a:rPr>
              <a:t>Based </a:t>
            </a:r>
            <a:r>
              <a:rPr lang="en-US" dirty="0">
                <a:solidFill>
                  <a:schemeClr val="accent2">
                    <a:lumMod val="75000"/>
                  </a:schemeClr>
                </a:solidFill>
              </a:rPr>
              <a:t>on the predicted </a:t>
            </a:r>
            <a:r>
              <a:rPr lang="en-US" dirty="0" smtClean="0">
                <a:solidFill>
                  <a:schemeClr val="accent2">
                    <a:lumMod val="75000"/>
                  </a:schemeClr>
                </a:solidFill>
              </a:rPr>
              <a:t>probability</a:t>
            </a:r>
            <a:endParaRPr lang="en-US" dirty="0">
              <a:solidFill>
                <a:schemeClr val="accent2">
                  <a:lumMod val="75000"/>
                </a:schemeClr>
              </a:solidFill>
            </a:endParaRPr>
          </a:p>
          <a:p>
            <a:pPr marL="742950" lvl="1" indent="-285750">
              <a:buFont typeface="Arial" panose="020B0604020202020204" pitchFamily="34" charset="0"/>
              <a:buChar char="•"/>
            </a:pPr>
            <a:r>
              <a:rPr lang="en-US" dirty="0" smtClean="0">
                <a:solidFill>
                  <a:schemeClr val="accent2">
                    <a:lumMod val="75000"/>
                  </a:schemeClr>
                </a:solidFill>
              </a:rPr>
              <a:t>Breaks out the data into 10 equal size groups </a:t>
            </a:r>
            <a:endParaRPr lang="en-US" dirty="0">
              <a:solidFill>
                <a:schemeClr val="accent2">
                  <a:lumMod val="75000"/>
                </a:schemeClr>
              </a:solidFill>
            </a:endParaRPr>
          </a:p>
          <a:p>
            <a:pPr marL="742950" lvl="1" indent="-285750">
              <a:buFont typeface="Arial" panose="020B0604020202020204" pitchFamily="34" charset="0"/>
              <a:buChar char="•"/>
            </a:pPr>
            <a:r>
              <a:rPr lang="en-US" dirty="0" smtClean="0">
                <a:solidFill>
                  <a:schemeClr val="accent2">
                    <a:lumMod val="75000"/>
                  </a:schemeClr>
                </a:solidFill>
              </a:rPr>
              <a:t>Compares relative likelihood of exhaustion based on probability score to 	  actual incidences of exhaustion</a:t>
            </a:r>
          </a:p>
          <a:p>
            <a:endParaRPr lang="en-US" dirty="0">
              <a:solidFill>
                <a:schemeClr val="accent2">
                  <a:lumMod val="75000"/>
                </a:schemeClr>
              </a:solidFill>
            </a:endParaRPr>
          </a:p>
        </p:txBody>
      </p:sp>
    </p:spTree>
    <p:extLst>
      <p:ext uri="{BB962C8B-B14F-4D97-AF65-F5344CB8AC3E}">
        <p14:creationId xmlns:p14="http://schemas.microsoft.com/office/powerpoint/2010/main" val="572441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687763"/>
          </a:xfrm>
        </p:spPr>
        <p:txBody>
          <a:bodyPr/>
          <a:lstStyle/>
          <a:p>
            <a:r>
              <a:rPr lang="en-US" dirty="0" smtClean="0"/>
              <a:t>Use same Predicted Probability Score Grouping from before </a:t>
            </a:r>
            <a:r>
              <a:rPr lang="en-US" dirty="0" smtClean="0">
                <a:sym typeface="Wingdings" panose="05000000000000000000" pitchFamily="2" charset="2"/>
              </a:rPr>
              <a:t> select </a:t>
            </a:r>
            <a:r>
              <a:rPr lang="en-US" b="1" dirty="0" smtClean="0">
                <a:sym typeface="Wingdings" panose="05000000000000000000" pitchFamily="2" charset="2"/>
              </a:rPr>
              <a:t>Analyze  Compare Means  Means</a:t>
            </a:r>
          </a:p>
          <a:p>
            <a:r>
              <a:rPr lang="en-US" dirty="0" smtClean="0">
                <a:sym typeface="Wingdings" panose="05000000000000000000" pitchFamily="2" charset="2"/>
              </a:rPr>
              <a:t>Enter </a:t>
            </a:r>
            <a:r>
              <a:rPr lang="en-US" dirty="0" err="1" smtClean="0">
                <a:sym typeface="Wingdings" panose="05000000000000000000" pitchFamily="2" charset="2"/>
              </a:rPr>
              <a:t>pscore</a:t>
            </a:r>
            <a:r>
              <a:rPr lang="en-US" dirty="0" smtClean="0">
                <a:sym typeface="Wingdings" panose="05000000000000000000" pitchFamily="2" charset="2"/>
              </a:rPr>
              <a:t> as the</a:t>
            </a:r>
          </a:p>
          <a:p>
            <a:pPr marL="301943" lvl="1" indent="0">
              <a:buNone/>
            </a:pPr>
            <a:r>
              <a:rPr lang="en-US" sz="2400" dirty="0">
                <a:sym typeface="Wingdings" panose="05000000000000000000" pitchFamily="2" charset="2"/>
              </a:rPr>
              <a:t>dependent</a:t>
            </a:r>
            <a:endParaRPr lang="en-US" sz="2400" dirty="0" smtClean="0">
              <a:sym typeface="Wingdings" panose="05000000000000000000" pitchFamily="2" charset="2"/>
            </a:endParaRPr>
          </a:p>
          <a:p>
            <a:r>
              <a:rPr lang="en-US" dirty="0" smtClean="0">
                <a:sym typeface="Wingdings" panose="05000000000000000000" pitchFamily="2" charset="2"/>
              </a:rPr>
              <a:t>Group Name as the</a:t>
            </a:r>
          </a:p>
          <a:p>
            <a:pPr marL="301943" lvl="1" indent="0">
              <a:buNone/>
            </a:pPr>
            <a:r>
              <a:rPr lang="en-US" sz="2400" dirty="0" smtClean="0">
                <a:sym typeface="Wingdings" panose="05000000000000000000" pitchFamily="2" charset="2"/>
              </a:rPr>
              <a:t>independent</a:t>
            </a:r>
          </a:p>
          <a:p>
            <a:pPr marL="301943" lvl="1" indent="0">
              <a:buNone/>
            </a:pPr>
            <a:endParaRPr lang="en-US" dirty="0" smtClean="0">
              <a:sym typeface="Wingdings" panose="05000000000000000000" pitchFamily="2" charset="2"/>
            </a:endParaRPr>
          </a:p>
          <a:p>
            <a:pPr marL="301943" lvl="1" indent="0">
              <a:buNone/>
            </a:pPr>
            <a:endParaRPr lang="en-US" dirty="0" smtClean="0">
              <a:sym typeface="Wingdings" panose="05000000000000000000" pitchFamily="2" charset="2"/>
            </a:endParaRPr>
          </a:p>
        </p:txBody>
      </p:sp>
      <p:sp>
        <p:nvSpPr>
          <p:cNvPr id="3" name="Title 2"/>
          <p:cNvSpPr>
            <a:spLocks noGrp="1"/>
          </p:cNvSpPr>
          <p:nvPr>
            <p:ph type="title"/>
          </p:nvPr>
        </p:nvSpPr>
        <p:spPr/>
        <p:txBody>
          <a:bodyPr>
            <a:normAutofit fontScale="90000"/>
          </a:bodyPr>
          <a:lstStyle/>
          <a:p>
            <a:r>
              <a:rPr lang="en-US" dirty="0" smtClean="0"/>
              <a:t>Alternative Calculation for </a:t>
            </a:r>
            <a:r>
              <a:rPr lang="en-US" dirty="0" err="1" smtClean="0"/>
              <a:t>Decile</a:t>
            </a:r>
            <a:r>
              <a:rPr lang="en-US" dirty="0" smtClean="0"/>
              <a:t> Analysis in SPSS</a:t>
            </a:r>
            <a:endParaRPr lang="en-US" dirty="0"/>
          </a:p>
        </p:txBody>
      </p:sp>
      <p:pic>
        <p:nvPicPr>
          <p:cNvPr id="4" name="Picture 3"/>
          <p:cNvPicPr>
            <a:picLocks noChangeAspect="1"/>
          </p:cNvPicPr>
          <p:nvPr/>
        </p:nvPicPr>
        <p:blipFill>
          <a:blip r:embed="rId2"/>
          <a:stretch>
            <a:fillRect/>
          </a:stretch>
        </p:blipFill>
        <p:spPr>
          <a:xfrm>
            <a:off x="4026144" y="3505200"/>
            <a:ext cx="4695825" cy="2924175"/>
          </a:xfrm>
          <a:prstGeom prst="rect">
            <a:avLst/>
          </a:prstGeom>
        </p:spPr>
      </p:pic>
    </p:spTree>
    <p:extLst>
      <p:ext uri="{BB962C8B-B14F-4D97-AF65-F5344CB8AC3E}">
        <p14:creationId xmlns:p14="http://schemas.microsoft.com/office/powerpoint/2010/main" val="2843299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828800"/>
            <a:ext cx="6858000" cy="4518837"/>
          </a:xfrm>
        </p:spPr>
      </p:pic>
      <p:sp>
        <p:nvSpPr>
          <p:cNvPr id="3" name="Title 2"/>
          <p:cNvSpPr>
            <a:spLocks noGrp="1"/>
          </p:cNvSpPr>
          <p:nvPr>
            <p:ph type="title"/>
          </p:nvPr>
        </p:nvSpPr>
        <p:spPr/>
        <p:txBody>
          <a:bodyPr>
            <a:normAutofit fontScale="90000"/>
          </a:bodyPr>
          <a:lstStyle/>
          <a:p>
            <a:r>
              <a:rPr lang="en-US" sz="3600" dirty="0" smtClean="0"/>
              <a:t>Compare Predicted Probability of Exhaustion to Actual Probability of Exhaustion by </a:t>
            </a:r>
            <a:r>
              <a:rPr lang="en-US" sz="3600" dirty="0" err="1" smtClean="0"/>
              <a:t>Decile</a:t>
            </a:r>
            <a:endParaRPr lang="en-US" dirty="0"/>
          </a:p>
        </p:txBody>
      </p:sp>
    </p:spTree>
    <p:extLst>
      <p:ext uri="{BB962C8B-B14F-4D97-AF65-F5344CB8AC3E}">
        <p14:creationId xmlns:p14="http://schemas.microsoft.com/office/powerpoint/2010/main" val="770223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209800"/>
            <a:ext cx="7408333" cy="3916363"/>
          </a:xfrm>
        </p:spPr>
        <p:txBody>
          <a:bodyPr/>
          <a:lstStyle/>
          <a:p>
            <a:r>
              <a:rPr lang="en-US" dirty="0" smtClean="0"/>
              <a:t>Overall Model looks good, but what about our targeted population?</a:t>
            </a:r>
          </a:p>
          <a:p>
            <a:endParaRPr lang="en-US" dirty="0"/>
          </a:p>
          <a:p>
            <a:r>
              <a:rPr lang="en-US" dirty="0" smtClean="0"/>
              <a:t>RESEA Goal is to provide services to roughly the Top 30% of claimants based on likelihood of exhaustion/long term unemployment</a:t>
            </a:r>
          </a:p>
          <a:p>
            <a:endParaRPr lang="en-US" dirty="0"/>
          </a:p>
          <a:p>
            <a:r>
              <a:rPr lang="en-US" dirty="0" smtClean="0"/>
              <a:t>Using </a:t>
            </a:r>
            <a:r>
              <a:rPr lang="en-US" dirty="0" err="1" smtClean="0"/>
              <a:t>Decile</a:t>
            </a:r>
            <a:r>
              <a:rPr lang="en-US" dirty="0" smtClean="0"/>
              <a:t> analysis, we can focus in on the model performance within the top 30% of profiling scores</a:t>
            </a:r>
            <a:endParaRPr lang="en-US" dirty="0"/>
          </a:p>
        </p:txBody>
      </p:sp>
      <p:sp>
        <p:nvSpPr>
          <p:cNvPr id="3" name="Title 2"/>
          <p:cNvSpPr>
            <a:spLocks noGrp="1"/>
          </p:cNvSpPr>
          <p:nvPr>
            <p:ph type="title"/>
          </p:nvPr>
        </p:nvSpPr>
        <p:spPr/>
        <p:txBody>
          <a:bodyPr>
            <a:normAutofit fontScale="90000"/>
          </a:bodyPr>
          <a:lstStyle/>
          <a:p>
            <a:r>
              <a:rPr lang="en-US" dirty="0" smtClean="0"/>
              <a:t>Assessing Model Performance within Targeted Population</a:t>
            </a:r>
            <a:endParaRPr lang="en-US" dirty="0"/>
          </a:p>
        </p:txBody>
      </p:sp>
    </p:spTree>
    <p:extLst>
      <p:ext uri="{BB962C8B-B14F-4D97-AF65-F5344CB8AC3E}">
        <p14:creationId xmlns:p14="http://schemas.microsoft.com/office/powerpoint/2010/main" val="19277694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62" y="1905000"/>
            <a:ext cx="8991600" cy="3017817"/>
          </a:xfrm>
        </p:spPr>
      </p:pic>
      <p:sp>
        <p:nvSpPr>
          <p:cNvPr id="3" name="Title 2"/>
          <p:cNvSpPr>
            <a:spLocks noGrp="1"/>
          </p:cNvSpPr>
          <p:nvPr>
            <p:ph type="title"/>
          </p:nvPr>
        </p:nvSpPr>
        <p:spPr/>
        <p:txBody>
          <a:bodyPr/>
          <a:lstStyle/>
          <a:p>
            <a:r>
              <a:rPr lang="en-US" dirty="0" err="1" smtClean="0"/>
              <a:t>Decile</a:t>
            </a:r>
            <a:r>
              <a:rPr lang="en-US" dirty="0" smtClean="0"/>
              <a:t> Analysis cont.</a:t>
            </a:r>
            <a:endParaRPr lang="en-US" dirty="0"/>
          </a:p>
        </p:txBody>
      </p:sp>
      <p:sp>
        <p:nvSpPr>
          <p:cNvPr id="8" name="TextBox 7"/>
          <p:cNvSpPr txBox="1"/>
          <p:nvPr/>
        </p:nvSpPr>
        <p:spPr>
          <a:xfrm>
            <a:off x="381000" y="4922817"/>
            <a:ext cx="8077200" cy="923330"/>
          </a:xfrm>
          <a:prstGeom prst="rect">
            <a:avLst/>
          </a:prstGeom>
          <a:noFill/>
        </p:spPr>
        <p:txBody>
          <a:bodyPr wrap="square" rtlCol="0">
            <a:spAutoFit/>
          </a:bodyPr>
          <a:lstStyle/>
          <a:p>
            <a:r>
              <a:rPr lang="en-US" dirty="0" smtClean="0">
                <a:solidFill>
                  <a:schemeClr val="accent2">
                    <a:lumMod val="75000"/>
                  </a:schemeClr>
                </a:solidFill>
              </a:rPr>
              <a:t>The areas of particular interest are the top 3 </a:t>
            </a:r>
            <a:r>
              <a:rPr lang="en-US" dirty="0" err="1" smtClean="0">
                <a:solidFill>
                  <a:schemeClr val="accent2">
                    <a:lumMod val="75000"/>
                  </a:schemeClr>
                </a:solidFill>
              </a:rPr>
              <a:t>deciles</a:t>
            </a:r>
            <a:r>
              <a:rPr lang="en-US" dirty="0" smtClean="0">
                <a:solidFill>
                  <a:schemeClr val="accent2">
                    <a:lumMod val="75000"/>
                  </a:schemeClr>
                </a:solidFill>
              </a:rPr>
              <a:t> which represent the top 30% of predicted probabilities. </a:t>
            </a:r>
          </a:p>
          <a:p>
            <a:r>
              <a:rPr lang="en-US" dirty="0" smtClean="0">
                <a:solidFill>
                  <a:schemeClr val="accent2">
                    <a:lumMod val="75000"/>
                  </a:schemeClr>
                </a:solidFill>
              </a:rPr>
              <a:t>Represent the claimants that will be referred to services based on profiling scores</a:t>
            </a:r>
            <a:endParaRPr lang="en-US" dirty="0">
              <a:solidFill>
                <a:schemeClr val="accent2">
                  <a:lumMod val="75000"/>
                </a:schemeClr>
              </a:solidFill>
            </a:endParaRPr>
          </a:p>
        </p:txBody>
      </p:sp>
    </p:spTree>
    <p:extLst>
      <p:ext uri="{BB962C8B-B14F-4D97-AF65-F5344CB8AC3E}">
        <p14:creationId xmlns:p14="http://schemas.microsoft.com/office/powerpoint/2010/main" val="4084576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752600"/>
            <a:ext cx="8000999" cy="4724400"/>
          </a:xfrm>
        </p:spPr>
        <p:txBody>
          <a:bodyPr>
            <a:normAutofit/>
          </a:bodyPr>
          <a:lstStyle/>
          <a:p>
            <a:r>
              <a:rPr lang="en-US" dirty="0" smtClean="0"/>
              <a:t>Model Predictions should correspond to actuals</a:t>
            </a:r>
          </a:p>
          <a:p>
            <a:r>
              <a:rPr lang="en-US" dirty="0" smtClean="0"/>
              <a:t>Things to watch out for:</a:t>
            </a:r>
          </a:p>
          <a:p>
            <a:pPr lvl="1"/>
            <a:r>
              <a:rPr lang="en-US" dirty="0" smtClean="0"/>
              <a:t>Low correspondence b/w averages for predictions and actuals</a:t>
            </a:r>
          </a:p>
          <a:p>
            <a:pPr lvl="1"/>
            <a:r>
              <a:rPr lang="en-US" dirty="0" smtClean="0"/>
              <a:t>Different ranges of scores, contracted range of predictions</a:t>
            </a:r>
          </a:p>
          <a:p>
            <a:r>
              <a:rPr lang="en-US" dirty="0" err="1" smtClean="0"/>
              <a:t>Decile</a:t>
            </a:r>
            <a:r>
              <a:rPr lang="en-US" dirty="0" smtClean="0"/>
              <a:t> analysis allows you to see how well model performs in the range of scores that will be targeted</a:t>
            </a:r>
          </a:p>
          <a:p>
            <a:pPr lvl="1"/>
            <a:r>
              <a:rPr lang="en-US" dirty="0" smtClean="0"/>
              <a:t>It is not uncommon to do a very good job of identifying </a:t>
            </a:r>
            <a:r>
              <a:rPr lang="en-US" dirty="0" err="1" smtClean="0"/>
              <a:t>claimaints</a:t>
            </a:r>
            <a:r>
              <a:rPr lang="en-US" dirty="0" smtClean="0"/>
              <a:t> likely to exhaust but not doing as well with those unlikely to exhaust and vice-versa</a:t>
            </a:r>
          </a:p>
          <a:p>
            <a:pPr lvl="2"/>
            <a:r>
              <a:rPr lang="en-US" dirty="0" smtClean="0"/>
              <a:t>Model may fit well but do a poor job of identifying the people you most want to identify</a:t>
            </a:r>
            <a:endParaRPr lang="en-US" dirty="0"/>
          </a:p>
        </p:txBody>
      </p:sp>
      <p:sp>
        <p:nvSpPr>
          <p:cNvPr id="3" name="Title 2"/>
          <p:cNvSpPr>
            <a:spLocks noGrp="1"/>
          </p:cNvSpPr>
          <p:nvPr>
            <p:ph type="title"/>
          </p:nvPr>
        </p:nvSpPr>
        <p:spPr/>
        <p:txBody>
          <a:bodyPr>
            <a:normAutofit/>
          </a:bodyPr>
          <a:lstStyle/>
          <a:p>
            <a:r>
              <a:rPr lang="en-US" dirty="0" err="1" smtClean="0"/>
              <a:t>Decile</a:t>
            </a:r>
            <a:r>
              <a:rPr lang="en-US" dirty="0" smtClean="0"/>
              <a:t> Analysis – Interpretation</a:t>
            </a:r>
            <a:endParaRPr lang="en-US" dirty="0"/>
          </a:p>
        </p:txBody>
      </p:sp>
    </p:spTree>
    <p:extLst>
      <p:ext uri="{BB962C8B-B14F-4D97-AF65-F5344CB8AC3E}">
        <p14:creationId xmlns:p14="http://schemas.microsoft.com/office/powerpoint/2010/main" val="3579534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687763"/>
          </a:xfrm>
        </p:spPr>
        <p:txBody>
          <a:bodyPr>
            <a:normAutofit/>
          </a:bodyPr>
          <a:lstStyle/>
          <a:p>
            <a:r>
              <a:rPr lang="en-US" dirty="0" smtClean="0"/>
              <a:t>Further analysis can be completed using the computed </a:t>
            </a:r>
            <a:r>
              <a:rPr lang="en-US" dirty="0" err="1" smtClean="0"/>
              <a:t>deciles</a:t>
            </a:r>
            <a:r>
              <a:rPr lang="en-US" dirty="0" smtClean="0"/>
              <a:t> to: </a:t>
            </a:r>
          </a:p>
          <a:p>
            <a:pPr lvl="1"/>
            <a:r>
              <a:rPr lang="en-US" dirty="0" smtClean="0"/>
              <a:t>confirm that the targeted population matches who the program is able to service </a:t>
            </a:r>
          </a:p>
          <a:p>
            <a:pPr lvl="1"/>
            <a:r>
              <a:rPr lang="en-US" dirty="0" smtClean="0"/>
              <a:t>help inform employment services decisions</a:t>
            </a:r>
          </a:p>
          <a:p>
            <a:endParaRPr lang="en-US" sz="1800" dirty="0" smtClean="0"/>
          </a:p>
          <a:p>
            <a:r>
              <a:rPr lang="en-US" dirty="0" smtClean="0"/>
              <a:t>In particular, the top 3 </a:t>
            </a:r>
            <a:r>
              <a:rPr lang="en-US" dirty="0" err="1" smtClean="0"/>
              <a:t>deciles</a:t>
            </a:r>
            <a:r>
              <a:rPr lang="en-US" dirty="0" smtClean="0"/>
              <a:t> can be further analyzed to better understand the characteristics of the population that will be referred</a:t>
            </a:r>
            <a:endParaRPr lang="en-US" dirty="0"/>
          </a:p>
        </p:txBody>
      </p:sp>
      <p:sp>
        <p:nvSpPr>
          <p:cNvPr id="3" name="Title 2"/>
          <p:cNvSpPr>
            <a:spLocks noGrp="1"/>
          </p:cNvSpPr>
          <p:nvPr>
            <p:ph type="title"/>
          </p:nvPr>
        </p:nvSpPr>
        <p:spPr/>
        <p:txBody>
          <a:bodyPr/>
          <a:lstStyle/>
          <a:p>
            <a:r>
              <a:rPr lang="en-US" dirty="0" smtClean="0"/>
              <a:t>Additional Analysis using </a:t>
            </a:r>
            <a:r>
              <a:rPr lang="en-US" dirty="0" err="1" smtClean="0"/>
              <a:t>Deciles</a:t>
            </a:r>
            <a:endParaRPr lang="en-US" dirty="0"/>
          </a:p>
        </p:txBody>
      </p:sp>
    </p:spTree>
    <p:extLst>
      <p:ext uri="{BB962C8B-B14F-4D97-AF65-F5344CB8AC3E}">
        <p14:creationId xmlns:p14="http://schemas.microsoft.com/office/powerpoint/2010/main" val="2106472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0" y="1447800"/>
            <a:ext cx="6019800" cy="4953000"/>
          </a:xfrm>
        </p:spPr>
      </p:pic>
      <p:sp>
        <p:nvSpPr>
          <p:cNvPr id="3" name="Title 2"/>
          <p:cNvSpPr>
            <a:spLocks noGrp="1"/>
          </p:cNvSpPr>
          <p:nvPr>
            <p:ph type="title"/>
          </p:nvPr>
        </p:nvSpPr>
        <p:spPr/>
        <p:txBody>
          <a:bodyPr/>
          <a:lstStyle/>
          <a:p>
            <a:r>
              <a:rPr lang="en-US" dirty="0" smtClean="0"/>
              <a:t>Top 3 Groups by Education</a:t>
            </a:r>
            <a:endParaRPr lang="en-US" dirty="0"/>
          </a:p>
        </p:txBody>
      </p:sp>
    </p:spTree>
    <p:extLst>
      <p:ext uri="{BB962C8B-B14F-4D97-AF65-F5344CB8AC3E}">
        <p14:creationId xmlns:p14="http://schemas.microsoft.com/office/powerpoint/2010/main" val="2307026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371600"/>
            <a:ext cx="4267200" cy="5128846"/>
          </a:xfrm>
        </p:spPr>
      </p:pic>
      <p:sp>
        <p:nvSpPr>
          <p:cNvPr id="3" name="Title 2"/>
          <p:cNvSpPr>
            <a:spLocks noGrp="1"/>
          </p:cNvSpPr>
          <p:nvPr>
            <p:ph type="title"/>
          </p:nvPr>
        </p:nvSpPr>
        <p:spPr/>
        <p:txBody>
          <a:bodyPr/>
          <a:lstStyle/>
          <a:p>
            <a:r>
              <a:rPr lang="en-US" dirty="0" smtClean="0"/>
              <a:t>NAICS</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4021" y="1371600"/>
            <a:ext cx="4401379" cy="5128846"/>
          </a:xfrm>
          <a:prstGeom prst="rect">
            <a:avLst/>
          </a:prstGeom>
        </p:spPr>
      </p:pic>
    </p:spTree>
    <p:extLst>
      <p:ext uri="{BB962C8B-B14F-4D97-AF65-F5344CB8AC3E}">
        <p14:creationId xmlns:p14="http://schemas.microsoft.com/office/powerpoint/2010/main" val="97766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447800"/>
            <a:ext cx="4278133" cy="5105400"/>
          </a:xfrm>
        </p:spPr>
      </p:pic>
      <p:sp>
        <p:nvSpPr>
          <p:cNvPr id="3" name="Title 2"/>
          <p:cNvSpPr>
            <a:spLocks noGrp="1"/>
          </p:cNvSpPr>
          <p:nvPr>
            <p:ph type="title"/>
          </p:nvPr>
        </p:nvSpPr>
        <p:spPr/>
        <p:txBody>
          <a:bodyPr/>
          <a:lstStyle/>
          <a:p>
            <a:r>
              <a:rPr lang="en-US" dirty="0" smtClean="0"/>
              <a:t>Potential Duration</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1441938"/>
            <a:ext cx="4343401" cy="5111262"/>
          </a:xfrm>
          <a:prstGeom prst="rect">
            <a:avLst/>
          </a:prstGeom>
        </p:spPr>
      </p:pic>
    </p:spTree>
    <p:extLst>
      <p:ext uri="{BB962C8B-B14F-4D97-AF65-F5344CB8AC3E}">
        <p14:creationId xmlns:p14="http://schemas.microsoft.com/office/powerpoint/2010/main" val="1945141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Model Validation</a:t>
            </a:r>
            <a:endParaRPr lang="en-US" dirty="0"/>
          </a:p>
        </p:txBody>
      </p:sp>
      <p:sp>
        <p:nvSpPr>
          <p:cNvPr id="2" name="Content Placeholder 1"/>
          <p:cNvSpPr>
            <a:spLocks noGrp="1"/>
          </p:cNvSpPr>
          <p:nvPr>
            <p:ph type="body" idx="1"/>
          </p:nvPr>
        </p:nvSpPr>
        <p:spPr/>
        <p:txBody>
          <a:bodyPr>
            <a:normAutofit/>
          </a:bodyPr>
          <a:lstStyle/>
          <a:p>
            <a:pPr marL="0" indent="0" algn="ctr">
              <a:buNone/>
            </a:pPr>
            <a:r>
              <a:rPr lang="en-US" sz="3200" dirty="0" smtClean="0"/>
              <a:t>Testing on different data</a:t>
            </a:r>
            <a:endParaRPr lang="en-US" sz="3200" dirty="0"/>
          </a:p>
        </p:txBody>
      </p:sp>
    </p:spTree>
    <p:extLst>
      <p:ext uri="{BB962C8B-B14F-4D97-AF65-F5344CB8AC3E}">
        <p14:creationId xmlns:p14="http://schemas.microsoft.com/office/powerpoint/2010/main" val="250643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514600"/>
            <a:ext cx="7408333" cy="3611563"/>
          </a:xfrm>
        </p:spPr>
        <p:txBody>
          <a:bodyPr/>
          <a:lstStyle/>
          <a:p>
            <a:r>
              <a:rPr lang="en-US" b="1" dirty="0"/>
              <a:t>AT THE BEGINNING OF THE MODEL DEVELOPMENT </a:t>
            </a:r>
            <a:r>
              <a:rPr lang="en-US" b="1" dirty="0" smtClean="0"/>
              <a:t>PROCESS:</a:t>
            </a:r>
          </a:p>
          <a:p>
            <a:pPr lvl="1"/>
            <a:r>
              <a:rPr lang="en-US" dirty="0" smtClean="0"/>
              <a:t>Split data into 2 groups</a:t>
            </a:r>
            <a:endParaRPr lang="en-US" b="1" dirty="0" smtClean="0"/>
          </a:p>
          <a:p>
            <a:pPr lvl="2"/>
            <a:r>
              <a:rPr lang="en-US" dirty="0" smtClean="0"/>
              <a:t>Group 1 = Model Build Dataset</a:t>
            </a:r>
          </a:p>
          <a:p>
            <a:pPr lvl="2"/>
            <a:r>
              <a:rPr lang="en-US" dirty="0" smtClean="0"/>
              <a:t>Group 2 = Model Validation Dataset</a:t>
            </a:r>
          </a:p>
          <a:p>
            <a:r>
              <a:rPr lang="en-US" dirty="0" smtClean="0"/>
              <a:t>Once model is built on dataset 1, validate the model on dataset 2</a:t>
            </a:r>
          </a:p>
          <a:p>
            <a:r>
              <a:rPr lang="en-US" dirty="0" smtClean="0"/>
              <a:t>Helps to identify an over-fit model</a:t>
            </a:r>
            <a:endParaRPr lang="en-US" dirty="0"/>
          </a:p>
        </p:txBody>
      </p:sp>
      <p:sp>
        <p:nvSpPr>
          <p:cNvPr id="3" name="Title 2"/>
          <p:cNvSpPr>
            <a:spLocks noGrp="1"/>
          </p:cNvSpPr>
          <p:nvPr>
            <p:ph type="title"/>
          </p:nvPr>
        </p:nvSpPr>
        <p:spPr/>
        <p:txBody>
          <a:bodyPr/>
          <a:lstStyle/>
          <a:p>
            <a:r>
              <a:rPr lang="en-US" dirty="0" smtClean="0"/>
              <a:t>Validation Requirements</a:t>
            </a:r>
            <a:endParaRPr lang="en-US" dirty="0"/>
          </a:p>
        </p:txBody>
      </p:sp>
    </p:spTree>
    <p:extLst>
      <p:ext uri="{BB962C8B-B14F-4D97-AF65-F5344CB8AC3E}">
        <p14:creationId xmlns:p14="http://schemas.microsoft.com/office/powerpoint/2010/main" val="665094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 model that is over-fit too closely fits or resembles the sample dataset from which it was built, but will not properly reflect the overall population</a:t>
            </a:r>
          </a:p>
          <a:p>
            <a:r>
              <a:rPr lang="en-US" dirty="0" smtClean="0"/>
              <a:t>Often including too many variables can lead to over-fitting</a:t>
            </a:r>
          </a:p>
          <a:p>
            <a:endParaRPr lang="en-US" dirty="0"/>
          </a:p>
        </p:txBody>
      </p:sp>
      <p:sp>
        <p:nvSpPr>
          <p:cNvPr id="3" name="Title 2"/>
          <p:cNvSpPr>
            <a:spLocks noGrp="1"/>
          </p:cNvSpPr>
          <p:nvPr>
            <p:ph type="title"/>
          </p:nvPr>
        </p:nvSpPr>
        <p:spPr/>
        <p:txBody>
          <a:bodyPr/>
          <a:lstStyle/>
          <a:p>
            <a:r>
              <a:rPr lang="en-US" dirty="0" smtClean="0"/>
              <a:t>Over-Fitting a Model</a:t>
            </a:r>
            <a:endParaRPr lang="en-US" dirty="0"/>
          </a:p>
        </p:txBody>
      </p:sp>
    </p:spTree>
    <p:extLst>
      <p:ext uri="{BB962C8B-B14F-4D97-AF65-F5344CB8AC3E}">
        <p14:creationId xmlns:p14="http://schemas.microsoft.com/office/powerpoint/2010/main" val="727073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286000"/>
            <a:ext cx="7408333" cy="4267200"/>
          </a:xfrm>
        </p:spPr>
        <p:txBody>
          <a:bodyPr>
            <a:normAutofit lnSpcReduction="10000"/>
          </a:bodyPr>
          <a:lstStyle/>
          <a:p>
            <a:r>
              <a:rPr lang="en-US" dirty="0" smtClean="0"/>
              <a:t>Following initial data prep/cleaning</a:t>
            </a:r>
          </a:p>
          <a:p>
            <a:pPr lvl="1"/>
            <a:r>
              <a:rPr lang="en-US" dirty="0" smtClean="0"/>
              <a:t>Compute a random number variable and sort entire dataset by that number</a:t>
            </a:r>
          </a:p>
          <a:p>
            <a:pPr lvl="1"/>
            <a:r>
              <a:rPr lang="en-US" dirty="0" smtClean="0"/>
              <a:t>Break data into 2 groups based on random number, can be 50%-50%, 2/3-1/3, 75%-10%, just be sure you have a reasonable number of cases in your second dataset</a:t>
            </a:r>
          </a:p>
          <a:p>
            <a:r>
              <a:rPr lang="en-US" dirty="0" smtClean="0"/>
              <a:t>Put aside the second/validation dataset and build model using 1</a:t>
            </a:r>
            <a:r>
              <a:rPr lang="en-US" baseline="30000" dirty="0" smtClean="0"/>
              <a:t>st</a:t>
            </a:r>
            <a:r>
              <a:rPr lang="en-US" dirty="0" smtClean="0"/>
              <a:t> dataset.</a:t>
            </a:r>
          </a:p>
          <a:p>
            <a:r>
              <a:rPr lang="en-US" dirty="0" smtClean="0"/>
              <a:t>Generate model using 1</a:t>
            </a:r>
            <a:r>
              <a:rPr lang="en-US" baseline="30000" dirty="0" smtClean="0"/>
              <a:t>st</a:t>
            </a:r>
            <a:r>
              <a:rPr lang="en-US" dirty="0" smtClean="0"/>
              <a:t> dataset and evaluate model performance</a:t>
            </a:r>
          </a:p>
          <a:p>
            <a:r>
              <a:rPr lang="en-US" dirty="0" smtClean="0"/>
              <a:t>Once the model has been developed…</a:t>
            </a:r>
            <a:endParaRPr lang="en-US" dirty="0"/>
          </a:p>
        </p:txBody>
      </p:sp>
      <p:sp>
        <p:nvSpPr>
          <p:cNvPr id="3" name="Title 2"/>
          <p:cNvSpPr>
            <a:spLocks noGrp="1"/>
          </p:cNvSpPr>
          <p:nvPr>
            <p:ph type="title"/>
          </p:nvPr>
        </p:nvSpPr>
        <p:spPr/>
        <p:txBody>
          <a:bodyPr/>
          <a:lstStyle/>
          <a:p>
            <a:r>
              <a:rPr lang="en-US" dirty="0" smtClean="0"/>
              <a:t>Steps to Model Validation</a:t>
            </a:r>
            <a:endParaRPr lang="en-US" dirty="0"/>
          </a:p>
        </p:txBody>
      </p:sp>
    </p:spTree>
    <p:extLst>
      <p:ext uri="{BB962C8B-B14F-4D97-AF65-F5344CB8AC3E}">
        <p14:creationId xmlns:p14="http://schemas.microsoft.com/office/powerpoint/2010/main" val="3172916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457201" y="2438400"/>
                <a:ext cx="8229600" cy="4343400"/>
              </a:xfrm>
            </p:spPr>
            <p:txBody>
              <a:bodyPr>
                <a:normAutofit lnSpcReduction="10000"/>
              </a:bodyPr>
              <a:lstStyle/>
              <a:p>
                <a:r>
                  <a:rPr lang="en-US" dirty="0" smtClean="0"/>
                  <a:t>Use Coefficients from model developed using 1</a:t>
                </a:r>
                <a:r>
                  <a:rPr lang="en-US" baseline="30000" dirty="0" smtClean="0"/>
                  <a:t>st</a:t>
                </a:r>
                <a:r>
                  <a:rPr lang="en-US" dirty="0" smtClean="0"/>
                  <a:t> dataset.</a:t>
                </a:r>
              </a:p>
              <a:p>
                <a:r>
                  <a:rPr lang="en-US" dirty="0" smtClean="0"/>
                  <a:t>In the 2</a:t>
                </a:r>
                <a:r>
                  <a:rPr lang="en-US" baseline="30000" dirty="0" smtClean="0"/>
                  <a:t>nd</a:t>
                </a:r>
                <a:r>
                  <a:rPr lang="en-US" dirty="0" smtClean="0"/>
                  <a:t> dataset, compute the variables used in that model</a:t>
                </a:r>
              </a:p>
              <a:p>
                <a:endParaRPr lang="en-US" sz="1600" dirty="0" smtClean="0"/>
              </a:p>
              <a:p>
                <a:r>
                  <a:rPr lang="en-US" dirty="0" smtClean="0"/>
                  <a:t>Compute the </a:t>
                </a:r>
                <a:r>
                  <a:rPr lang="en-US" dirty="0" err="1" smtClean="0"/>
                  <a:t>logit</a:t>
                </a:r>
                <a:r>
                  <a:rPr lang="en-US" dirty="0" smtClean="0"/>
                  <a:t> </a:t>
                </a:r>
                <a:endParaRPr lang="en-US" b="0" i="1" dirty="0" smtClean="0">
                  <a:latin typeface="Cambria Math" panose="02040503050406030204" pitchFamily="18" charset="0"/>
                </a:endParaRPr>
              </a:p>
              <a:p>
                <a:pPr marL="0" indent="0" algn="ctr">
                  <a:buNone/>
                </a:pPr>
                <a14:m>
                  <m:oMath xmlns:m="http://schemas.openxmlformats.org/officeDocument/2006/math">
                    <m:r>
                      <a:rPr lang="en-US" b="0" i="1" smtClean="0">
                        <a:latin typeface="Cambria Math" panose="02040503050406030204" pitchFamily="18" charset="0"/>
                      </a:rPr>
                      <m:t>𝑙𝑜𝑔𝑖𝑡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𝐵</m:t>
                        </m:r>
                      </m:e>
                      <m:sub>
                        <m:r>
                          <a:rPr lang="en-US" b="0" i="1" smtClean="0">
                            <a:latin typeface="Cambria Math" panose="02040503050406030204" pitchFamily="18" charset="0"/>
                          </a:rPr>
                          <m:t>0</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𝐵</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b="0" i="1" smtClean="0">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𝑋</m:t>
                        </m:r>
                      </m:e>
                      <m:sub>
                        <m:r>
                          <a:rPr lang="en-US" b="0" i="1" smtClean="0">
                            <a:latin typeface="Cambria Math" panose="02040503050406030204" pitchFamily="18" charset="0"/>
                          </a:rPr>
                          <m:t>2</m:t>
                        </m:r>
                      </m:sub>
                    </m:sSub>
                    <m:r>
                      <a:rPr lang="en-US" b="0" i="0" smtClean="0">
                        <a:latin typeface="Cambria Math" panose="02040503050406030204" pitchFamily="18" charset="0"/>
                      </a:rPr>
                      <m:t>+</m:t>
                    </m:r>
                  </m:oMath>
                </a14:m>
                <a:r>
                  <a:rPr lang="en-US" dirty="0" smtClean="0"/>
                  <a:t>…</a:t>
                </a:r>
              </a:p>
              <a:p>
                <a:endParaRPr lang="en-US" sz="1400" dirty="0" smtClean="0"/>
              </a:p>
              <a:p>
                <a:r>
                  <a:rPr lang="en-US" dirty="0" smtClean="0"/>
                  <a:t>Transform the </a:t>
                </a:r>
                <a:r>
                  <a:rPr lang="en-US" dirty="0" err="1" smtClean="0"/>
                  <a:t>Logit</a:t>
                </a:r>
                <a:r>
                  <a:rPr lang="en-US" dirty="0" smtClean="0"/>
                  <a:t> into a Probability Score</a:t>
                </a:r>
              </a:p>
              <a:p>
                <a:pPr marL="0" indent="0" algn="ctr">
                  <a:buNone/>
                </a:pPr>
                <a14:m>
                  <m:oMath xmlns:m="http://schemas.openxmlformats.org/officeDocument/2006/math">
                    <m:r>
                      <a:rPr lang="en-US" b="0" i="1" smtClean="0">
                        <a:latin typeface="Cambria Math" panose="02040503050406030204" pitchFamily="18" charset="0"/>
                      </a:rPr>
                      <m:t>𝑝𝑟𝑜𝑏𝑎𝑏𝑖𝑙𝑖𝑡𝑦</m:t>
                    </m:r>
                    <m:r>
                      <a:rPr lang="en-US" b="0" i="1" smtClean="0">
                        <a:latin typeface="Cambria Math" panose="02040503050406030204" pitchFamily="18" charset="0"/>
                      </a:rPr>
                      <m:t>= </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𝑙𝑜𝑔𝑖𝑡</m:t>
                            </m:r>
                          </m:sup>
                        </m:sSup>
                      </m:num>
                      <m:den>
                        <m:r>
                          <a:rPr lang="en-US" b="0" i="1" smtClean="0">
                            <a:latin typeface="Cambria Math" panose="02040503050406030204" pitchFamily="18" charset="0"/>
                          </a:rPr>
                          <m:t>1 −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𝑙𝑜𝑔𝑖𝑡</m:t>
                            </m:r>
                          </m:sup>
                        </m:sSup>
                      </m:den>
                    </m:f>
                  </m:oMath>
                </a14:m>
                <a:r>
                  <a:rPr lang="en-US" dirty="0" smtClean="0"/>
                  <a:t>	(where </a:t>
                </a:r>
                <a:r>
                  <a:rPr lang="en-US" i="1" dirty="0" smtClean="0"/>
                  <a:t>e</a:t>
                </a:r>
                <a:r>
                  <a:rPr lang="en-US" dirty="0" smtClean="0"/>
                  <a:t> = 2.71828183)</a:t>
                </a:r>
              </a:p>
              <a:p>
                <a:pPr marL="301943" lvl="1" indent="0">
                  <a:buNone/>
                </a:pPr>
                <a:endParaRPr lang="en-US" sz="1100" i="1" dirty="0"/>
              </a:p>
              <a:p>
                <a:pPr lvl="1"/>
                <a:r>
                  <a:rPr lang="en-US" i="1" dirty="0" smtClean="0"/>
                  <a:t>e is a mathematical constant. The above transformation must, by definition, produce a value between 0 and 1.</a:t>
                </a:r>
              </a:p>
              <a:p>
                <a:pPr marL="0" indent="0">
                  <a:buNone/>
                </a:pPr>
                <a:endParaRPr lang="en-US" dirty="0" smtClean="0"/>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457201" y="2438400"/>
                <a:ext cx="8229600" cy="4343400"/>
              </a:xfrm>
              <a:blipFill rotWithShape="0">
                <a:blip r:embed="rId3"/>
                <a:stretch>
                  <a:fillRect l="-1185" t="-2384" r="-889"/>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dirty="0" smtClean="0"/>
              <a:t>Validation</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972627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438400"/>
            <a:ext cx="8229599" cy="4114800"/>
          </a:xfrm>
        </p:spPr>
        <p:txBody>
          <a:bodyPr>
            <a:normAutofit/>
          </a:bodyPr>
          <a:lstStyle/>
          <a:p>
            <a:r>
              <a:rPr lang="en-US" dirty="0" smtClean="0"/>
              <a:t>In SPSS, this is can be done by either:</a:t>
            </a:r>
          </a:p>
          <a:p>
            <a:pPr lvl="1"/>
            <a:r>
              <a:rPr lang="en-US" dirty="0" smtClean="0"/>
              <a:t>1. creating variables for each coefficient </a:t>
            </a:r>
          </a:p>
          <a:p>
            <a:pPr lvl="1"/>
            <a:r>
              <a:rPr lang="en-US" dirty="0" smtClean="0"/>
              <a:t>2. by directly entering the coefficients into the </a:t>
            </a:r>
            <a:r>
              <a:rPr lang="en-US" dirty="0" err="1" smtClean="0"/>
              <a:t>logit</a:t>
            </a:r>
            <a:r>
              <a:rPr lang="en-US" dirty="0" smtClean="0"/>
              <a:t> equation</a:t>
            </a:r>
          </a:p>
          <a:p>
            <a:pPr lvl="2"/>
            <a:r>
              <a:rPr lang="en-US" dirty="0" smtClean="0"/>
              <a:t>This is a bit more cumbersome with categorical variables which have different coefficients for each category. </a:t>
            </a:r>
          </a:p>
          <a:p>
            <a:pPr lvl="1"/>
            <a:r>
              <a:rPr lang="en-US" dirty="0" smtClean="0"/>
              <a:t>Categorical variables can be handled a few different ways</a:t>
            </a:r>
          </a:p>
          <a:p>
            <a:pPr lvl="2"/>
            <a:r>
              <a:rPr lang="en-US" dirty="0" smtClean="0"/>
              <a:t>Compute a coefficient variable based on the category (if education = 12, then </a:t>
            </a:r>
            <a:r>
              <a:rPr lang="en-US" dirty="0" err="1" smtClean="0"/>
              <a:t>ed_coef</a:t>
            </a:r>
            <a:r>
              <a:rPr lang="en-US" dirty="0" smtClean="0"/>
              <a:t> = .112, if education = 16, then </a:t>
            </a:r>
            <a:r>
              <a:rPr lang="en-US" dirty="0" err="1" smtClean="0"/>
              <a:t>ed_coef</a:t>
            </a:r>
            <a:r>
              <a:rPr lang="en-US" dirty="0" smtClean="0"/>
              <a:t> = .345, etc…</a:t>
            </a:r>
          </a:p>
          <a:p>
            <a:pPr lvl="2"/>
            <a:r>
              <a:rPr lang="en-US" dirty="0" smtClean="0"/>
              <a:t>Compute dummy variable (1/0) for each  category, include each coefficient in the equation…</a:t>
            </a:r>
          </a:p>
        </p:txBody>
      </p:sp>
      <p:sp>
        <p:nvSpPr>
          <p:cNvPr id="3" name="Title 2"/>
          <p:cNvSpPr>
            <a:spLocks noGrp="1"/>
          </p:cNvSpPr>
          <p:nvPr>
            <p:ph type="title"/>
          </p:nvPr>
        </p:nvSpPr>
        <p:spPr/>
        <p:txBody>
          <a:bodyPr/>
          <a:lstStyle/>
          <a:p>
            <a:r>
              <a:rPr lang="en-US" dirty="0" smtClean="0"/>
              <a:t>Computing the </a:t>
            </a:r>
            <a:r>
              <a:rPr lang="en-US" dirty="0" err="1" smtClean="0"/>
              <a:t>Logit</a:t>
            </a:r>
            <a:endParaRPr lang="en-US" dirty="0"/>
          </a:p>
        </p:txBody>
      </p:sp>
    </p:spTree>
    <p:extLst>
      <p:ext uri="{BB962C8B-B14F-4D97-AF65-F5344CB8AC3E}">
        <p14:creationId xmlns:p14="http://schemas.microsoft.com/office/powerpoint/2010/main" val="3675966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687763"/>
          </a:xfrm>
        </p:spPr>
        <p:txBody>
          <a:bodyPr>
            <a:normAutofit fontScale="92500" lnSpcReduction="10000"/>
          </a:bodyPr>
          <a:lstStyle/>
          <a:p>
            <a:r>
              <a:rPr lang="en-US" dirty="0" err="1" smtClean="0"/>
              <a:t>Logit</a:t>
            </a:r>
            <a:r>
              <a:rPr lang="en-US" dirty="0" smtClean="0"/>
              <a:t> = Constant(</a:t>
            </a:r>
            <a:r>
              <a:rPr lang="en-US" i="1" dirty="0" smtClean="0"/>
              <a:t>B</a:t>
            </a:r>
            <a:r>
              <a:rPr lang="en-US" i="1" baseline="-25000" dirty="0" smtClean="0"/>
              <a:t>0</a:t>
            </a:r>
            <a:r>
              <a:rPr lang="en-US" dirty="0" smtClean="0"/>
              <a:t>) + (WRR * </a:t>
            </a:r>
            <a:r>
              <a:rPr lang="en-US" dirty="0" err="1" smtClean="0"/>
              <a:t>WRR_Coef</a:t>
            </a:r>
            <a:r>
              <a:rPr lang="en-US" dirty="0" smtClean="0"/>
              <a:t>) + (</a:t>
            </a:r>
            <a:r>
              <a:rPr lang="en-US" dirty="0" err="1" smtClean="0"/>
              <a:t>ED_Cat</a:t>
            </a:r>
            <a:r>
              <a:rPr lang="en-US" dirty="0" smtClean="0"/>
              <a:t> * </a:t>
            </a:r>
            <a:r>
              <a:rPr lang="en-US" dirty="0" err="1" smtClean="0"/>
              <a:t>ED_Coef</a:t>
            </a:r>
            <a:r>
              <a:rPr lang="en-US" dirty="0" smtClean="0"/>
              <a:t>) + etc…</a:t>
            </a:r>
          </a:p>
          <a:p>
            <a:endParaRPr lang="en-US" baseline="-25000" dirty="0"/>
          </a:p>
          <a:p>
            <a:r>
              <a:rPr lang="en-US" dirty="0" smtClean="0"/>
              <a:t>Use Compute for </a:t>
            </a:r>
          </a:p>
          <a:p>
            <a:pPr marL="0" indent="0">
              <a:buNone/>
            </a:pPr>
            <a:r>
              <a:rPr lang="en-US" dirty="0" smtClean="0"/>
              <a:t>continuous variable </a:t>
            </a:r>
          </a:p>
          <a:p>
            <a:pPr marL="0" indent="0">
              <a:buNone/>
            </a:pPr>
            <a:r>
              <a:rPr lang="en-US" dirty="0" smtClean="0"/>
              <a:t>coefficients </a:t>
            </a:r>
          </a:p>
          <a:p>
            <a:r>
              <a:rPr lang="en-US" dirty="0" smtClean="0"/>
              <a:t>Use Recode to </a:t>
            </a:r>
          </a:p>
          <a:p>
            <a:pPr marL="0" indent="0">
              <a:buNone/>
            </a:pPr>
            <a:r>
              <a:rPr lang="en-US" dirty="0" smtClean="0"/>
              <a:t>compute variable for </a:t>
            </a:r>
          </a:p>
          <a:p>
            <a:pPr marL="0" indent="0">
              <a:buNone/>
            </a:pPr>
            <a:r>
              <a:rPr lang="en-US" dirty="0"/>
              <a:t>r</a:t>
            </a:r>
            <a:r>
              <a:rPr lang="en-US" dirty="0" smtClean="0"/>
              <a:t>elative coefficients</a:t>
            </a:r>
          </a:p>
          <a:p>
            <a:pPr marL="0" indent="0">
              <a:buNone/>
            </a:pPr>
            <a:r>
              <a:rPr lang="en-US" dirty="0" smtClean="0"/>
              <a:t>for categorical variables</a:t>
            </a:r>
            <a:endParaRPr lang="en-US" dirty="0"/>
          </a:p>
        </p:txBody>
      </p:sp>
      <p:sp>
        <p:nvSpPr>
          <p:cNvPr id="3" name="Title 2"/>
          <p:cNvSpPr>
            <a:spLocks noGrp="1"/>
          </p:cNvSpPr>
          <p:nvPr>
            <p:ph type="title"/>
          </p:nvPr>
        </p:nvSpPr>
        <p:spPr/>
        <p:txBody>
          <a:bodyPr/>
          <a:lstStyle/>
          <a:p>
            <a:r>
              <a:rPr lang="en-US" dirty="0" smtClean="0"/>
              <a:t>Computing the </a:t>
            </a:r>
            <a:r>
              <a:rPr lang="en-US" dirty="0" err="1" smtClean="0"/>
              <a:t>Logit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00" y="2971800"/>
            <a:ext cx="5041137" cy="3428999"/>
          </a:xfrm>
          <a:prstGeom prst="rect">
            <a:avLst/>
          </a:prstGeom>
        </p:spPr>
      </p:pic>
    </p:spTree>
    <p:extLst>
      <p:ext uri="{BB962C8B-B14F-4D97-AF65-F5344CB8AC3E}">
        <p14:creationId xmlns:p14="http://schemas.microsoft.com/office/powerpoint/2010/main" val="20364667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1" y="2057400"/>
            <a:ext cx="3124199" cy="4068763"/>
          </a:xfrm>
        </p:spPr>
        <p:txBody>
          <a:bodyPr/>
          <a:lstStyle/>
          <a:p>
            <a:r>
              <a:rPr lang="en-US" dirty="0" smtClean="0"/>
              <a:t>Recode a new variable to include appropriate coefficient based on the categorical variable</a:t>
            </a:r>
            <a:endParaRPr lang="en-US" dirty="0"/>
          </a:p>
        </p:txBody>
      </p:sp>
      <p:sp>
        <p:nvSpPr>
          <p:cNvPr id="3" name="Title 2"/>
          <p:cNvSpPr>
            <a:spLocks noGrp="1"/>
          </p:cNvSpPr>
          <p:nvPr>
            <p:ph type="title"/>
          </p:nvPr>
        </p:nvSpPr>
        <p:spPr/>
        <p:txBody>
          <a:bodyPr/>
          <a:lstStyle/>
          <a:p>
            <a:r>
              <a:rPr lang="en-US" dirty="0"/>
              <a:t>Computing the </a:t>
            </a:r>
            <a:r>
              <a:rPr lang="en-US" dirty="0" err="1"/>
              <a:t>Logit</a:t>
            </a:r>
            <a:r>
              <a:rPr lang="en-US" dirty="0"/>
              <a:t> cont.</a:t>
            </a:r>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1591056"/>
            <a:ext cx="5280946" cy="4908168"/>
          </a:xfrm>
          <a:prstGeom prst="rect">
            <a:avLst/>
          </a:prstGeom>
        </p:spPr>
      </p:pic>
    </p:spTree>
    <p:extLst>
      <p:ext uri="{BB962C8B-B14F-4D97-AF65-F5344CB8AC3E}">
        <p14:creationId xmlns:p14="http://schemas.microsoft.com/office/powerpoint/2010/main" val="1642241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Computing the </a:t>
            </a:r>
            <a:r>
              <a:rPr lang="en-US" dirty="0" err="1" smtClean="0"/>
              <a:t>Logit</a:t>
            </a:r>
            <a:r>
              <a:rPr lang="en-US" dirty="0" smtClean="0"/>
              <a:t> cont.</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371600"/>
            <a:ext cx="8229600" cy="4648200"/>
          </a:xfrm>
        </p:spPr>
      </p:pic>
      <p:sp>
        <p:nvSpPr>
          <p:cNvPr id="2" name="TextBox 1"/>
          <p:cNvSpPr txBox="1"/>
          <p:nvPr/>
        </p:nvSpPr>
        <p:spPr>
          <a:xfrm>
            <a:off x="483704" y="6106180"/>
            <a:ext cx="8382000" cy="523220"/>
          </a:xfrm>
          <a:prstGeom prst="rect">
            <a:avLst/>
          </a:prstGeom>
          <a:noFill/>
        </p:spPr>
        <p:txBody>
          <a:bodyPr wrap="square" rtlCol="0">
            <a:spAutoFit/>
          </a:bodyPr>
          <a:lstStyle/>
          <a:p>
            <a:r>
              <a:rPr lang="en-US" sz="1400" dirty="0" smtClean="0"/>
              <a:t>Please note: the constant is the constant from the logistic regression equation </a:t>
            </a:r>
            <a:r>
              <a:rPr lang="en-US" sz="1400" i="1" dirty="0" smtClean="0"/>
              <a:t>(B</a:t>
            </a:r>
            <a:r>
              <a:rPr lang="en-US" sz="1400" i="1" baseline="-25000" dirty="0" smtClean="0"/>
              <a:t>0</a:t>
            </a:r>
            <a:r>
              <a:rPr lang="en-US" sz="1400" i="1" dirty="0" smtClean="0"/>
              <a:t>,)</a:t>
            </a:r>
            <a:r>
              <a:rPr lang="en-US" sz="1400" dirty="0" smtClean="0"/>
              <a:t> which is different than the </a:t>
            </a:r>
            <a:r>
              <a:rPr lang="en-US" sz="1400" dirty="0" err="1" smtClean="0"/>
              <a:t>logit</a:t>
            </a:r>
            <a:r>
              <a:rPr lang="en-US" sz="1400" dirty="0" smtClean="0"/>
              <a:t> transformation. </a:t>
            </a:r>
            <a:endParaRPr lang="en-US" sz="1400" dirty="0"/>
          </a:p>
        </p:txBody>
      </p:sp>
    </p:spTree>
    <p:extLst>
      <p:ext uri="{BB962C8B-B14F-4D97-AF65-F5344CB8AC3E}">
        <p14:creationId xmlns:p14="http://schemas.microsoft.com/office/powerpoint/2010/main" val="3538410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675466"/>
            <a:ext cx="8229599" cy="3801533"/>
          </a:xfrm>
        </p:spPr>
        <p:txBody>
          <a:bodyPr>
            <a:normAutofit/>
          </a:bodyPr>
          <a:lstStyle/>
          <a:p>
            <a:r>
              <a:rPr lang="en-US" dirty="0" smtClean="0"/>
              <a:t>The </a:t>
            </a:r>
            <a:r>
              <a:rPr lang="en-US" dirty="0" err="1" smtClean="0"/>
              <a:t>logit</a:t>
            </a:r>
            <a:r>
              <a:rPr lang="en-US" dirty="0" smtClean="0"/>
              <a:t> is not the Profiling Score, and clearly from the table below, it is not the probability of exhaustion either. </a:t>
            </a:r>
          </a:p>
          <a:p>
            <a:endParaRPr lang="en-US" dirty="0"/>
          </a:p>
          <a:p>
            <a:endParaRPr lang="en-US" dirty="0" smtClean="0"/>
          </a:p>
          <a:p>
            <a:endParaRPr lang="en-US" dirty="0"/>
          </a:p>
          <a:p>
            <a:endParaRPr lang="en-US" dirty="0" smtClean="0"/>
          </a:p>
          <a:p>
            <a:endParaRPr lang="en-US" dirty="0" smtClean="0"/>
          </a:p>
          <a:p>
            <a:r>
              <a:rPr lang="en-US" dirty="0" smtClean="0"/>
              <a:t>To get the Probability Score perform a </a:t>
            </a:r>
            <a:r>
              <a:rPr lang="en-US" dirty="0" err="1" smtClean="0"/>
              <a:t>logit</a:t>
            </a:r>
            <a:r>
              <a:rPr lang="en-US" dirty="0" smtClean="0"/>
              <a:t> transformation</a:t>
            </a:r>
            <a:endParaRPr lang="en-US" dirty="0"/>
          </a:p>
        </p:txBody>
      </p:sp>
      <p:sp>
        <p:nvSpPr>
          <p:cNvPr id="3" name="Title 2"/>
          <p:cNvSpPr>
            <a:spLocks noGrp="1"/>
          </p:cNvSpPr>
          <p:nvPr>
            <p:ph type="title"/>
          </p:nvPr>
        </p:nvSpPr>
        <p:spPr/>
        <p:txBody>
          <a:bodyPr/>
          <a:lstStyle/>
          <a:p>
            <a:r>
              <a:rPr lang="en-US" dirty="0" err="1" smtClean="0"/>
              <a:t>Logit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3733800"/>
            <a:ext cx="6227293" cy="1209801"/>
          </a:xfrm>
          <a:prstGeom prst="rect">
            <a:avLst/>
          </a:prstGeom>
        </p:spPr>
      </p:pic>
    </p:spTree>
    <p:extLst>
      <p:ext uri="{BB962C8B-B14F-4D97-AF65-F5344CB8AC3E}">
        <p14:creationId xmlns:p14="http://schemas.microsoft.com/office/powerpoint/2010/main" val="466553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66800" y="1371600"/>
            <a:ext cx="7010400" cy="5135857"/>
          </a:xfrm>
        </p:spPr>
      </p:pic>
      <p:sp>
        <p:nvSpPr>
          <p:cNvPr id="3" name="Title 2"/>
          <p:cNvSpPr>
            <a:spLocks noGrp="1"/>
          </p:cNvSpPr>
          <p:nvPr>
            <p:ph type="title"/>
          </p:nvPr>
        </p:nvSpPr>
        <p:spPr/>
        <p:txBody>
          <a:bodyPr/>
          <a:lstStyle/>
          <a:p>
            <a:r>
              <a:rPr lang="en-US" dirty="0" smtClean="0"/>
              <a:t>Computing the Probability Score</a:t>
            </a:r>
            <a:endParaRPr lang="en-US" dirty="0"/>
          </a:p>
        </p:txBody>
      </p:sp>
    </p:spTree>
    <p:extLst>
      <p:ext uri="{BB962C8B-B14F-4D97-AF65-F5344CB8AC3E}">
        <p14:creationId xmlns:p14="http://schemas.microsoft.com/office/powerpoint/2010/main" val="21395617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Probability Scores (called </a:t>
            </a:r>
            <a:r>
              <a:rPr lang="en-US" dirty="0" err="1" smtClean="0"/>
              <a:t>pscores</a:t>
            </a:r>
            <a:r>
              <a:rPr lang="en-US" dirty="0" smtClean="0"/>
              <a:t> in table below) will range between 0 and 1 and represent the estimated percentage likelihood that a claimant will exhaust</a:t>
            </a:r>
          </a:p>
          <a:p>
            <a:endParaRPr lang="en-US" dirty="0"/>
          </a:p>
        </p:txBody>
      </p:sp>
      <p:sp>
        <p:nvSpPr>
          <p:cNvPr id="3" name="Title 2"/>
          <p:cNvSpPr>
            <a:spLocks noGrp="1"/>
          </p:cNvSpPr>
          <p:nvPr>
            <p:ph type="title"/>
          </p:nvPr>
        </p:nvSpPr>
        <p:spPr/>
        <p:txBody>
          <a:bodyPr/>
          <a:lstStyle/>
          <a:p>
            <a:r>
              <a:rPr lang="en-US" dirty="0" smtClean="0"/>
              <a:t>Probability Scores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943" y="4400815"/>
            <a:ext cx="7068113" cy="1390449"/>
          </a:xfrm>
          <a:prstGeom prst="rect">
            <a:avLst/>
          </a:prstGeom>
        </p:spPr>
      </p:pic>
    </p:spTree>
    <p:extLst>
      <p:ext uri="{BB962C8B-B14F-4D97-AF65-F5344CB8AC3E}">
        <p14:creationId xmlns:p14="http://schemas.microsoft.com/office/powerpoint/2010/main" val="10317127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438400"/>
            <a:ext cx="7408333" cy="3687763"/>
          </a:xfrm>
        </p:spPr>
        <p:txBody>
          <a:bodyPr/>
          <a:lstStyle/>
          <a:p>
            <a:r>
              <a:rPr lang="en-US" dirty="0" smtClean="0"/>
              <a:t>Produce </a:t>
            </a:r>
            <a:r>
              <a:rPr lang="en-US" dirty="0" err="1" smtClean="0"/>
              <a:t>decile</a:t>
            </a:r>
            <a:r>
              <a:rPr lang="en-US" dirty="0" smtClean="0"/>
              <a:t> table based on validation dataset probability scores and look for inconsistencies compared to the </a:t>
            </a:r>
            <a:r>
              <a:rPr lang="en-US" dirty="0" err="1" smtClean="0"/>
              <a:t>decile</a:t>
            </a:r>
            <a:r>
              <a:rPr lang="en-US" dirty="0" smtClean="0"/>
              <a:t> table from the first dataset set and look for similar performance across the range of scores</a:t>
            </a:r>
          </a:p>
          <a:p>
            <a:endParaRPr lang="en-US" dirty="0"/>
          </a:p>
        </p:txBody>
      </p:sp>
      <p:sp>
        <p:nvSpPr>
          <p:cNvPr id="3" name="Title 2"/>
          <p:cNvSpPr>
            <a:spLocks noGrp="1"/>
          </p:cNvSpPr>
          <p:nvPr>
            <p:ph type="title"/>
          </p:nvPr>
        </p:nvSpPr>
        <p:spPr/>
        <p:txBody>
          <a:bodyPr/>
          <a:lstStyle/>
          <a:p>
            <a:r>
              <a:rPr lang="en-US" dirty="0" smtClean="0"/>
              <a:t>Perform </a:t>
            </a:r>
            <a:r>
              <a:rPr lang="en-US" dirty="0" err="1" smtClean="0"/>
              <a:t>Decile</a:t>
            </a:r>
            <a:r>
              <a:rPr lang="en-US" dirty="0" smtClean="0"/>
              <a:t> Analysis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9" y="4260240"/>
            <a:ext cx="9002381" cy="2064360"/>
          </a:xfrm>
          <a:prstGeom prst="rect">
            <a:avLst/>
          </a:prstGeom>
        </p:spPr>
      </p:pic>
    </p:spTree>
    <p:extLst>
      <p:ext uri="{BB962C8B-B14F-4D97-AF65-F5344CB8AC3E}">
        <p14:creationId xmlns:p14="http://schemas.microsoft.com/office/powerpoint/2010/main" val="2113700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514600"/>
            <a:ext cx="7408333" cy="3611563"/>
          </a:xfrm>
        </p:spPr>
        <p:txBody>
          <a:bodyPr/>
          <a:lstStyle/>
          <a:p>
            <a:r>
              <a:rPr lang="en-US" dirty="0" smtClean="0"/>
              <a:t>The techniques covered in this session can be used to:</a:t>
            </a:r>
          </a:p>
          <a:p>
            <a:pPr lvl="1"/>
            <a:r>
              <a:rPr lang="en-US" dirty="0" smtClean="0"/>
              <a:t>Develop a new profiling model</a:t>
            </a:r>
          </a:p>
          <a:p>
            <a:pPr lvl="1"/>
            <a:r>
              <a:rPr lang="en-US" dirty="0" smtClean="0"/>
              <a:t>Test current model for ongoing QA</a:t>
            </a:r>
          </a:p>
          <a:p>
            <a:pPr lvl="1"/>
            <a:r>
              <a:rPr lang="en-US" dirty="0" smtClean="0"/>
              <a:t>Compare prospective models to current model</a:t>
            </a:r>
          </a:p>
          <a:p>
            <a:pPr lvl="1"/>
            <a:r>
              <a:rPr lang="en-US" dirty="0" smtClean="0"/>
              <a:t>Identify improvements in targeting to present to staff and help encourage continued review and on going maintenance of profiling model</a:t>
            </a:r>
          </a:p>
          <a:p>
            <a:pPr lvl="1"/>
            <a:r>
              <a:rPr lang="en-US" dirty="0" smtClean="0"/>
              <a:t>Identify key information to share with front line staff to better prepare for referred claimant population</a:t>
            </a:r>
          </a:p>
        </p:txBody>
      </p:sp>
      <p:sp>
        <p:nvSpPr>
          <p:cNvPr id="3" name="Title 2"/>
          <p:cNvSpPr>
            <a:spLocks noGrp="1"/>
          </p:cNvSpPr>
          <p:nvPr>
            <p:ph type="title"/>
          </p:nvPr>
        </p:nvSpPr>
        <p:spPr/>
        <p:txBody>
          <a:bodyPr/>
          <a:lstStyle/>
          <a:p>
            <a:r>
              <a:rPr lang="en-US" dirty="0" smtClean="0"/>
              <a:t>Evaluation and Validation</a:t>
            </a:r>
            <a:endParaRPr lang="en-US" dirty="0"/>
          </a:p>
        </p:txBody>
      </p:sp>
    </p:spTree>
    <p:extLst>
      <p:ext uri="{BB962C8B-B14F-4D97-AF65-F5344CB8AC3E}">
        <p14:creationId xmlns:p14="http://schemas.microsoft.com/office/powerpoint/2010/main" val="33446801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13782</TotalTime>
  <Words>1929</Words>
  <Application>Microsoft Office PowerPoint</Application>
  <PresentationFormat>On-screen Show (4:3)</PresentationFormat>
  <Paragraphs>350</Paragraphs>
  <Slides>41</Slides>
  <Notes>26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41</vt:i4>
      </vt:variant>
    </vt:vector>
  </HeadingPairs>
  <TitlesOfParts>
    <vt:vector size="51" baseType="lpstr">
      <vt:lpstr>Arial</vt:lpstr>
      <vt:lpstr>Arial Bold</vt:lpstr>
      <vt:lpstr>Arial Unicode MS</vt:lpstr>
      <vt:lpstr>Calibri</vt:lpstr>
      <vt:lpstr>Cambria Math</vt:lpstr>
      <vt:lpstr>Candara</vt:lpstr>
      <vt:lpstr>Symbol</vt:lpstr>
      <vt:lpstr>Symbol MT</vt:lpstr>
      <vt:lpstr>Wingdings</vt:lpstr>
      <vt:lpstr>Waveform</vt:lpstr>
      <vt:lpstr>Model Evaluation and Validation</vt:lpstr>
      <vt:lpstr>What makes a good model?</vt:lpstr>
      <vt:lpstr>Model Fit</vt:lpstr>
      <vt:lpstr>Assessing Model Fit</vt:lpstr>
      <vt:lpstr>Hosmer-Lemeshow Statistic</vt:lpstr>
      <vt:lpstr>Hosmer-Lemeshow Statistic</vt:lpstr>
      <vt:lpstr>PowerPoint Presentation</vt:lpstr>
      <vt:lpstr>Issues with the Hosmer-Lemeshow</vt:lpstr>
      <vt:lpstr>Additional Review Measures</vt:lpstr>
      <vt:lpstr>Predicted Versus Actual</vt:lpstr>
      <vt:lpstr>Indices of Test Performance Including Sensitivity and Specificity</vt:lpstr>
      <vt:lpstr>Likelihood Ratios</vt:lpstr>
      <vt:lpstr>Using ROC Curves for Analyzing Model Performance</vt:lpstr>
      <vt:lpstr>Sample ROC Curve in SPSS – Based on the Categorized Tenure Variable from Utah Model Specs</vt:lpstr>
      <vt:lpstr>Sample ROC Curve in SPSS – Based on Existing Utah Model Specs</vt:lpstr>
      <vt:lpstr>Preparing an ROC Curve in SPSS</vt:lpstr>
      <vt:lpstr>Assessing Model Performance using Decile Analysis</vt:lpstr>
      <vt:lpstr>Example of Decile Analysis</vt:lpstr>
      <vt:lpstr>Alternative Calculation for Decile Analysis in SPSS</vt:lpstr>
      <vt:lpstr>Compare Predicted Probability of Exhaustion to Actual Probability of Exhaustion by Decile</vt:lpstr>
      <vt:lpstr>Assessing Model Performance within Targeted Population</vt:lpstr>
      <vt:lpstr>Decile Analysis cont.</vt:lpstr>
      <vt:lpstr>Decile Analysis – Interpretation</vt:lpstr>
      <vt:lpstr>Additional Analysis using Deciles</vt:lpstr>
      <vt:lpstr>Top 3 Groups by Education</vt:lpstr>
      <vt:lpstr>NAICS</vt:lpstr>
      <vt:lpstr>Potential Duration</vt:lpstr>
      <vt:lpstr>Model Validation</vt:lpstr>
      <vt:lpstr>Validation Requirements</vt:lpstr>
      <vt:lpstr>Over-Fitting a Model</vt:lpstr>
      <vt:lpstr>Steps to Model Validation</vt:lpstr>
      <vt:lpstr>Validation</vt:lpstr>
      <vt:lpstr>Computing the Logit</vt:lpstr>
      <vt:lpstr>Computing the Logit</vt:lpstr>
      <vt:lpstr>Computing the Logit cont.</vt:lpstr>
      <vt:lpstr>Computing the Logit cont.</vt:lpstr>
      <vt:lpstr>Logit</vt:lpstr>
      <vt:lpstr>Computing the Probability Score</vt:lpstr>
      <vt:lpstr>Probability Scores</vt:lpstr>
      <vt:lpstr>Perform Decile Analysis</vt:lpstr>
      <vt:lpstr>Evaluation and Validation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 1: Data Collection and Variable Identification</dc:title>
  <dc:creator>KS</dc:creator>
  <cp:lastModifiedBy>Stapleton, Kevin - ETA</cp:lastModifiedBy>
  <cp:revision>144</cp:revision>
  <cp:lastPrinted>2016-04-12T19:48:35Z</cp:lastPrinted>
  <dcterms:created xsi:type="dcterms:W3CDTF">2015-09-01T21:45:05Z</dcterms:created>
  <dcterms:modified xsi:type="dcterms:W3CDTF">2019-10-09T12:20:41Z</dcterms:modified>
</cp:coreProperties>
</file>