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9" r:id="rId2"/>
    <p:sldId id="260" r:id="rId3"/>
    <p:sldId id="274" r:id="rId4"/>
    <p:sldId id="275" r:id="rId5"/>
    <p:sldId id="262" r:id="rId6"/>
    <p:sldId id="264" r:id="rId7"/>
    <p:sldId id="284" r:id="rId8"/>
    <p:sldId id="265" r:id="rId9"/>
    <p:sldId id="267" r:id="rId10"/>
    <p:sldId id="269" r:id="rId11"/>
    <p:sldId id="271" r:id="rId12"/>
    <p:sldId id="277" r:id="rId13"/>
    <p:sldId id="273" r:id="rId14"/>
    <p:sldId id="276" r:id="rId15"/>
    <p:sldId id="268" r:id="rId16"/>
    <p:sldId id="279" r:id="rId17"/>
    <p:sldId id="283" r:id="rId18"/>
    <p:sldId id="272" r:id="rId19"/>
    <p:sldId id="278" r:id="rId20"/>
    <p:sldId id="280" r:id="rId21"/>
    <p:sldId id="281" r:id="rId22"/>
    <p:sldId id="282" r:id="rId23"/>
  </p:sldIdLst>
  <p:sldSz cx="9144000" cy="6858000" type="screen4x3"/>
  <p:notesSz cx="7010400" cy="92964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700" autoAdjust="0"/>
  </p:normalViewPr>
  <p:slideViewPr>
    <p:cSldViewPr>
      <p:cViewPr varScale="1">
        <p:scale>
          <a:sx n="89" d="100"/>
          <a:sy n="89" d="100"/>
        </p:scale>
        <p:origin x="224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2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200"/>
            </a:lvl1pPr>
          </a:lstStyle>
          <a:p>
            <a:fld id="{66B31CB6-718A-4BF4-B24B-D2785716E138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6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200"/>
            </a:lvl1pPr>
          </a:lstStyle>
          <a:p>
            <a:fld id="{8D29728B-B07C-4F25-914A-5409F36E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988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598" cy="465137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86" y="0"/>
            <a:ext cx="3038807" cy="465137"/>
          </a:xfrm>
          <a:prstGeom prst="rect">
            <a:avLst/>
          </a:prstGeom>
        </p:spPr>
        <p:txBody>
          <a:bodyPr vert="horz" lIns="92089" tIns="46045" rIns="92089" bIns="46045" rtlCol="0"/>
          <a:lstStyle>
            <a:lvl1pPr algn="r">
              <a:defRPr sz="1200"/>
            </a:lvl1pPr>
          </a:lstStyle>
          <a:p>
            <a:fld id="{3007B1F7-793E-4D39-9268-1E8E528CE8F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3638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89" tIns="46045" rIns="92089" bIns="4604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798" y="4473774"/>
            <a:ext cx="5608804" cy="3659784"/>
          </a:xfrm>
          <a:prstGeom prst="rect">
            <a:avLst/>
          </a:prstGeom>
        </p:spPr>
        <p:txBody>
          <a:bodyPr vert="horz" lIns="92089" tIns="46045" rIns="92089" bIns="4604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1263"/>
            <a:ext cx="3037598" cy="465137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86" y="8831263"/>
            <a:ext cx="3038807" cy="465137"/>
          </a:xfrm>
          <a:prstGeom prst="rect">
            <a:avLst/>
          </a:prstGeom>
        </p:spPr>
        <p:txBody>
          <a:bodyPr vert="horz" lIns="92089" tIns="46045" rIns="92089" bIns="46045" rtlCol="0" anchor="b"/>
          <a:lstStyle>
            <a:lvl1pPr algn="r">
              <a:defRPr sz="1200"/>
            </a:lvl1pPr>
          </a:lstStyle>
          <a:p>
            <a:fld id="{8259EE39-689C-41D4-B211-8D695CFD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186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Recession – recovery – growth</a:t>
            </a:r>
            <a:r>
              <a:rPr lang="en-US" baseline="0" dirty="0" smtClean="0"/>
              <a:t> – etc…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(changing industries and occupational opportunities such as changes in the oil and gas industries impacting SD/ND/WY/etc.)</a:t>
            </a:r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(changes in education level, changes due to industry and staffing shifts, etc.)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41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68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err="1" smtClean="0"/>
              <a:t>decile</a:t>
            </a:r>
            <a:r>
              <a:rPr lang="en-US" baseline="0" dirty="0" smtClean="0"/>
              <a:t> tables like we’ve used previously.</a:t>
            </a:r>
          </a:p>
          <a:p>
            <a:endParaRPr lang="en-US" baseline="0" dirty="0" smtClean="0"/>
          </a:p>
          <a:p>
            <a:r>
              <a:rPr lang="en-US" dirty="0" smtClean="0"/>
              <a:t>I’ve got the initial</a:t>
            </a:r>
            <a:r>
              <a:rPr lang="en-US" baseline="0" dirty="0" smtClean="0"/>
              <a:t> one built on data from 2008 and 2009 data up top</a:t>
            </a:r>
          </a:p>
          <a:p>
            <a:endParaRPr lang="en-US" baseline="0" dirty="0" smtClean="0"/>
          </a:p>
          <a:p>
            <a:r>
              <a:rPr lang="en-US" baseline="0" dirty="0" smtClean="0"/>
              <a:t>Below I’ve used the model coefficients from the 08/09 model  to compute profiling scores for the claims from 2011.</a:t>
            </a:r>
          </a:p>
          <a:p>
            <a:endParaRPr lang="en-US" baseline="0" dirty="0" smtClean="0"/>
          </a:p>
          <a:p>
            <a:r>
              <a:rPr lang="en-US" baseline="0" dirty="0" smtClean="0"/>
              <a:t>You can do the analysis using this chart, but for the purposes of this presentation we’re going to look at the same information in a few graphics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28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Same here with slightly better</a:t>
            </a:r>
            <a:r>
              <a:rPr lang="en-US" baseline="0" dirty="0" smtClean="0"/>
              <a:t> spread in the middle ranges.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2008 and 2009 are the years which my mock model was built off of using the state’s variable specifications so this shows it’s a good model spec and </a:t>
            </a:r>
            <a:r>
              <a:rPr lang="en-US" baseline="0" dirty="0" err="1" smtClean="0"/>
              <a:t>itperforms</a:t>
            </a:r>
            <a:r>
              <a:rPr lang="en-US" baseline="0" dirty="0" smtClean="0"/>
              <a:t> well across the spectrum and performs extremely well in the </a:t>
            </a:r>
            <a:r>
              <a:rPr lang="en-US" baseline="0" dirty="0" err="1" smtClean="0"/>
              <a:t>deciles</a:t>
            </a:r>
            <a:r>
              <a:rPr lang="en-US" baseline="0" dirty="0" smtClean="0"/>
              <a:t> corresponding to higher probability scores.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661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Finally, the last year we have, the model still does a good job identifying the top 2 </a:t>
            </a:r>
            <a:r>
              <a:rPr lang="en-US" dirty="0" err="1" smtClean="0"/>
              <a:t>deciles</a:t>
            </a:r>
            <a:r>
              <a:rPr lang="en-US" dirty="0" smtClean="0"/>
              <a:t>, although the </a:t>
            </a:r>
            <a:r>
              <a:rPr lang="en-US" dirty="0" err="1" smtClean="0"/>
              <a:t>decile</a:t>
            </a:r>
            <a:r>
              <a:rPr lang="en-US" dirty="0" smtClean="0"/>
              <a:t> # 8 is dropping off while </a:t>
            </a:r>
            <a:r>
              <a:rPr lang="en-US" dirty="0" err="1" smtClean="0"/>
              <a:t>decile</a:t>
            </a:r>
            <a:r>
              <a:rPr lang="en-US" dirty="0" smtClean="0"/>
              <a:t> 7 is nearly</a:t>
            </a:r>
            <a:r>
              <a:rPr lang="en-US" baseline="0" dirty="0" smtClean="0"/>
              <a:t> the population average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148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Looking at the circled areas we see the separation</a:t>
            </a:r>
            <a:r>
              <a:rPr lang="en-US" baseline="0" dirty="0" smtClean="0"/>
              <a:t> is no longer as well defined between the lower </a:t>
            </a:r>
            <a:r>
              <a:rPr lang="en-US" baseline="0" dirty="0" err="1" smtClean="0"/>
              <a:t>deciles</a:t>
            </a:r>
            <a:r>
              <a:rPr lang="en-US" baseline="0" dirty="0" smtClean="0"/>
              <a:t> so the overall model performance is already dropping off.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627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Variation around the population mean gives a slightly better</a:t>
            </a:r>
            <a:r>
              <a:rPr lang="en-US" baseline="0" dirty="0" smtClean="0"/>
              <a:t> view of the changes in model performance over time.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2008 and 2009 – very good variation and constant growth between </a:t>
            </a:r>
            <a:r>
              <a:rPr lang="en-US" baseline="0" dirty="0" err="1" smtClean="0"/>
              <a:t>deciles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36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2011, variation from one </a:t>
            </a:r>
            <a:r>
              <a:rPr lang="en-US" dirty="0" err="1" smtClean="0"/>
              <a:t>decile</a:t>
            </a:r>
            <a:r>
              <a:rPr lang="en-US" dirty="0" smtClean="0"/>
              <a:t> to the next is severely</a:t>
            </a:r>
            <a:r>
              <a:rPr lang="en-US" baseline="0" dirty="0" smtClean="0"/>
              <a:t> impacted.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Top 2 </a:t>
            </a:r>
            <a:r>
              <a:rPr lang="en-US" baseline="0" dirty="0" err="1" smtClean="0"/>
              <a:t>deciles</a:t>
            </a:r>
            <a:r>
              <a:rPr lang="en-US" baseline="0" dirty="0" smtClean="0"/>
              <a:t> still performing well although the performance will only continue to diminish.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Also RESEA is looking to serve the top 30% of profiling scores and we’re quickly getting into a range where many of that 30% will be identified by not much more accuracy than by random chance.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806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dirty="0" smtClean="0"/>
              <a:t>Percent is</a:t>
            </a:r>
            <a:r>
              <a:rPr lang="en-US" baseline="0" dirty="0" smtClean="0"/>
              <a:t> the percent of claimants with each number of weeks of potential duration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710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This is likely in part due in part to decreasing overall survival rates and lower average durations due to economic improvement (less  people getting to higher durations overall)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 also indicates a fairly significant shift in the targeted population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Either way, this indicates model updates are important to maintain optimal model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717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8712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dirty="0"/>
              <a:t>Model upkeep is not necessarily constant but should be an ongoing process </a:t>
            </a:r>
          </a:p>
          <a:p>
            <a:endParaRPr lang="en-US" dirty="0" smtClean="0"/>
          </a:p>
          <a:p>
            <a:r>
              <a:rPr lang="en-US" dirty="0" smtClean="0"/>
              <a:t>Feedback and communication with Employment Services offices very</a:t>
            </a:r>
            <a:r>
              <a:rPr lang="en-US" baseline="0" dirty="0" smtClean="0"/>
              <a:t> important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Find out if referred claimants match services being provided – do staff feel they are able to help the claimants being referred?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Could survey claimants about their experience with RESEA referral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6081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57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are the ideal update time frames which may not always</a:t>
            </a:r>
            <a:r>
              <a:rPr lang="en-US" baseline="0" dirty="0" smtClean="0"/>
              <a:t> work in every state,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0664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Having a defined update process requires and insures</a:t>
            </a:r>
            <a:r>
              <a:rPr lang="en-US" baseline="0" dirty="0" smtClean="0"/>
              <a:t> buy-in from all involved parties, particularly programmers which in many states are difficult to schedule. Programmers often needed to retrieve data to build models, necessary for updating models particularly when implementing a completely new model.</a:t>
            </a:r>
          </a:p>
          <a:p>
            <a:endParaRPr lang="en-US" baseline="0" dirty="0" smtClean="0"/>
          </a:p>
          <a:p>
            <a:r>
              <a:rPr lang="en-US" dirty="0" smtClean="0"/>
              <a:t>Programmer time is often</a:t>
            </a:r>
            <a:r>
              <a:rPr lang="en-US" baseline="0" dirty="0" smtClean="0"/>
              <a:t> one of the major hurdles I hear about during model updating process</a:t>
            </a:r>
          </a:p>
          <a:p>
            <a:r>
              <a:rPr lang="en-US" baseline="0" dirty="0" smtClean="0"/>
              <a:t>For data extraction and programming model updates and coefficient revisions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Scheduling via an integrated process would help alleviate many of these issues by including a standard set of expectations and schedules for all parties.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8271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6068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Create variables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553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08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7758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9EE39-689C-41D4-B211-8D695CFD325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756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7C6D-4781-4123-BB8D-44D048D100F7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F1DDA-6A37-4F68-8363-FFD326AD6D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7C6D-4781-4123-BB8D-44D048D100F7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F1DDA-6A37-4F68-8363-FFD326AD6D3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7C6D-4781-4123-BB8D-44D048D100F7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F1DDA-6A37-4F68-8363-FFD326AD6D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7C6D-4781-4123-BB8D-44D048D100F7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F1DDA-6A37-4F68-8363-FFD326AD6D3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7C6D-4781-4123-BB8D-44D048D100F7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F1DDA-6A37-4F68-8363-FFD326AD6D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7C6D-4781-4123-BB8D-44D048D100F7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F1DDA-6A37-4F68-8363-FFD326AD6D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7C6D-4781-4123-BB8D-44D048D100F7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F1DDA-6A37-4F68-8363-FFD326AD6D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7C6D-4781-4123-BB8D-44D048D100F7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F1DDA-6A37-4F68-8363-FFD326AD6D3C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7C6D-4781-4123-BB8D-44D048D100F7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F1DDA-6A37-4F68-8363-FFD326AD6D3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7C6D-4781-4123-BB8D-44D048D100F7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F1DDA-6A37-4F68-8363-FFD326AD6D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7C6D-4781-4123-BB8D-44D048D100F7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F1DDA-6A37-4F68-8363-FFD326AD6D3C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73F7C6D-4781-4123-BB8D-44D048D100F7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52F1DDA-6A37-4F68-8363-FFD326AD6D3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Continuing Model Maintenance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Maintaining Model Operation and Efficiency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8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514600"/>
            <a:ext cx="7408333" cy="3886200"/>
          </a:xfrm>
        </p:spPr>
        <p:txBody>
          <a:bodyPr>
            <a:normAutofit/>
          </a:bodyPr>
          <a:lstStyle/>
          <a:p>
            <a:r>
              <a:rPr lang="en-US" dirty="0" smtClean="0"/>
              <a:t>Changes in economic conditions</a:t>
            </a:r>
          </a:p>
          <a:p>
            <a:r>
              <a:rPr lang="en-US" dirty="0" smtClean="0"/>
              <a:t>Changing state economy </a:t>
            </a:r>
          </a:p>
          <a:p>
            <a:r>
              <a:rPr lang="en-US" dirty="0" smtClean="0"/>
              <a:t>Changes in state population </a:t>
            </a:r>
          </a:p>
          <a:p>
            <a:r>
              <a:rPr lang="en-US" dirty="0" smtClean="0"/>
              <a:t>Changing administrative priorities regarding the targeted population</a:t>
            </a:r>
          </a:p>
          <a:p>
            <a:r>
              <a:rPr lang="en-US" dirty="0" smtClean="0"/>
              <a:t>Changes in job center capabilities to serve particular types of claimants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importance of Ongoing Maintenance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469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438400"/>
            <a:ext cx="7408333" cy="41910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Decile</a:t>
            </a:r>
            <a:r>
              <a:rPr lang="en-US" dirty="0" smtClean="0"/>
              <a:t> analysis: Simple assessment technique </a:t>
            </a:r>
          </a:p>
          <a:p>
            <a:pPr lvl="1"/>
            <a:r>
              <a:rPr lang="en-US" dirty="0" smtClean="0"/>
              <a:t>Indicates model performance across the spectrum of scores</a:t>
            </a:r>
          </a:p>
          <a:p>
            <a:pPr lvl="1"/>
            <a:r>
              <a:rPr lang="en-US" dirty="0" smtClean="0"/>
              <a:t>AND mode importantly</a:t>
            </a:r>
          </a:p>
          <a:p>
            <a:pPr lvl="1"/>
            <a:r>
              <a:rPr lang="en-US" dirty="0" smtClean="0"/>
              <a:t>Indicates model performance for the targeted population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Using stats software, produce a standard </a:t>
            </a:r>
            <a:r>
              <a:rPr lang="en-US" dirty="0" err="1" smtClean="0"/>
              <a:t>decile</a:t>
            </a:r>
            <a:r>
              <a:rPr lang="en-US" dirty="0" smtClean="0"/>
              <a:t> table (crosstabs in SPSS) using the actual profiling scores from more recent claims (based on completed benefit year end dates)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Assessing Model Performance Over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074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88" y="1580170"/>
            <a:ext cx="8873112" cy="215363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SPSS Crosstab – ‘08/’09 versus ‘11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88" y="3733800"/>
            <a:ext cx="8873112" cy="22158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8600" y="60198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Be sure to not get caught up in changes in the overall exhaustion rate. A 10% drop in the population exhaustion rate will likely correspond to a similar drop in rates across the </a:t>
            </a:r>
            <a:r>
              <a:rPr lang="en-US" sz="1600" dirty="0" err="1" smtClean="0">
                <a:solidFill>
                  <a:schemeClr val="accent2">
                    <a:lumMod val="50000"/>
                  </a:schemeClr>
                </a:solidFill>
              </a:rPr>
              <a:t>decile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 table.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82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65090"/>
            <a:ext cx="6705600" cy="60617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5325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65090"/>
            <a:ext cx="6705600" cy="60617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595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65090"/>
            <a:ext cx="6705600" cy="60617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Oval 2"/>
          <p:cNvSpPr/>
          <p:nvPr/>
        </p:nvSpPr>
        <p:spPr>
          <a:xfrm>
            <a:off x="2438400" y="3657600"/>
            <a:ext cx="1295400" cy="762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657600" y="3352800"/>
            <a:ext cx="1905000" cy="6858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405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57200"/>
            <a:ext cx="6705600" cy="609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5260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57200"/>
            <a:ext cx="6705600" cy="609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0120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703" y="600517"/>
            <a:ext cx="6167297" cy="5824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6491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703" y="600517"/>
            <a:ext cx="6167297" cy="5824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4419600" y="1524000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Our model is further focusing the targeted population on shorter term duration claimants already.</a:t>
            </a:r>
            <a:endParaRPr lang="en-US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96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514600"/>
            <a:ext cx="7408333" cy="3886200"/>
          </a:xfrm>
        </p:spPr>
        <p:txBody>
          <a:bodyPr/>
          <a:lstStyle/>
          <a:p>
            <a:r>
              <a:rPr lang="en-US" dirty="0" smtClean="0"/>
              <a:t>Model is built using completed benefit year data</a:t>
            </a:r>
          </a:p>
          <a:p>
            <a:pPr lvl="1"/>
            <a:r>
              <a:rPr lang="en-US" dirty="0" smtClean="0"/>
              <a:t>1/1/2008 to 12/31/2009 filing dates in UT model example correspond to data that would be pulled no earlier than </a:t>
            </a:r>
            <a:r>
              <a:rPr lang="en-US" b="1" dirty="0" smtClean="0"/>
              <a:t>1/1/2011</a:t>
            </a:r>
          </a:p>
          <a:p>
            <a:pPr lvl="1"/>
            <a:endParaRPr lang="en-US" b="1" dirty="0" smtClean="0"/>
          </a:p>
          <a:p>
            <a:r>
              <a:rPr lang="en-US" dirty="0" smtClean="0"/>
              <a:t>Model performance can deteriorate quickly, hence the 2 to 4 year coefficient update recommendations</a:t>
            </a:r>
          </a:p>
          <a:p>
            <a:pPr lvl="1"/>
            <a:r>
              <a:rPr lang="en-US" dirty="0" smtClean="0"/>
              <a:t>Particularly true during changing economic periods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to Keep in Mind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30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2362200"/>
            <a:ext cx="8153400" cy="4191000"/>
          </a:xfrm>
        </p:spPr>
        <p:txBody>
          <a:bodyPr>
            <a:normAutofit/>
          </a:bodyPr>
          <a:lstStyle/>
          <a:p>
            <a:r>
              <a:rPr lang="en-US" dirty="0" smtClean="0"/>
              <a:t>Feedback Loops</a:t>
            </a:r>
          </a:p>
          <a:p>
            <a:r>
              <a:rPr lang="en-US" dirty="0" smtClean="0"/>
              <a:t>Ongoing process of communication and follow up to review program outcomes</a:t>
            </a:r>
          </a:p>
          <a:p>
            <a:pPr lvl="1"/>
            <a:r>
              <a:rPr lang="en-US" b="1" dirty="0" smtClean="0"/>
              <a:t>Communication with Front Line Staff</a:t>
            </a:r>
          </a:p>
          <a:p>
            <a:pPr lvl="1"/>
            <a:r>
              <a:rPr lang="en-US" dirty="0" smtClean="0"/>
              <a:t>Feedback from referred claimants</a:t>
            </a:r>
          </a:p>
          <a:p>
            <a:pPr lvl="1"/>
            <a:r>
              <a:rPr lang="en-US" dirty="0" smtClean="0"/>
              <a:t>Claims data analysis </a:t>
            </a:r>
          </a:p>
          <a:p>
            <a:pPr lvl="2"/>
            <a:r>
              <a:rPr lang="en-US" dirty="0" smtClean="0"/>
              <a:t>Descriptive tables to analyze characteristics and claim experience of referred claimants</a:t>
            </a:r>
          </a:p>
          <a:p>
            <a:pPr lvl="1"/>
            <a:r>
              <a:rPr lang="en-US" dirty="0" smtClean="0"/>
              <a:t>Analysis of 9048 and 9049 reports</a:t>
            </a:r>
          </a:p>
          <a:p>
            <a:r>
              <a:rPr lang="en-US" b="1" dirty="0" smtClean="0"/>
              <a:t>Be sure to use this feedback when building new models!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Assessing Model Performance </a:t>
            </a:r>
            <a:br>
              <a:rPr lang="en-US" dirty="0" smtClean="0"/>
            </a:br>
            <a:r>
              <a:rPr lang="en-US" dirty="0" smtClean="0"/>
              <a:t>Over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720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362200"/>
            <a:ext cx="8229599" cy="4191000"/>
          </a:xfrm>
        </p:spPr>
        <p:txBody>
          <a:bodyPr>
            <a:normAutofit/>
          </a:bodyPr>
          <a:lstStyle/>
          <a:p>
            <a:r>
              <a:rPr lang="en-US" dirty="0" smtClean="0"/>
              <a:t>Recommended:</a:t>
            </a:r>
          </a:p>
          <a:p>
            <a:pPr marL="301943" lvl="1" indent="0">
              <a:buNone/>
            </a:pPr>
            <a:endParaRPr lang="en-US" dirty="0"/>
          </a:p>
          <a:p>
            <a:pPr marL="301943" lvl="1" indent="0">
              <a:buNone/>
            </a:pPr>
            <a:r>
              <a:rPr lang="en-US" sz="3200" dirty="0" smtClean="0"/>
              <a:t>Develop a standard and scheduled evaluation process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Evaluation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92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72067" y="2057400"/>
            <a:ext cx="7408333" cy="44196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Every </a:t>
            </a:r>
            <a:r>
              <a:rPr lang="en-US" b="1" dirty="0" smtClean="0"/>
              <a:t>1 </a:t>
            </a:r>
            <a:r>
              <a:rPr lang="en-US" b="1" dirty="0" smtClean="0"/>
              <a:t>to </a:t>
            </a:r>
            <a:r>
              <a:rPr lang="en-US" b="1" dirty="0" smtClean="0"/>
              <a:t>3 </a:t>
            </a:r>
            <a:r>
              <a:rPr lang="en-US" b="1" dirty="0" smtClean="0"/>
              <a:t>years </a:t>
            </a:r>
          </a:p>
          <a:p>
            <a:pPr lvl="1"/>
            <a:r>
              <a:rPr lang="en-US" dirty="0" smtClean="0"/>
              <a:t>Re-estimate coefficients</a:t>
            </a:r>
          </a:p>
          <a:p>
            <a:pPr lvl="2"/>
            <a:r>
              <a:rPr lang="en-US" dirty="0" smtClean="0"/>
              <a:t>Using more recent data, update model coefficients</a:t>
            </a:r>
          </a:p>
          <a:p>
            <a:pPr lvl="2"/>
            <a:r>
              <a:rPr lang="en-US" dirty="0" smtClean="0"/>
              <a:t>Generally a relatively quick and simple update</a:t>
            </a:r>
          </a:p>
          <a:p>
            <a:pPr lvl="3"/>
            <a:r>
              <a:rPr lang="en-US" dirty="0" smtClean="0"/>
              <a:t>data collection and clean up is most time consuming part</a:t>
            </a:r>
          </a:p>
          <a:p>
            <a:endParaRPr lang="en-US" dirty="0"/>
          </a:p>
          <a:p>
            <a:r>
              <a:rPr lang="en-US" b="1" dirty="0" smtClean="0"/>
              <a:t>Every 3 to </a:t>
            </a:r>
            <a:r>
              <a:rPr lang="en-US" b="1" dirty="0" smtClean="0"/>
              <a:t>6 years </a:t>
            </a:r>
            <a:endParaRPr lang="en-US" dirty="0"/>
          </a:p>
          <a:p>
            <a:pPr lvl="1"/>
            <a:r>
              <a:rPr lang="en-US" dirty="0" smtClean="0"/>
              <a:t>Investigate need to overhaul model</a:t>
            </a:r>
          </a:p>
          <a:p>
            <a:pPr lvl="2"/>
            <a:r>
              <a:rPr lang="en-US" dirty="0" smtClean="0"/>
              <a:t>Prior model variables may still hold, but improvements may still be available</a:t>
            </a:r>
          </a:p>
          <a:p>
            <a:pPr lvl="2"/>
            <a:r>
              <a:rPr lang="en-US" dirty="0" smtClean="0"/>
              <a:t>More involved update: requires more time and </a:t>
            </a:r>
            <a:r>
              <a:rPr lang="en-US" dirty="0" smtClean="0"/>
              <a:t>effort</a:t>
            </a:r>
          </a:p>
          <a:p>
            <a:pPr lvl="2"/>
            <a:r>
              <a:rPr lang="en-US" dirty="0" smtClean="0"/>
              <a:t>Timing Can vary depending on economic fluctuations over the time period.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Recommendations for Model Updates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272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438400"/>
            <a:ext cx="8229599" cy="41148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Recommended: Make model updates part of the standard, scheduled </a:t>
            </a:r>
            <a:r>
              <a:rPr lang="en-US" sz="2800" dirty="0" smtClean="0"/>
              <a:t>process. </a:t>
            </a:r>
          </a:p>
          <a:p>
            <a:r>
              <a:rPr lang="en-US" sz="2800" dirty="0" smtClean="0"/>
              <a:t>For e</a:t>
            </a:r>
            <a:r>
              <a:rPr lang="en-US" sz="2800" dirty="0" smtClean="0"/>
              <a:t>xample:</a:t>
            </a:r>
            <a:endParaRPr lang="en-US" sz="2800" dirty="0" smtClean="0"/>
          </a:p>
          <a:p>
            <a:pPr lvl="1"/>
            <a:r>
              <a:rPr lang="en-US" sz="2400" dirty="0" smtClean="0"/>
              <a:t>Regularly scheduled model updates</a:t>
            </a:r>
          </a:p>
          <a:p>
            <a:pPr lvl="2"/>
            <a:r>
              <a:rPr lang="en-US" sz="2400" dirty="0" smtClean="0"/>
              <a:t>Every 3 years:</a:t>
            </a:r>
          </a:p>
          <a:p>
            <a:pPr lvl="3"/>
            <a:r>
              <a:rPr lang="en-US" sz="2000" dirty="0" smtClean="0"/>
              <a:t>Coefficient review and update if necessary </a:t>
            </a:r>
          </a:p>
          <a:p>
            <a:pPr lvl="2"/>
            <a:r>
              <a:rPr lang="en-US" sz="2400" dirty="0" smtClean="0"/>
              <a:t>Every 6 years:</a:t>
            </a:r>
          </a:p>
          <a:p>
            <a:pPr lvl="3"/>
            <a:r>
              <a:rPr lang="en-US" sz="2000" dirty="0" smtClean="0"/>
              <a:t>Model review and update including</a:t>
            </a:r>
          </a:p>
          <a:p>
            <a:pPr lvl="4"/>
            <a:r>
              <a:rPr lang="en-US" sz="1800" dirty="0" smtClean="0"/>
              <a:t>Model rebuild if a better model can be developed</a:t>
            </a:r>
          </a:p>
          <a:p>
            <a:pPr lvl="4"/>
            <a:r>
              <a:rPr lang="en-US" sz="1800" dirty="0" smtClean="0"/>
              <a:t>Coefficient re-estimation if a better model not available</a:t>
            </a:r>
          </a:p>
          <a:p>
            <a:r>
              <a:rPr lang="en-US" sz="2600" dirty="0" smtClean="0"/>
              <a:t>Most important benefit of a defined Model Update Process:</a:t>
            </a:r>
          </a:p>
          <a:p>
            <a:pPr lvl="1"/>
            <a:r>
              <a:rPr lang="en-US" dirty="0" smtClean="0"/>
              <a:t>Buy-in: Programmer time, for data pull &amp; </a:t>
            </a:r>
            <a:r>
              <a:rPr lang="en-US" b="1" dirty="0" smtClean="0"/>
              <a:t>model implementation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for Model Upkeep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968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Re-estimating Model Parameters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Model Updating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361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438400"/>
            <a:ext cx="8229599" cy="4114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Duplicate original model (same variables) using more recent data </a:t>
            </a:r>
          </a:p>
          <a:p>
            <a:pPr lvl="1"/>
            <a:r>
              <a:rPr lang="en-US" dirty="0" smtClean="0"/>
              <a:t>Run a logistic regression using the same variable specifications on a more recent set of data</a:t>
            </a:r>
          </a:p>
          <a:p>
            <a:pPr lvl="1"/>
            <a:r>
              <a:rPr lang="en-US" dirty="0" smtClean="0"/>
              <a:t>Include a binary variable (1/0) to identify claimants referred to services</a:t>
            </a:r>
          </a:p>
          <a:p>
            <a:pPr lvl="2"/>
            <a:r>
              <a:rPr lang="en-US" dirty="0" smtClean="0"/>
              <a:t>Can help assess program impacts &amp; control for impacts of services on claimants’ probabilities of exhausting</a:t>
            </a:r>
          </a:p>
          <a:p>
            <a:pPr lvl="1"/>
            <a:r>
              <a:rPr lang="en-US" dirty="0" smtClean="0"/>
              <a:t>Compare coefficients from the two models</a:t>
            </a:r>
          </a:p>
          <a:p>
            <a:pPr lvl="2"/>
            <a:r>
              <a:rPr lang="en-US" dirty="0" smtClean="0"/>
              <a:t>If there are significant differences, use the new model, otherwise old model can be retained</a:t>
            </a:r>
          </a:p>
          <a:p>
            <a:pPr lvl="1"/>
            <a:r>
              <a:rPr lang="en-US" dirty="0" smtClean="0"/>
              <a:t>Alternatively, you could estimate separate models for selected vs. not selected claimants &amp; compare predicted probabilities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Re-estimating Model Parameters</a:t>
            </a:r>
            <a:br>
              <a:rPr lang="en-US" dirty="0" smtClean="0"/>
            </a:br>
            <a:r>
              <a:rPr lang="en-US" dirty="0" smtClean="0"/>
              <a:t>(Coefficients)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263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514600"/>
            <a:ext cx="7408333" cy="3611563"/>
          </a:xfrm>
        </p:spPr>
        <p:txBody>
          <a:bodyPr>
            <a:normAutofit/>
          </a:bodyPr>
          <a:lstStyle/>
          <a:p>
            <a:r>
              <a:rPr lang="en-US" dirty="0" smtClean="0"/>
              <a:t>Particularly if coefficients are significantly different, be sure to evaluate re-estimated model performance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/>
              <a:t>Decile</a:t>
            </a:r>
            <a:r>
              <a:rPr lang="en-US" dirty="0" smtClean="0"/>
              <a:t> table analysis, </a:t>
            </a:r>
            <a:r>
              <a:rPr lang="en-US" dirty="0" err="1" smtClean="0"/>
              <a:t>Hosmer-Lemeshow</a:t>
            </a:r>
            <a:r>
              <a:rPr lang="en-US" dirty="0" smtClean="0"/>
              <a:t>, Sensitivity and Specificity and ROC Curve analysis as necessary </a:t>
            </a:r>
          </a:p>
          <a:p>
            <a:pPr lvl="1"/>
            <a:r>
              <a:rPr lang="en-US" dirty="0" smtClean="0"/>
              <a:t>Ensure current variable specifications are still appropriate</a:t>
            </a:r>
          </a:p>
          <a:p>
            <a:r>
              <a:rPr lang="en-US" dirty="0" smtClean="0"/>
              <a:t>If evaluation of new model indicates poor performance consider building a new model from scratch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Re-estimation of Parameters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356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200" dirty="0" smtClean="0"/>
              <a:t>When Model Performance </a:t>
            </a:r>
          </a:p>
          <a:p>
            <a:pPr marL="301943" lvl="1" indent="0" algn="ctr">
              <a:buNone/>
            </a:pPr>
            <a:r>
              <a:rPr lang="en-US" sz="2800" dirty="0" smtClean="0"/>
              <a:t>OR</a:t>
            </a:r>
          </a:p>
          <a:p>
            <a:pPr marL="0" indent="0" algn="ctr">
              <a:buNone/>
            </a:pPr>
            <a:r>
              <a:rPr lang="en-US" sz="3200" dirty="0" smtClean="0"/>
              <a:t>Upkeep Schedule Dictates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Rebuild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187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Collect data and develop a new model following the seminar steps and guidance</a:t>
            </a:r>
          </a:p>
          <a:p>
            <a:endParaRPr lang="en-US" dirty="0"/>
          </a:p>
          <a:p>
            <a:r>
              <a:rPr lang="en-US" dirty="0"/>
              <a:t>U</a:t>
            </a:r>
            <a:r>
              <a:rPr lang="en-US" dirty="0" smtClean="0"/>
              <a:t>se the prior model’s variable specifications as a starting point</a:t>
            </a:r>
          </a:p>
          <a:p>
            <a:pPr marL="0" indent="0" algn="ctr">
              <a:buNone/>
            </a:pPr>
            <a:r>
              <a:rPr lang="en-US" dirty="0" smtClean="0"/>
              <a:t>OR</a:t>
            </a:r>
          </a:p>
          <a:p>
            <a:r>
              <a:rPr lang="en-US" dirty="0" smtClean="0"/>
              <a:t>Start from scratch and ignore old model to avoid any bias in the development of the new model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Rebuild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Lookup tables for regression coefficients</a:t>
            </a:r>
          </a:p>
          <a:p>
            <a:pPr lvl="1"/>
            <a:r>
              <a:rPr lang="en-US" dirty="0" smtClean="0"/>
              <a:t>Simplifies implementation of re-estimated coefficients</a:t>
            </a:r>
          </a:p>
          <a:p>
            <a:r>
              <a:rPr lang="en-US" dirty="0" smtClean="0"/>
              <a:t>Automated evaluation &amp; model update processes</a:t>
            </a:r>
          </a:p>
          <a:p>
            <a:r>
              <a:rPr lang="en-US" dirty="0" smtClean="0"/>
              <a:t>Data management and improvement</a:t>
            </a:r>
          </a:p>
          <a:p>
            <a:r>
              <a:rPr lang="en-US" dirty="0" smtClean="0"/>
              <a:t>Training and/or “buy in” from front </a:t>
            </a:r>
            <a:r>
              <a:rPr lang="en-US" smtClean="0"/>
              <a:t>line staff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Final suggestions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8026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Exercise 1&amp;quot;&quot;/&gt;&lt;property id=&quot;20307&quot; value=&quot;259&quot;/&gt;&lt;/object&gt;&lt;object type=&quot;3&quot; unique_id=&quot;10005&quot;&gt;&lt;property id=&quot;20148&quot; value=&quot;5&quot;/&gt;&lt;property id=&quot;20300&quot; value=&quot;Slide 2 - &amp;quot;Exercise 1: Review and Compute Data&amp;quot;&quot;/&gt;&lt;property id=&quot;20307&quot; value=&quot;256&quot;/&gt;&lt;/object&gt;&lt;object type=&quot;3&quot; unique_id=&quot;10006&quot;&gt;&lt;property id=&quot;20148&quot; value=&quot;5&quot;/&gt;&lt;property id=&quot;20300&quot; value=&quot;Slide 3 - &amp;quot;Exercise 1 - Continued&amp;quot;&quot;/&gt;&lt;property id=&quot;20307&quot; value=&quot;260&quot;/&gt;&lt;/object&gt;&lt;object type=&quot;3&quot; unique_id=&quot;10007&quot;&gt;&lt;property id=&quot;20148&quot; value=&quot;5&quot;/&gt;&lt;property id=&quot;20300&quot; value=&quot;Slide 4 - &amp;quot;Exercise 1: Answers&amp;quot;&quot;/&gt;&lt;property id=&quot;20307&quot; value=&quot;257&quot;/&gt;&lt;/object&gt;&lt;object type=&quot;3&quot; unique_id=&quot;10008&quot;&gt;&lt;property id=&quot;20148&quot; value=&quot;5&quot;/&gt;&lt;property id=&quot;20300&quot; value=&quot;Slide 6 - &amp;quot;Graphic for Question #4&amp;quot;&quot;/&gt;&lt;property id=&quot;20307&quot; value=&quot;258&quot;/&gt;&lt;/object&gt;&lt;object type=&quot;3&quot; unique_id=&quot;10145&quot;&gt;&lt;property id=&quot;20148&quot; value=&quot;5&quot;/&gt;&lt;property id=&quot;20300&quot; value=&quot;Slide 5 - &amp;quot;Exercise 1: Answers Continued&amp;quot;&quot;/&gt;&lt;property id=&quot;20307&quot; value=&quot;270&quot;/&gt;&lt;/object&gt;&lt;object type=&quot;3&quot; unique_id=&quot;10146&quot;&gt;&lt;property id=&quot;20148&quot; value=&quot;5&quot;/&gt;&lt;property id=&quot;20300&quot; value=&quot;Slide 7 - &amp;quot;Graphic for Question #7&amp;quot;&quot;/&gt;&lt;property id=&quot;20307&quot; value=&quot;268&quot;/&gt;&lt;/object&gt;&lt;object type=&quot;3&quot; unique_id=&quot;10147&quot;&gt;&lt;property id=&quot;20148&quot; value=&quot;5&quot;/&gt;&lt;property id=&quot;20300&quot; value=&quot;Slide 8 - &amp;quot;Graphic for Question #8&amp;quot;&quot;/&gt;&lt;property id=&quot;20307&quot; value=&quot;263&quot;/&gt;&lt;/object&gt;&lt;object type=&quot;3&quot; unique_id=&quot;10148&quot;&gt;&lt;property id=&quot;20148&quot; value=&quot;5&quot;/&gt;&lt;property id=&quot;20300&quot; value=&quot;Slide 9 - &amp;quot;Graphic for Question #8&amp;quot;&quot;/&gt;&lt;property id=&quot;20307&quot; value=&quot;264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4692</TotalTime>
  <Words>1288</Words>
  <Application>Microsoft Office PowerPoint</Application>
  <PresentationFormat>On-screen Show (4:3)</PresentationFormat>
  <Paragraphs>165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Calibri</vt:lpstr>
      <vt:lpstr>Candara</vt:lpstr>
      <vt:lpstr>Symbol</vt:lpstr>
      <vt:lpstr>Waveform</vt:lpstr>
      <vt:lpstr>Continuing Model Maintenance</vt:lpstr>
      <vt:lpstr>The importance of Ongoing Maintenance</vt:lpstr>
      <vt:lpstr>Assessing Model Performance Over Time</vt:lpstr>
      <vt:lpstr>SPSS Crosstab – ‘08/’09 versus ‘11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Things to Keep in Mind</vt:lpstr>
      <vt:lpstr>Assessing Model Performance  Over Time</vt:lpstr>
      <vt:lpstr>Evaluation Process</vt:lpstr>
      <vt:lpstr>Recommendations for Model Updates</vt:lpstr>
      <vt:lpstr>Process for Model Upkeep</vt:lpstr>
      <vt:lpstr>Re-estimating Model Parameters</vt:lpstr>
      <vt:lpstr>Re-estimating Model Parameters (Coefficients)</vt:lpstr>
      <vt:lpstr>Re-estimation of Parameters</vt:lpstr>
      <vt:lpstr>Model Rebuild</vt:lpstr>
      <vt:lpstr>Model Rebuild</vt:lpstr>
      <vt:lpstr>Final suggestions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Exercise 1: Review and Compute Data</dc:title>
  <dc:creator>KS</dc:creator>
  <cp:lastModifiedBy>Stapleton, Kevin - ETA</cp:lastModifiedBy>
  <cp:revision>78</cp:revision>
  <cp:lastPrinted>2016-04-11T19:17:21Z</cp:lastPrinted>
  <dcterms:created xsi:type="dcterms:W3CDTF">2016-01-29T20:38:53Z</dcterms:created>
  <dcterms:modified xsi:type="dcterms:W3CDTF">2019-10-09T12:43:43Z</dcterms:modified>
</cp:coreProperties>
</file>